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5"/>
  </p:sldMasterIdLst>
  <p:notesMasterIdLst>
    <p:notesMasterId r:id="rId16"/>
  </p:notesMasterIdLst>
  <p:handoutMasterIdLst>
    <p:handoutMasterId r:id="rId17"/>
  </p:handoutMasterIdLst>
  <p:sldIdLst>
    <p:sldId id="410" r:id="rId6"/>
    <p:sldId id="504" r:id="rId7"/>
    <p:sldId id="494" r:id="rId8"/>
    <p:sldId id="505" r:id="rId9"/>
    <p:sldId id="501" r:id="rId10"/>
    <p:sldId id="506" r:id="rId11"/>
    <p:sldId id="507" r:id="rId12"/>
    <p:sldId id="508" r:id="rId13"/>
    <p:sldId id="502" r:id="rId14"/>
    <p:sldId id="503" r:id="rId15"/>
  </p:sldIdLst>
  <p:sldSz cx="9906000" cy="6858000" type="A4"/>
  <p:notesSz cx="6858000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our User Name" initials="YU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5C70E-59D8-4710-8426-AB29243574A1}" v="21" dt="2023-11-21T14:15:21.8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6283" autoAdjust="0"/>
  </p:normalViewPr>
  <p:slideViewPr>
    <p:cSldViewPr snapToGrid="0">
      <p:cViewPr varScale="1">
        <p:scale>
          <a:sx n="112" d="100"/>
          <a:sy n="112" d="100"/>
        </p:scale>
        <p:origin x="1356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Bryant" userId="c73e5abb-2ca6-4edb-94d2-977b1bf973b5" providerId="ADAL" clId="{5895C70E-59D8-4710-8426-AB29243574A1}"/>
    <pc:docChg chg="undo custSel addSld delSld modSld sldOrd">
      <pc:chgData name="Ben Bryant" userId="c73e5abb-2ca6-4edb-94d2-977b1bf973b5" providerId="ADAL" clId="{5895C70E-59D8-4710-8426-AB29243574A1}" dt="2023-11-23T09:10:48.423" v="6222" actId="20577"/>
      <pc:docMkLst>
        <pc:docMk/>
      </pc:docMkLst>
      <pc:sldChg chg="modSp mod">
        <pc:chgData name="Ben Bryant" userId="c73e5abb-2ca6-4edb-94d2-977b1bf973b5" providerId="ADAL" clId="{5895C70E-59D8-4710-8426-AB29243574A1}" dt="2023-11-22T17:45:54.456" v="6177" actId="20577"/>
        <pc:sldMkLst>
          <pc:docMk/>
          <pc:sldMk cId="2311206984" sldId="410"/>
        </pc:sldMkLst>
        <pc:spChg chg="mod">
          <ac:chgData name="Ben Bryant" userId="c73e5abb-2ca6-4edb-94d2-977b1bf973b5" providerId="ADAL" clId="{5895C70E-59D8-4710-8426-AB29243574A1}" dt="2023-11-22T17:45:54.456" v="6177" actId="20577"/>
          <ac:spMkLst>
            <pc:docMk/>
            <pc:sldMk cId="2311206984" sldId="410"/>
            <ac:spMk id="4" creationId="{00000000-0000-0000-0000-000000000000}"/>
          </ac:spMkLst>
        </pc:spChg>
      </pc:sldChg>
      <pc:sldChg chg="modSp del mod">
        <pc:chgData name="Ben Bryant" userId="c73e5abb-2ca6-4edb-94d2-977b1bf973b5" providerId="ADAL" clId="{5895C70E-59D8-4710-8426-AB29243574A1}" dt="2023-11-21T14:15:28.711" v="6164" actId="47"/>
        <pc:sldMkLst>
          <pc:docMk/>
          <pc:sldMk cId="3665489912" sldId="489"/>
        </pc:sldMkLst>
        <pc:spChg chg="mod">
          <ac:chgData name="Ben Bryant" userId="c73e5abb-2ca6-4edb-94d2-977b1bf973b5" providerId="ADAL" clId="{5895C70E-59D8-4710-8426-AB29243574A1}" dt="2023-11-21T13:53:01.453" v="6162" actId="113"/>
          <ac:spMkLst>
            <pc:docMk/>
            <pc:sldMk cId="3665489912" sldId="489"/>
            <ac:spMk id="2" creationId="{2C3D197E-D717-5333-CA53-681AFFF2A5F9}"/>
          </ac:spMkLst>
        </pc:spChg>
      </pc:sldChg>
      <pc:sldChg chg="modSp add del mod">
        <pc:chgData name="Ben Bryant" userId="c73e5abb-2ca6-4edb-94d2-977b1bf973b5" providerId="ADAL" clId="{5895C70E-59D8-4710-8426-AB29243574A1}" dt="2023-11-20T07:57:08.209" v="627"/>
        <pc:sldMkLst>
          <pc:docMk/>
          <pc:sldMk cId="3975589585" sldId="494"/>
        </pc:sldMkLst>
        <pc:spChg chg="mod">
          <ac:chgData name="Ben Bryant" userId="c73e5abb-2ca6-4edb-94d2-977b1bf973b5" providerId="ADAL" clId="{5895C70E-59D8-4710-8426-AB29243574A1}" dt="2023-11-20T07:57:08.209" v="627"/>
          <ac:spMkLst>
            <pc:docMk/>
            <pc:sldMk cId="3975589585" sldId="494"/>
            <ac:spMk id="2" creationId="{D4F139B9-1752-C602-66E5-FFD151EEADB1}"/>
          </ac:spMkLst>
        </pc:spChg>
        <pc:spChg chg="mod">
          <ac:chgData name="Ben Bryant" userId="c73e5abb-2ca6-4edb-94d2-977b1bf973b5" providerId="ADAL" clId="{5895C70E-59D8-4710-8426-AB29243574A1}" dt="2023-11-20T07:54:42.942" v="315" actId="20577"/>
          <ac:spMkLst>
            <pc:docMk/>
            <pc:sldMk cId="3975589585" sldId="494"/>
            <ac:spMk id="5" creationId="{42DF30B9-DCED-9329-AF9A-2AD5B243AEC9}"/>
          </ac:spMkLst>
        </pc:spChg>
        <pc:spChg chg="mod">
          <ac:chgData name="Ben Bryant" userId="c73e5abb-2ca6-4edb-94d2-977b1bf973b5" providerId="ADAL" clId="{5895C70E-59D8-4710-8426-AB29243574A1}" dt="2023-11-20T07:55:35.550" v="503" actId="20577"/>
          <ac:spMkLst>
            <pc:docMk/>
            <pc:sldMk cId="3975589585" sldId="494"/>
            <ac:spMk id="6" creationId="{EDCFF99C-33BA-F32C-012F-9A2EF9FDCD91}"/>
          </ac:spMkLst>
        </pc:spChg>
        <pc:spChg chg="mod">
          <ac:chgData name="Ben Bryant" userId="c73e5abb-2ca6-4edb-94d2-977b1bf973b5" providerId="ADAL" clId="{5895C70E-59D8-4710-8426-AB29243574A1}" dt="2023-11-20T07:56:34.652" v="622" actId="20577"/>
          <ac:spMkLst>
            <pc:docMk/>
            <pc:sldMk cId="3975589585" sldId="494"/>
            <ac:spMk id="8" creationId="{0F51892C-C308-8562-D9DB-D6AE364127B2}"/>
          </ac:spMkLst>
        </pc:spChg>
        <pc:grpChg chg="mod">
          <ac:chgData name="Ben Bryant" userId="c73e5abb-2ca6-4edb-94d2-977b1bf973b5" providerId="ADAL" clId="{5895C70E-59D8-4710-8426-AB29243574A1}" dt="2023-11-20T07:56:58.240" v="626" actId="1076"/>
          <ac:grpSpMkLst>
            <pc:docMk/>
            <pc:sldMk cId="3975589585" sldId="494"/>
            <ac:grpSpMk id="10" creationId="{01C1F1D4-42FD-B00E-10A6-F2353D3E36C1}"/>
          </ac:grpSpMkLst>
        </pc:grpChg>
      </pc:sldChg>
      <pc:sldChg chg="modSp add del mod">
        <pc:chgData name="Ben Bryant" userId="c73e5abb-2ca6-4edb-94d2-977b1bf973b5" providerId="ADAL" clId="{5895C70E-59D8-4710-8426-AB29243574A1}" dt="2023-11-21T14:15:28.711" v="6164" actId="47"/>
        <pc:sldMkLst>
          <pc:docMk/>
          <pc:sldMk cId="290901245" sldId="497"/>
        </pc:sldMkLst>
        <pc:spChg chg="mod">
          <ac:chgData name="Ben Bryant" userId="c73e5abb-2ca6-4edb-94d2-977b1bf973b5" providerId="ADAL" clId="{5895C70E-59D8-4710-8426-AB29243574A1}" dt="2023-11-20T08:05:58.644" v="1229" actId="20577"/>
          <ac:spMkLst>
            <pc:docMk/>
            <pc:sldMk cId="290901245" sldId="497"/>
            <ac:spMk id="8" creationId="{504A2796-5B91-85AD-5FBB-CE7678F509A5}"/>
          </ac:spMkLst>
        </pc:spChg>
        <pc:spChg chg="mod">
          <ac:chgData name="Ben Bryant" userId="c73e5abb-2ca6-4edb-94d2-977b1bf973b5" providerId="ADAL" clId="{5895C70E-59D8-4710-8426-AB29243574A1}" dt="2023-11-20T08:12:10.115" v="2207" actId="20577"/>
          <ac:spMkLst>
            <pc:docMk/>
            <pc:sldMk cId="290901245" sldId="497"/>
            <ac:spMk id="11" creationId="{1525FA82-501A-5CF8-E366-F57D9AA298B7}"/>
          </ac:spMkLst>
        </pc:spChg>
        <pc:spChg chg="mod">
          <ac:chgData name="Ben Bryant" userId="c73e5abb-2ca6-4edb-94d2-977b1bf973b5" providerId="ADAL" clId="{5895C70E-59D8-4710-8426-AB29243574A1}" dt="2023-11-20T08:14:30.737" v="2386" actId="113"/>
          <ac:spMkLst>
            <pc:docMk/>
            <pc:sldMk cId="290901245" sldId="497"/>
            <ac:spMk id="14" creationId="{E4359EDB-6564-4CCA-DE39-D50E3C11BEB7}"/>
          </ac:spMkLst>
        </pc:spChg>
      </pc:sldChg>
      <pc:sldChg chg="modSp add del mod ord">
        <pc:chgData name="Ben Bryant" userId="c73e5abb-2ca6-4edb-94d2-977b1bf973b5" providerId="ADAL" clId="{5895C70E-59D8-4710-8426-AB29243574A1}" dt="2023-11-21T14:15:28.711" v="6164" actId="47"/>
        <pc:sldMkLst>
          <pc:docMk/>
          <pc:sldMk cId="974262227" sldId="500"/>
        </pc:sldMkLst>
        <pc:spChg chg="mod">
          <ac:chgData name="Ben Bryant" userId="c73e5abb-2ca6-4edb-94d2-977b1bf973b5" providerId="ADAL" clId="{5895C70E-59D8-4710-8426-AB29243574A1}" dt="2023-11-21T13:52:41.429" v="6144" actId="113"/>
          <ac:spMkLst>
            <pc:docMk/>
            <pc:sldMk cId="974262227" sldId="500"/>
            <ac:spMk id="2" creationId="{461E2955-6E0A-EBC8-CB59-BF6155C995FB}"/>
          </ac:spMkLst>
        </pc:spChg>
      </pc:sldChg>
      <pc:sldChg chg="del">
        <pc:chgData name="Ben Bryant" userId="c73e5abb-2ca6-4edb-94d2-977b1bf973b5" providerId="ADAL" clId="{5895C70E-59D8-4710-8426-AB29243574A1}" dt="2023-11-20T07:53:32.245" v="126" actId="47"/>
        <pc:sldMkLst>
          <pc:docMk/>
          <pc:sldMk cId="1115734734" sldId="501"/>
        </pc:sldMkLst>
      </pc:sldChg>
      <pc:sldChg chg="modSp add mod">
        <pc:chgData name="Ben Bryant" userId="c73e5abb-2ca6-4edb-94d2-977b1bf973b5" providerId="ADAL" clId="{5895C70E-59D8-4710-8426-AB29243574A1}" dt="2023-11-20T07:57:34.116" v="633" actId="207"/>
        <pc:sldMkLst>
          <pc:docMk/>
          <pc:sldMk cId="3466410701" sldId="501"/>
        </pc:sldMkLst>
        <pc:spChg chg="mod">
          <ac:chgData name="Ben Bryant" userId="c73e5abb-2ca6-4edb-94d2-977b1bf973b5" providerId="ADAL" clId="{5895C70E-59D8-4710-8426-AB29243574A1}" dt="2023-11-20T07:57:34.116" v="633" actId="207"/>
          <ac:spMkLst>
            <pc:docMk/>
            <pc:sldMk cId="3466410701" sldId="501"/>
            <ac:spMk id="5" creationId="{42DF30B9-DCED-9329-AF9A-2AD5B243AEC9}"/>
          </ac:spMkLst>
        </pc:spChg>
        <pc:spChg chg="mod">
          <ac:chgData name="Ben Bryant" userId="c73e5abb-2ca6-4edb-94d2-977b1bf973b5" providerId="ADAL" clId="{5895C70E-59D8-4710-8426-AB29243574A1}" dt="2023-11-20T07:57:28.015" v="631" actId="207"/>
          <ac:spMkLst>
            <pc:docMk/>
            <pc:sldMk cId="3466410701" sldId="501"/>
            <ac:spMk id="6" creationId="{EDCFF99C-33BA-F32C-012F-9A2EF9FDCD91}"/>
          </ac:spMkLst>
        </pc:spChg>
      </pc:sldChg>
      <pc:sldChg chg="del">
        <pc:chgData name="Ben Bryant" userId="c73e5abb-2ca6-4edb-94d2-977b1bf973b5" providerId="ADAL" clId="{5895C70E-59D8-4710-8426-AB29243574A1}" dt="2023-11-20T07:53:34.940" v="127" actId="47"/>
        <pc:sldMkLst>
          <pc:docMk/>
          <pc:sldMk cId="1448679218" sldId="502"/>
        </pc:sldMkLst>
      </pc:sldChg>
      <pc:sldChg chg="modSp add mod">
        <pc:chgData name="Ben Bryant" userId="c73e5abb-2ca6-4edb-94d2-977b1bf973b5" providerId="ADAL" clId="{5895C70E-59D8-4710-8426-AB29243574A1}" dt="2023-11-20T07:57:52.468" v="638" actId="207"/>
        <pc:sldMkLst>
          <pc:docMk/>
          <pc:sldMk cId="2858225834" sldId="502"/>
        </pc:sldMkLst>
        <pc:spChg chg="mod">
          <ac:chgData name="Ben Bryant" userId="c73e5abb-2ca6-4edb-94d2-977b1bf973b5" providerId="ADAL" clId="{5895C70E-59D8-4710-8426-AB29243574A1}" dt="2023-11-20T07:57:47.247" v="636" actId="207"/>
          <ac:spMkLst>
            <pc:docMk/>
            <pc:sldMk cId="2858225834" sldId="502"/>
            <ac:spMk id="5" creationId="{42DF30B9-DCED-9329-AF9A-2AD5B243AEC9}"/>
          </ac:spMkLst>
        </pc:spChg>
        <pc:spChg chg="mod">
          <ac:chgData name="Ben Bryant" userId="c73e5abb-2ca6-4edb-94d2-977b1bf973b5" providerId="ADAL" clId="{5895C70E-59D8-4710-8426-AB29243574A1}" dt="2023-11-20T07:57:47.247" v="636" actId="207"/>
          <ac:spMkLst>
            <pc:docMk/>
            <pc:sldMk cId="2858225834" sldId="502"/>
            <ac:spMk id="6" creationId="{EDCFF99C-33BA-F32C-012F-9A2EF9FDCD91}"/>
          </ac:spMkLst>
        </pc:spChg>
        <pc:spChg chg="mod">
          <ac:chgData name="Ben Bryant" userId="c73e5abb-2ca6-4edb-94d2-977b1bf973b5" providerId="ADAL" clId="{5895C70E-59D8-4710-8426-AB29243574A1}" dt="2023-11-20T07:57:52.468" v="638" actId="207"/>
          <ac:spMkLst>
            <pc:docMk/>
            <pc:sldMk cId="2858225834" sldId="502"/>
            <ac:spMk id="8" creationId="{0F51892C-C308-8562-D9DB-D6AE364127B2}"/>
          </ac:spMkLst>
        </pc:spChg>
        <pc:grpChg chg="mod">
          <ac:chgData name="Ben Bryant" userId="c73e5abb-2ca6-4edb-94d2-977b1bf973b5" providerId="ADAL" clId="{5895C70E-59D8-4710-8426-AB29243574A1}" dt="2023-11-20T07:57:46.788" v="635" actId="207"/>
          <ac:grpSpMkLst>
            <pc:docMk/>
            <pc:sldMk cId="2858225834" sldId="502"/>
            <ac:grpSpMk id="4" creationId="{48966636-C6F4-B49A-ED0B-D61A6CE8DBF4}"/>
          </ac:grpSpMkLst>
        </pc:grpChg>
        <pc:grpChg chg="mod">
          <ac:chgData name="Ben Bryant" userId="c73e5abb-2ca6-4edb-94d2-977b1bf973b5" providerId="ADAL" clId="{5895C70E-59D8-4710-8426-AB29243574A1}" dt="2023-11-20T07:57:46.788" v="635" actId="207"/>
          <ac:grpSpMkLst>
            <pc:docMk/>
            <pc:sldMk cId="2858225834" sldId="502"/>
            <ac:grpSpMk id="10" creationId="{01C1F1D4-42FD-B00E-10A6-F2353D3E36C1}"/>
          </ac:grpSpMkLst>
        </pc:grpChg>
      </pc:sldChg>
      <pc:sldChg chg="addSp delSp modSp new mod">
        <pc:chgData name="Ben Bryant" userId="c73e5abb-2ca6-4edb-94d2-977b1bf973b5" providerId="ADAL" clId="{5895C70E-59D8-4710-8426-AB29243574A1}" dt="2023-11-23T09:10:48.423" v="6222" actId="20577"/>
        <pc:sldMkLst>
          <pc:docMk/>
          <pc:sldMk cId="3464275926" sldId="503"/>
        </pc:sldMkLst>
        <pc:spChg chg="mod">
          <ac:chgData name="Ben Bryant" userId="c73e5abb-2ca6-4edb-94d2-977b1bf973b5" providerId="ADAL" clId="{5895C70E-59D8-4710-8426-AB29243574A1}" dt="2023-11-20T11:54:15.580" v="4646" actId="20577"/>
          <ac:spMkLst>
            <pc:docMk/>
            <pc:sldMk cId="3464275926" sldId="503"/>
            <ac:spMk id="2" creationId="{2D79A21F-0E87-344C-6EA1-6DCB234F44BC}"/>
          </ac:spMkLst>
        </pc:spChg>
        <pc:spChg chg="add del mod">
          <ac:chgData name="Ben Bryant" userId="c73e5abb-2ca6-4edb-94d2-977b1bf973b5" providerId="ADAL" clId="{5895C70E-59D8-4710-8426-AB29243574A1}" dt="2023-11-20T11:54:17.435" v="4647" actId="478"/>
          <ac:spMkLst>
            <pc:docMk/>
            <pc:sldMk cId="3464275926" sldId="503"/>
            <ac:spMk id="4" creationId="{390B77FD-E035-12AE-9342-FB5681D6791D}"/>
          </ac:spMkLst>
        </pc:spChg>
        <pc:spChg chg="mod">
          <ac:chgData name="Ben Bryant" userId="c73e5abb-2ca6-4edb-94d2-977b1bf973b5" providerId="ADAL" clId="{5895C70E-59D8-4710-8426-AB29243574A1}" dt="2023-11-23T08:35:12.373" v="6220" actId="20577"/>
          <ac:spMkLst>
            <pc:docMk/>
            <pc:sldMk cId="3464275926" sldId="503"/>
            <ac:spMk id="7" creationId="{D7DE04A9-AEFD-22D3-AB70-33B0D40D0D62}"/>
          </ac:spMkLst>
        </pc:spChg>
        <pc:spChg chg="mod">
          <ac:chgData name="Ben Bryant" userId="c73e5abb-2ca6-4edb-94d2-977b1bf973b5" providerId="ADAL" clId="{5895C70E-59D8-4710-8426-AB29243574A1}" dt="2023-11-23T09:10:48.423" v="6222" actId="20577"/>
          <ac:spMkLst>
            <pc:docMk/>
            <pc:sldMk cId="3464275926" sldId="503"/>
            <ac:spMk id="8" creationId="{EC12FD09-71D1-46CD-ED86-3166EC4F55DD}"/>
          </ac:spMkLst>
        </pc:spChg>
        <pc:spChg chg="mod">
          <ac:chgData name="Ben Bryant" userId="c73e5abb-2ca6-4edb-94d2-977b1bf973b5" providerId="ADAL" clId="{5895C70E-59D8-4710-8426-AB29243574A1}" dt="2023-11-20T12:01:03.430" v="5692" actId="20577"/>
          <ac:spMkLst>
            <pc:docMk/>
            <pc:sldMk cId="3464275926" sldId="503"/>
            <ac:spMk id="9" creationId="{998652BA-624E-81B1-5821-891C1F1795E3}"/>
          </ac:spMkLst>
        </pc:spChg>
        <pc:spChg chg="add del mod topLvl">
          <ac:chgData name="Ben Bryant" userId="c73e5abb-2ca6-4edb-94d2-977b1bf973b5" providerId="ADAL" clId="{5895C70E-59D8-4710-8426-AB29243574A1}" dt="2023-11-20T11:58:33.471" v="5074" actId="478"/>
          <ac:spMkLst>
            <pc:docMk/>
            <pc:sldMk cId="3464275926" sldId="503"/>
            <ac:spMk id="10" creationId="{C980F1D7-22E0-25A5-EB90-A55C33925E65}"/>
          </ac:spMkLst>
        </pc:spChg>
        <pc:grpChg chg="add mod topLvl">
          <ac:chgData name="Ben Bryant" userId="c73e5abb-2ca6-4edb-94d2-977b1bf973b5" providerId="ADAL" clId="{5895C70E-59D8-4710-8426-AB29243574A1}" dt="2023-11-20T12:01:08.537" v="5693" actId="14100"/>
          <ac:grpSpMkLst>
            <pc:docMk/>
            <pc:sldMk cId="3464275926" sldId="503"/>
            <ac:grpSpMk id="5" creationId="{4C24F400-6FD1-D7A2-E86B-7C959459AAC9}"/>
          </ac:grpSpMkLst>
        </pc:grpChg>
        <pc:grpChg chg="mod">
          <ac:chgData name="Ben Bryant" userId="c73e5abb-2ca6-4edb-94d2-977b1bf973b5" providerId="ADAL" clId="{5895C70E-59D8-4710-8426-AB29243574A1}" dt="2023-11-20T11:56:42.848" v="4782" actId="207"/>
          <ac:grpSpMkLst>
            <pc:docMk/>
            <pc:sldMk cId="3464275926" sldId="503"/>
            <ac:grpSpMk id="6" creationId="{529C355C-46B0-0745-6ECA-EF22024FA1F7}"/>
          </ac:grpSpMkLst>
        </pc:grpChg>
        <pc:grpChg chg="add del mod">
          <ac:chgData name="Ben Bryant" userId="c73e5abb-2ca6-4edb-94d2-977b1bf973b5" providerId="ADAL" clId="{5895C70E-59D8-4710-8426-AB29243574A1}" dt="2023-11-20T11:58:33.471" v="5074" actId="478"/>
          <ac:grpSpMkLst>
            <pc:docMk/>
            <pc:sldMk cId="3464275926" sldId="503"/>
            <ac:grpSpMk id="11" creationId="{632A6CE4-E032-2499-1ACE-429621F1FDBF}"/>
          </ac:grpSpMkLst>
        </pc:grpChg>
      </pc:sldChg>
      <pc:sldChg chg="modSp new del mod ord">
        <pc:chgData name="Ben Bryant" userId="c73e5abb-2ca6-4edb-94d2-977b1bf973b5" providerId="ADAL" clId="{5895C70E-59D8-4710-8426-AB29243574A1}" dt="2023-11-20T07:57:09.907" v="628" actId="47"/>
        <pc:sldMkLst>
          <pc:docMk/>
          <pc:sldMk cId="3476286262" sldId="503"/>
        </pc:sldMkLst>
        <pc:spChg chg="mod">
          <ac:chgData name="Ben Bryant" userId="c73e5abb-2ca6-4edb-94d2-977b1bf973b5" providerId="ADAL" clId="{5895C70E-59D8-4710-8426-AB29243574A1}" dt="2023-11-20T07:52:59.008" v="121" actId="20577"/>
          <ac:spMkLst>
            <pc:docMk/>
            <pc:sldMk cId="3476286262" sldId="503"/>
            <ac:spMk id="2" creationId="{51E92015-23EE-9B95-FA4F-97ACDD061B3F}"/>
          </ac:spMkLst>
        </pc:spChg>
      </pc:sldChg>
      <pc:sldChg chg="addSp delSp modSp new mod ord">
        <pc:chgData name="Ben Bryant" userId="c73e5abb-2ca6-4edb-94d2-977b1bf973b5" providerId="ADAL" clId="{5895C70E-59D8-4710-8426-AB29243574A1}" dt="2023-11-21T13:50:02.608" v="6082" actId="113"/>
        <pc:sldMkLst>
          <pc:docMk/>
          <pc:sldMk cId="2278630799" sldId="504"/>
        </pc:sldMkLst>
        <pc:spChg chg="mod">
          <ac:chgData name="Ben Bryant" userId="c73e5abb-2ca6-4edb-94d2-977b1bf973b5" providerId="ADAL" clId="{5895C70E-59D8-4710-8426-AB29243574A1}" dt="2023-11-20T07:58:26.580" v="721" actId="20577"/>
          <ac:spMkLst>
            <pc:docMk/>
            <pc:sldMk cId="2278630799" sldId="504"/>
            <ac:spMk id="2" creationId="{E146C16B-259B-7716-F2C2-2DFCB2662192}"/>
          </ac:spMkLst>
        </pc:spChg>
        <pc:spChg chg="add del mod">
          <ac:chgData name="Ben Bryant" userId="c73e5abb-2ca6-4edb-94d2-977b1bf973b5" providerId="ADAL" clId="{5895C70E-59D8-4710-8426-AB29243574A1}" dt="2023-11-20T11:12:09.235" v="2387" actId="478"/>
          <ac:spMkLst>
            <pc:docMk/>
            <pc:sldMk cId="2278630799" sldId="504"/>
            <ac:spMk id="4" creationId="{B3137EF2-377B-3AD1-E70D-EEA1E141BD07}"/>
          </ac:spMkLst>
        </pc:spChg>
        <pc:spChg chg="add mod">
          <ac:chgData name="Ben Bryant" userId="c73e5abb-2ca6-4edb-94d2-977b1bf973b5" providerId="ADAL" clId="{5895C70E-59D8-4710-8426-AB29243574A1}" dt="2023-11-20T11:21:11.396" v="2510" actId="242"/>
          <ac:spMkLst>
            <pc:docMk/>
            <pc:sldMk cId="2278630799" sldId="504"/>
            <ac:spMk id="5" creationId="{CE7404C8-9E8C-DB47-1B05-F3E7E0F835EC}"/>
          </ac:spMkLst>
        </pc:spChg>
        <pc:spChg chg="add mod">
          <ac:chgData name="Ben Bryant" userId="c73e5abb-2ca6-4edb-94d2-977b1bf973b5" providerId="ADAL" clId="{5895C70E-59D8-4710-8426-AB29243574A1}" dt="2023-11-20T11:21:11.396" v="2510" actId="242"/>
          <ac:spMkLst>
            <pc:docMk/>
            <pc:sldMk cId="2278630799" sldId="504"/>
            <ac:spMk id="6" creationId="{00E68797-4ADD-24C5-E617-265C05D7345E}"/>
          </ac:spMkLst>
        </pc:spChg>
        <pc:spChg chg="add mod">
          <ac:chgData name="Ben Bryant" userId="c73e5abb-2ca6-4edb-94d2-977b1bf973b5" providerId="ADAL" clId="{5895C70E-59D8-4710-8426-AB29243574A1}" dt="2023-11-20T11:21:11.396" v="2510" actId="242"/>
          <ac:spMkLst>
            <pc:docMk/>
            <pc:sldMk cId="2278630799" sldId="504"/>
            <ac:spMk id="7" creationId="{BB664D0C-A942-1479-A892-2CA66F2384D0}"/>
          </ac:spMkLst>
        </pc:spChg>
        <pc:spChg chg="add mod">
          <ac:chgData name="Ben Bryant" userId="c73e5abb-2ca6-4edb-94d2-977b1bf973b5" providerId="ADAL" clId="{5895C70E-59D8-4710-8426-AB29243574A1}" dt="2023-11-21T13:50:02.608" v="6082" actId="113"/>
          <ac:spMkLst>
            <pc:docMk/>
            <pc:sldMk cId="2278630799" sldId="504"/>
            <ac:spMk id="8" creationId="{BBD5877D-6C30-2EC4-023D-6D45315F980D}"/>
          </ac:spMkLst>
        </pc:spChg>
        <pc:spChg chg="mod">
          <ac:chgData name="Ben Bryant" userId="c73e5abb-2ca6-4edb-94d2-977b1bf973b5" providerId="ADAL" clId="{5895C70E-59D8-4710-8426-AB29243574A1}" dt="2023-11-20T11:13:21.975" v="2416" actId="207"/>
          <ac:spMkLst>
            <pc:docMk/>
            <pc:sldMk cId="2278630799" sldId="504"/>
            <ac:spMk id="11" creationId="{04834F43-64E4-9CC6-665B-E24E13F23B19}"/>
          </ac:spMkLst>
        </pc:spChg>
        <pc:spChg chg="mod">
          <ac:chgData name="Ben Bryant" userId="c73e5abb-2ca6-4edb-94d2-977b1bf973b5" providerId="ADAL" clId="{5895C70E-59D8-4710-8426-AB29243574A1}" dt="2023-11-20T11:13:21.975" v="2416" actId="207"/>
          <ac:spMkLst>
            <pc:docMk/>
            <pc:sldMk cId="2278630799" sldId="504"/>
            <ac:spMk id="12" creationId="{48AD1522-27FC-0EA3-8152-9BEC68A8057C}"/>
          </ac:spMkLst>
        </pc:spChg>
        <pc:spChg chg="mod">
          <ac:chgData name="Ben Bryant" userId="c73e5abb-2ca6-4edb-94d2-977b1bf973b5" providerId="ADAL" clId="{5895C70E-59D8-4710-8426-AB29243574A1}" dt="2023-11-20T11:13:21.975" v="2416" actId="207"/>
          <ac:spMkLst>
            <pc:docMk/>
            <pc:sldMk cId="2278630799" sldId="504"/>
            <ac:spMk id="13" creationId="{662D7129-0774-8242-2EEE-B5E081DF6E06}"/>
          </ac:spMkLst>
        </pc:spChg>
        <pc:spChg chg="mod">
          <ac:chgData name="Ben Bryant" userId="c73e5abb-2ca6-4edb-94d2-977b1bf973b5" providerId="ADAL" clId="{5895C70E-59D8-4710-8426-AB29243574A1}" dt="2023-11-20T11:13:21.975" v="2416" actId="207"/>
          <ac:spMkLst>
            <pc:docMk/>
            <pc:sldMk cId="2278630799" sldId="504"/>
            <ac:spMk id="14" creationId="{4FB287C6-4EA6-2555-50A9-5AD2E0213111}"/>
          </ac:spMkLst>
        </pc:spChg>
        <pc:grpChg chg="add mod">
          <ac:chgData name="Ben Bryant" userId="c73e5abb-2ca6-4edb-94d2-977b1bf973b5" providerId="ADAL" clId="{5895C70E-59D8-4710-8426-AB29243574A1}" dt="2023-11-20T11:12:54.144" v="2408" actId="14100"/>
          <ac:grpSpMkLst>
            <pc:docMk/>
            <pc:sldMk cId="2278630799" sldId="504"/>
            <ac:grpSpMk id="9" creationId="{C9BC0C30-030C-DD67-7D05-845E3B0A596C}"/>
          </ac:grpSpMkLst>
        </pc:grpChg>
        <pc:grpChg chg="add del mod">
          <ac:chgData name="Ben Bryant" userId="c73e5abb-2ca6-4edb-94d2-977b1bf973b5" providerId="ADAL" clId="{5895C70E-59D8-4710-8426-AB29243574A1}" dt="2023-11-20T11:16:33.319" v="2453" actId="14100"/>
          <ac:grpSpMkLst>
            <pc:docMk/>
            <pc:sldMk cId="2278630799" sldId="504"/>
            <ac:grpSpMk id="10" creationId="{25AB21C4-1380-1319-78B9-A0527D285D41}"/>
          </ac:grpSpMkLst>
        </pc:grpChg>
        <pc:picChg chg="add mod">
          <ac:chgData name="Ben Bryant" userId="c73e5abb-2ca6-4edb-94d2-977b1bf973b5" providerId="ADAL" clId="{5895C70E-59D8-4710-8426-AB29243574A1}" dt="2023-11-20T11:15:41.637" v="2445" actId="1076"/>
          <ac:picMkLst>
            <pc:docMk/>
            <pc:sldMk cId="2278630799" sldId="504"/>
            <ac:picMk id="16" creationId="{41009DBC-C2D1-F6A1-7C04-E935C51911DA}"/>
          </ac:picMkLst>
        </pc:picChg>
        <pc:picChg chg="add mod">
          <ac:chgData name="Ben Bryant" userId="c73e5abb-2ca6-4edb-94d2-977b1bf973b5" providerId="ADAL" clId="{5895C70E-59D8-4710-8426-AB29243574A1}" dt="2023-11-20T11:15:52.002" v="2447" actId="1076"/>
          <ac:picMkLst>
            <pc:docMk/>
            <pc:sldMk cId="2278630799" sldId="504"/>
            <ac:picMk id="18" creationId="{9962F494-532A-1BF8-AB12-DC97B4FB9B62}"/>
          </ac:picMkLst>
        </pc:picChg>
        <pc:picChg chg="add mod">
          <ac:chgData name="Ben Bryant" userId="c73e5abb-2ca6-4edb-94d2-977b1bf973b5" providerId="ADAL" clId="{5895C70E-59D8-4710-8426-AB29243574A1}" dt="2023-11-20T11:16:19.372" v="2451" actId="1076"/>
          <ac:picMkLst>
            <pc:docMk/>
            <pc:sldMk cId="2278630799" sldId="504"/>
            <ac:picMk id="20" creationId="{1068830C-F3F9-3E13-8636-7EEA588E2C7A}"/>
          </ac:picMkLst>
        </pc:picChg>
        <pc:picChg chg="add mod">
          <ac:chgData name="Ben Bryant" userId="c73e5abb-2ca6-4edb-94d2-977b1bf973b5" providerId="ADAL" clId="{5895C70E-59D8-4710-8426-AB29243574A1}" dt="2023-11-20T11:15:48.561" v="2446" actId="1076"/>
          <ac:picMkLst>
            <pc:docMk/>
            <pc:sldMk cId="2278630799" sldId="504"/>
            <ac:picMk id="22" creationId="{70426F97-A6CE-E598-3F25-6A4C0231031B}"/>
          </ac:picMkLst>
        </pc:picChg>
      </pc:sldChg>
      <pc:sldChg chg="addSp delSp modSp new mod">
        <pc:chgData name="Ben Bryant" userId="c73e5abb-2ca6-4edb-94d2-977b1bf973b5" providerId="ADAL" clId="{5895C70E-59D8-4710-8426-AB29243574A1}" dt="2023-11-21T13:50:27.663" v="6086" actId="313"/>
        <pc:sldMkLst>
          <pc:docMk/>
          <pc:sldMk cId="1785220341" sldId="505"/>
        </pc:sldMkLst>
        <pc:spChg chg="mod">
          <ac:chgData name="Ben Bryant" userId="c73e5abb-2ca6-4edb-94d2-977b1bf973b5" providerId="ADAL" clId="{5895C70E-59D8-4710-8426-AB29243574A1}" dt="2023-11-20T07:59:41.953" v="972" actId="20577"/>
          <ac:spMkLst>
            <pc:docMk/>
            <pc:sldMk cId="1785220341" sldId="505"/>
            <ac:spMk id="2" creationId="{401C7D55-8C3E-DD5F-FEDB-B50A41AAD7DF}"/>
          </ac:spMkLst>
        </pc:spChg>
        <pc:spChg chg="add del mod">
          <ac:chgData name="Ben Bryant" userId="c73e5abb-2ca6-4edb-94d2-977b1bf973b5" providerId="ADAL" clId="{5895C70E-59D8-4710-8426-AB29243574A1}" dt="2023-11-20T11:50:55.740" v="4619" actId="478"/>
          <ac:spMkLst>
            <pc:docMk/>
            <pc:sldMk cId="1785220341" sldId="505"/>
            <ac:spMk id="4" creationId="{A2A738DA-DB83-BA4C-49B9-8DFB5E23CC64}"/>
          </ac:spMkLst>
        </pc:spChg>
        <pc:spChg chg="mod">
          <ac:chgData name="Ben Bryant" userId="c73e5abb-2ca6-4edb-94d2-977b1bf973b5" providerId="ADAL" clId="{5895C70E-59D8-4710-8426-AB29243574A1}" dt="2023-11-20T11:55:39.400" v="4773" actId="14100"/>
          <ac:spMkLst>
            <pc:docMk/>
            <pc:sldMk cId="1785220341" sldId="505"/>
            <ac:spMk id="9" creationId="{464522F5-9F7E-1B31-39B3-3305D72BDFC7}"/>
          </ac:spMkLst>
        </pc:spChg>
        <pc:spChg chg="mod">
          <ac:chgData name="Ben Bryant" userId="c73e5abb-2ca6-4edb-94d2-977b1bf973b5" providerId="ADAL" clId="{5895C70E-59D8-4710-8426-AB29243574A1}" dt="2023-11-21T13:50:27.663" v="6086" actId="313"/>
          <ac:spMkLst>
            <pc:docMk/>
            <pc:sldMk cId="1785220341" sldId="505"/>
            <ac:spMk id="10" creationId="{5EF6B289-AAEB-914E-2090-3959CD5B28BF}"/>
          </ac:spMkLst>
        </pc:spChg>
        <pc:spChg chg="mod">
          <ac:chgData name="Ben Bryant" userId="c73e5abb-2ca6-4edb-94d2-977b1bf973b5" providerId="ADAL" clId="{5895C70E-59D8-4710-8426-AB29243574A1}" dt="2023-11-20T11:42:49.143" v="3821" actId="14100"/>
          <ac:spMkLst>
            <pc:docMk/>
            <pc:sldMk cId="1785220341" sldId="505"/>
            <ac:spMk id="11" creationId="{B1D40C2C-D2AD-3C14-B21F-3A64F74BBF33}"/>
          </ac:spMkLst>
        </pc:spChg>
        <pc:spChg chg="mod">
          <ac:chgData name="Ben Bryant" userId="c73e5abb-2ca6-4edb-94d2-977b1bf973b5" providerId="ADAL" clId="{5895C70E-59D8-4710-8426-AB29243574A1}" dt="2023-11-20T11:50:32.148" v="4610" actId="115"/>
          <ac:spMkLst>
            <pc:docMk/>
            <pc:sldMk cId="1785220341" sldId="505"/>
            <ac:spMk id="12" creationId="{B84300F1-8C72-D7B3-F5B3-0AFD429F5DB0}"/>
          </ac:spMkLst>
        </pc:spChg>
        <pc:spChg chg="mod">
          <ac:chgData name="Ben Bryant" userId="c73e5abb-2ca6-4edb-94d2-977b1bf973b5" providerId="ADAL" clId="{5895C70E-59D8-4710-8426-AB29243574A1}" dt="2023-11-20T11:42:44.847" v="3820" actId="14100"/>
          <ac:spMkLst>
            <pc:docMk/>
            <pc:sldMk cId="1785220341" sldId="505"/>
            <ac:spMk id="13" creationId="{6C95B346-D64D-E1F1-7602-76E509D42AB6}"/>
          </ac:spMkLst>
        </pc:spChg>
        <pc:spChg chg="mod">
          <ac:chgData name="Ben Bryant" userId="c73e5abb-2ca6-4edb-94d2-977b1bf973b5" providerId="ADAL" clId="{5895C70E-59D8-4710-8426-AB29243574A1}" dt="2023-11-20T11:50:22.858" v="4606" actId="115"/>
          <ac:spMkLst>
            <pc:docMk/>
            <pc:sldMk cId="1785220341" sldId="505"/>
            <ac:spMk id="14" creationId="{AB1BE480-4112-7BDF-613A-A6F441627364}"/>
          </ac:spMkLst>
        </pc:spChg>
        <pc:grpChg chg="add mod">
          <ac:chgData name="Ben Bryant" userId="c73e5abb-2ca6-4edb-94d2-977b1bf973b5" providerId="ADAL" clId="{5895C70E-59D8-4710-8426-AB29243574A1}" dt="2023-11-20T11:55:35.450" v="4772" actId="1076"/>
          <ac:grpSpMkLst>
            <pc:docMk/>
            <pc:sldMk cId="1785220341" sldId="505"/>
            <ac:grpSpMk id="5" creationId="{C658A016-EDF8-8131-0A94-FE75832A6EE3}"/>
          </ac:grpSpMkLst>
        </pc:grpChg>
        <pc:grpChg chg="mod">
          <ac:chgData name="Ben Bryant" userId="c73e5abb-2ca6-4edb-94d2-977b1bf973b5" providerId="ADAL" clId="{5895C70E-59D8-4710-8426-AB29243574A1}" dt="2023-11-20T11:34:08.931" v="2547"/>
          <ac:grpSpMkLst>
            <pc:docMk/>
            <pc:sldMk cId="1785220341" sldId="505"/>
            <ac:grpSpMk id="6" creationId="{69A9BC90-64BE-B470-4EF6-202710C481D2}"/>
          </ac:grpSpMkLst>
        </pc:grpChg>
        <pc:grpChg chg="mod">
          <ac:chgData name="Ben Bryant" userId="c73e5abb-2ca6-4edb-94d2-977b1bf973b5" providerId="ADAL" clId="{5895C70E-59D8-4710-8426-AB29243574A1}" dt="2023-11-20T11:34:08.931" v="2547"/>
          <ac:grpSpMkLst>
            <pc:docMk/>
            <pc:sldMk cId="1785220341" sldId="505"/>
            <ac:grpSpMk id="7" creationId="{FD92C997-ACD0-4C81-AE22-B7CA021001EE}"/>
          </ac:grpSpMkLst>
        </pc:grpChg>
        <pc:grpChg chg="mod">
          <ac:chgData name="Ben Bryant" userId="c73e5abb-2ca6-4edb-94d2-977b1bf973b5" providerId="ADAL" clId="{5895C70E-59D8-4710-8426-AB29243574A1}" dt="2023-11-20T11:34:08.931" v="2547"/>
          <ac:grpSpMkLst>
            <pc:docMk/>
            <pc:sldMk cId="1785220341" sldId="505"/>
            <ac:grpSpMk id="8" creationId="{FC55ED14-D970-BEFC-3E18-A7085FD844C8}"/>
          </ac:grpSpMkLst>
        </pc:grpChg>
      </pc:sldChg>
      <pc:sldChg chg="new del">
        <pc:chgData name="Ben Bryant" userId="c73e5abb-2ca6-4edb-94d2-977b1bf973b5" providerId="ADAL" clId="{5895C70E-59D8-4710-8426-AB29243574A1}" dt="2023-11-20T07:58:04.020" v="642" actId="680"/>
        <pc:sldMkLst>
          <pc:docMk/>
          <pc:sldMk cId="3062390810" sldId="505"/>
        </pc:sldMkLst>
      </pc:sldChg>
      <pc:sldChg chg="add">
        <pc:chgData name="Ben Bryant" userId="c73e5abb-2ca6-4edb-94d2-977b1bf973b5" providerId="ADAL" clId="{5895C70E-59D8-4710-8426-AB29243574A1}" dt="2023-11-21T14:15:21.878" v="6163"/>
        <pc:sldMkLst>
          <pc:docMk/>
          <pc:sldMk cId="4138997217" sldId="506"/>
        </pc:sldMkLst>
      </pc:sldChg>
      <pc:sldChg chg="add">
        <pc:chgData name="Ben Bryant" userId="c73e5abb-2ca6-4edb-94d2-977b1bf973b5" providerId="ADAL" clId="{5895C70E-59D8-4710-8426-AB29243574A1}" dt="2023-11-21T14:15:21.878" v="6163"/>
        <pc:sldMkLst>
          <pc:docMk/>
          <pc:sldMk cId="617204108" sldId="507"/>
        </pc:sldMkLst>
      </pc:sldChg>
      <pc:sldChg chg="add">
        <pc:chgData name="Ben Bryant" userId="c73e5abb-2ca6-4edb-94d2-977b1bf973b5" providerId="ADAL" clId="{5895C70E-59D8-4710-8426-AB29243574A1}" dt="2023-11-21T14:15:21.878" v="6163"/>
        <pc:sldMkLst>
          <pc:docMk/>
          <pc:sldMk cId="1684524390" sldId="50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71800" cy="493087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2"/>
            <a:ext cx="2971800" cy="493087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1577A5-AD90-47D3-B874-9445B4485615}" type="datetimeFigureOut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9599"/>
            <a:ext cx="2971800" cy="493087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379599"/>
            <a:ext cx="2971800" cy="493087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6C7956-A7EB-4AA0-B13C-B00F84258D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569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71800" cy="493087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93087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BB98B4-7BCC-4C5C-BC1A-33BE5BFF89C5}" type="datetimeFigureOut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738188"/>
            <a:ext cx="534987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80" tIns="45240" rIns="90480" bIns="4524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89800"/>
            <a:ext cx="5486400" cy="4444039"/>
          </a:xfrm>
          <a:prstGeom prst="rect">
            <a:avLst/>
          </a:prstGeom>
        </p:spPr>
        <p:txBody>
          <a:bodyPr vert="horz" lIns="90480" tIns="45240" rIns="90480" bIns="4524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9599"/>
            <a:ext cx="2971800" cy="493087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379599"/>
            <a:ext cx="2971800" cy="493087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061F39-F6C1-4B8B-902C-30B9017779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713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D25CD-FBCA-4C4C-B270-F13D65F3F4BD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6BFF-02B5-48E3-ACEB-930240E6776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7F145-B0EC-43B3-9C57-BF6C2B2DA333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DDC7-BB51-4C58-AED6-EDFCED68E25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FE778-01D6-4D3F-8CA1-1959C7A67CAC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F9171-966C-4549-BFCC-639BEE48FE1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767BA-E6D9-4EB8-8676-B2AF14C6B2AA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B7B04-5D2F-42AB-9618-6656CBA1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87350" y="785813"/>
            <a:ext cx="9131300" cy="158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37770"/>
            <a:ext cx="7879443" cy="86834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7594600" y="6465888"/>
            <a:ext cx="2311400" cy="392112"/>
          </a:xfrm>
        </p:spPr>
        <p:txBody>
          <a:bodyPr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5EB5243-7057-42C7-BE94-1731470296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3" name="Picture 1" descr="page1image13347184">
            <a:extLst>
              <a:ext uri="{FF2B5EF4-FFF2-40B4-BE49-F238E27FC236}">
                <a16:creationId xmlns:a16="http://schemas.microsoft.com/office/drawing/2014/main" id="{2516FE42-A80F-6859-84D1-5F4CD22E3B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674" y="30877"/>
            <a:ext cx="883026" cy="686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72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87350" y="785813"/>
            <a:ext cx="9131300" cy="158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37770"/>
            <a:ext cx="7879443" cy="86834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28737"/>
            <a:ext cx="8915400" cy="469742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55864" y="6356352"/>
            <a:ext cx="5172075" cy="365125"/>
          </a:xfrm>
        </p:spPr>
        <p:txBody>
          <a:bodyPr/>
          <a:lstStyle>
            <a:lvl1pPr>
              <a:defRPr sz="1200" b="1"/>
            </a:lvl1pPr>
          </a:lstStyle>
          <a:p>
            <a:pPr>
              <a:defRPr/>
            </a:pPr>
            <a:r>
              <a:rPr lang="en-GB" dirty="0"/>
              <a:t>CONFIDENTIAL – NOT FOR ONWARD CIRCULATION</a:t>
            </a:r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7143750" y="6132513"/>
            <a:ext cx="2311400" cy="392112"/>
          </a:xfrm>
        </p:spPr>
        <p:txBody>
          <a:bodyPr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5EB5243-7057-42C7-BE94-1731470296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5" name="Picture 1" descr="page1image13347184">
            <a:extLst>
              <a:ext uri="{FF2B5EF4-FFF2-40B4-BE49-F238E27FC236}">
                <a16:creationId xmlns:a16="http://schemas.microsoft.com/office/drawing/2014/main" id="{1D937506-6F12-2693-2EF5-92A6930F6D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674" y="30877"/>
            <a:ext cx="883026" cy="686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787328-0986-47C6-99E1-BCE11DF45BDE}" type="datetime1">
              <a:rPr lang="en-US" smtClean="0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RESTRICTED – NOT FOR ONWARD CIRCULATION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07F46-B378-4F9D-9ED7-FEEADB3709E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47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5EE0C-DE7F-4235-909F-7433C9A81F6C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93E69-62A7-4C4B-9656-87FBD8A9B1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87ECD-CAE7-406B-963B-80660F8E585D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99972-B6D2-4758-A071-6D7035D91AB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26DC3-D015-438F-8EB2-C0134D40B4DE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C6530-0B65-423C-9333-EFE7497053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DE3D1-512B-495C-8DB4-95B68DC349A2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B0A6-8F65-4ACF-AB67-C5442A33D8D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78D4-3DA0-48D2-B577-7B05867A3AF0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EC32D-ED4B-44B6-9A53-7B31F8342D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D7963-E2E7-4BEC-9A88-EC0D2827D2DA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59A5-4A4B-4638-9797-D293813F94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787328-0986-47C6-99E1-BCE11DF45BDE}" type="datetime1">
              <a:rPr lang="en-US"/>
              <a:pPr>
                <a:defRPr/>
              </a:pPr>
              <a:t>11/23/2023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RESTRICTED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B07F46-B378-4F9D-9ED7-FEEADB3709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307" r:id="rId2"/>
    <p:sldLayoutId id="2147484308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  <p:sldLayoutId id="2147484306" r:id="rId12"/>
    <p:sldLayoutId id="2147484309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548281" y="1282703"/>
            <a:ext cx="9023231" cy="407511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defTabSz="4572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1"/>
                </a:solidFill>
                <a:latin typeface="+mn-lt"/>
              </a:rPr>
              <a:t>Educating for the future: developing new locality models for English schools – Pilot </a:t>
            </a:r>
            <a:r>
              <a:rPr lang="en-GB" sz="2400" b="1">
                <a:solidFill>
                  <a:schemeClr val="accent1"/>
                </a:solidFill>
                <a:latin typeface="+mn-lt"/>
              </a:rPr>
              <a:t>1 Support </a:t>
            </a:r>
            <a:r>
              <a:rPr lang="en-GB" sz="2400" b="1" dirty="0">
                <a:solidFill>
                  <a:schemeClr val="accent1"/>
                </a:solidFill>
                <a:latin typeface="+mn-lt"/>
              </a:rPr>
              <a:t>for Vulnerable Young People</a:t>
            </a:r>
            <a:endParaRPr lang="en-GB" sz="2400" b="1" baseline="0" dirty="0">
              <a:solidFill>
                <a:schemeClr val="accent1"/>
              </a:solidFill>
              <a:latin typeface="+mn-lt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Developing a partnership focus on attendance</a:t>
            </a:r>
          </a:p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November 2023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19127" y="2855916"/>
            <a:ext cx="8822531" cy="158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" name="Picture 1" descr="page1image13347184">
            <a:extLst>
              <a:ext uri="{FF2B5EF4-FFF2-40B4-BE49-F238E27FC236}">
                <a16:creationId xmlns:a16="http://schemas.microsoft.com/office/drawing/2014/main" id="{1A1168E7-3AF0-5048-ACFA-04F4BC963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32" y="4622797"/>
            <a:ext cx="24511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206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9A21F-0E87-344C-6EA1-6DCB234F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Drawing this together: The role of a strategic partnership on system-wide issues like attendance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29757-F09B-F336-304C-619B3657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C24F400-6FD1-D7A2-E86B-7C959459AAC9}"/>
              </a:ext>
            </a:extLst>
          </p:cNvPr>
          <p:cNvGrpSpPr/>
          <p:nvPr/>
        </p:nvGrpSpPr>
        <p:grpSpPr>
          <a:xfrm>
            <a:off x="495299" y="1187866"/>
            <a:ext cx="8930711" cy="5187297"/>
            <a:chOff x="495300" y="1084728"/>
            <a:chExt cx="9000000" cy="4500945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29C355C-46B0-0745-6ECA-EF22024FA1F7}"/>
                </a:ext>
              </a:extLst>
            </p:cNvPr>
            <p:cNvGrpSpPr/>
            <p:nvPr/>
          </p:nvGrpSpPr>
          <p:grpSpPr>
            <a:xfrm>
              <a:off x="495300" y="1084728"/>
              <a:ext cx="9000000" cy="2929601"/>
              <a:chOff x="495300" y="1612416"/>
              <a:chExt cx="9000000" cy="2822606"/>
            </a:xfrm>
            <a:grpFill/>
          </p:grpSpPr>
          <p:sp>
            <p:nvSpPr>
              <p:cNvPr id="8" name="Arrow: Pentagon 7">
                <a:extLst>
                  <a:ext uri="{FF2B5EF4-FFF2-40B4-BE49-F238E27FC236}">
                    <a16:creationId xmlns:a16="http://schemas.microsoft.com/office/drawing/2014/main" id="{EC12FD09-71D1-46CD-ED86-3166EC4F55DD}"/>
                  </a:ext>
                </a:extLst>
              </p:cNvPr>
              <p:cNvSpPr/>
              <p:nvPr/>
            </p:nvSpPr>
            <p:spPr>
              <a:xfrm>
                <a:off x="495300" y="1612416"/>
                <a:ext cx="9000000" cy="1308650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en-GB" sz="2000" b="1" dirty="0">
                    <a:solidFill>
                      <a:schemeClr val="tx2"/>
                    </a:solidFill>
                  </a:rPr>
                  <a:t>1. </a:t>
                </a:r>
                <a:r>
                  <a:rPr lang="en-GB" sz="2000" b="1">
                    <a:solidFill>
                      <a:schemeClr val="tx2"/>
                    </a:solidFill>
                  </a:rPr>
                  <a:t>Strategic partnerships </a:t>
                </a:r>
                <a:r>
                  <a:rPr lang="en-GB" sz="2000" b="1" dirty="0">
                    <a:solidFill>
                      <a:schemeClr val="tx2"/>
                    </a:solidFill>
                  </a:rPr>
                  <a:t>have a vital role to play in fostering whole-system approaches to attendance / vulnerable children</a:t>
                </a:r>
                <a:r>
                  <a:rPr lang="en-GB" sz="2000" dirty="0">
                    <a:solidFill>
                      <a:schemeClr val="tx2"/>
                    </a:solidFill>
                  </a:rPr>
                  <a:t> – creating the “mandate”, underscoring key principles, ensuring “visibility”.</a:t>
                </a:r>
                <a:endParaRPr lang="en-GB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9" name="Arrow: Pentagon 8">
                <a:extLst>
                  <a:ext uri="{FF2B5EF4-FFF2-40B4-BE49-F238E27FC236}">
                    <a16:creationId xmlns:a16="http://schemas.microsoft.com/office/drawing/2014/main" id="{998652BA-624E-81B1-5821-891C1F1795E3}"/>
                  </a:ext>
                </a:extLst>
              </p:cNvPr>
              <p:cNvSpPr/>
              <p:nvPr/>
            </p:nvSpPr>
            <p:spPr>
              <a:xfrm>
                <a:off x="495300" y="3126372"/>
                <a:ext cx="9000000" cy="1308650"/>
              </a:xfrm>
              <a:prstGeom prst="homePlat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en-GB" sz="2000" b="1" dirty="0">
                    <a:solidFill>
                      <a:schemeClr val="tx2"/>
                    </a:solidFill>
                  </a:rPr>
                  <a:t>2. Comparing the local system’s ambitions, principles and strategies with the lived experiences of young people</a:t>
                </a:r>
                <a:r>
                  <a:rPr lang="en-GB" sz="2000" dirty="0">
                    <a:solidFill>
                      <a:schemeClr val="tx2"/>
                    </a:solidFill>
                  </a:rPr>
                  <a:t> – partners putting themselves in a position to consider, in granular detail, causes and experience of young people’s non-attendance and vulnerability, how this does / not match the system’s overall ambitions, and what action needs to be taken at system level as a result.</a:t>
                </a:r>
                <a:endParaRPr lang="en-GB" sz="2000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7" name="Arrow: Pentagon 6">
              <a:extLst>
                <a:ext uri="{FF2B5EF4-FFF2-40B4-BE49-F238E27FC236}">
                  <a16:creationId xmlns:a16="http://schemas.microsoft.com/office/drawing/2014/main" id="{D7DE04A9-AEFD-22D3-AB70-33B0D40D0D62}"/>
                </a:ext>
              </a:extLst>
            </p:cNvPr>
            <p:cNvSpPr/>
            <p:nvPr/>
          </p:nvSpPr>
          <p:spPr>
            <a:xfrm>
              <a:off x="495300" y="4227417"/>
              <a:ext cx="9000000" cy="1358256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300"/>
                </a:spcAft>
              </a:pPr>
              <a:r>
                <a:rPr lang="en-GB" sz="2000" b="1" dirty="0">
                  <a:solidFill>
                    <a:schemeClr val="tx2"/>
                  </a:solidFill>
                </a:rPr>
                <a:t>3. Focusing on influencing practice</a:t>
              </a:r>
              <a:r>
                <a:rPr lang="en-GB" sz="2000" dirty="0">
                  <a:solidFill>
                    <a:schemeClr val="tx2"/>
                  </a:solidFill>
                </a:rPr>
                <a:t> – recognising that a strategic partnership is not an operational, “doing” body; using existing capacity within members’ organisations and services to focus on influencing and enabling </a:t>
              </a:r>
              <a:r>
                <a:rPr lang="en-GB" sz="2000" i="1" dirty="0">
                  <a:solidFill>
                    <a:schemeClr val="tx2"/>
                  </a:solidFill>
                </a:rPr>
                <a:t>practice </a:t>
              </a:r>
              <a:r>
                <a:rPr lang="en-GB" sz="2000" dirty="0">
                  <a:solidFill>
                    <a:schemeClr val="tx2"/>
                  </a:solidFill>
                </a:rPr>
                <a:t>and interactions at a granular, individual level.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4275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6C16B-259B-7716-F2C2-2DFCB2662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Attendance</a:t>
            </a:r>
            <a:br>
              <a:rPr lang="en-GB" dirty="0"/>
            </a:br>
            <a:r>
              <a:rPr lang="en-GB" b="0" dirty="0"/>
              <a:t>The issue everyone is talking about, and nobody has cracked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0ED5D1-B7F6-45D0-C48B-6D7343B2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9BC0C30-030C-DD67-7D05-845E3B0A596C}"/>
              </a:ext>
            </a:extLst>
          </p:cNvPr>
          <p:cNvGrpSpPr/>
          <p:nvPr/>
        </p:nvGrpSpPr>
        <p:grpSpPr>
          <a:xfrm>
            <a:off x="1632247" y="1136590"/>
            <a:ext cx="7810856" cy="5329298"/>
            <a:chOff x="1623701" y="1136590"/>
            <a:chExt cx="7819402" cy="61422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E7404C8-9E8C-DB47-1B05-F3E7E0F835EC}"/>
                </a:ext>
              </a:extLst>
            </p:cNvPr>
            <p:cNvSpPr/>
            <p:nvPr/>
          </p:nvSpPr>
          <p:spPr>
            <a:xfrm>
              <a:off x="1623701" y="1136590"/>
              <a:ext cx="7819402" cy="14698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300"/>
                </a:spcAft>
              </a:pPr>
              <a:r>
                <a:rPr lang="en-GB" sz="1600" dirty="0">
                  <a:solidFill>
                    <a:schemeClr val="tx2"/>
                  </a:solidFill>
                </a:rPr>
                <a:t>‘The coronavirus pandemic had an undeniable impact on the education of children across the country, almost two years on from the first lockdown </a:t>
              </a:r>
              <a:r>
                <a:rPr lang="en-GB" sz="1600" b="1" dirty="0">
                  <a:solidFill>
                    <a:schemeClr val="tx2"/>
                  </a:solidFill>
                </a:rPr>
                <a:t>we are still trying to understand just how deep that impact runs.</a:t>
              </a:r>
              <a:r>
                <a:rPr lang="en-GB" sz="1600" dirty="0">
                  <a:solidFill>
                    <a:schemeClr val="tx2"/>
                  </a:solidFill>
                </a:rPr>
                <a:t>’</a:t>
              </a:r>
            </a:p>
            <a:p>
              <a:pPr>
                <a:spcAft>
                  <a:spcPts val="300"/>
                </a:spcAft>
              </a:pPr>
              <a:r>
                <a:rPr lang="en-GB" sz="1600" dirty="0">
                  <a:solidFill>
                    <a:schemeClr val="tx2"/>
                  </a:solidFill>
                </a:rPr>
                <a:t>‘Fundamental to any model for improving attendance is </a:t>
              </a:r>
              <a:r>
                <a:rPr lang="en-GB" sz="1600" b="1" dirty="0">
                  <a:solidFill>
                    <a:schemeClr val="tx2"/>
                  </a:solidFill>
                </a:rPr>
                <a:t>improving the support available to children and their families</a:t>
              </a:r>
              <a:r>
                <a:rPr lang="en-GB" sz="1600" dirty="0">
                  <a:solidFill>
                    <a:schemeClr val="tx2"/>
                  </a:solidFill>
                </a:rPr>
                <a:t>.’ 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0E68797-4ADD-24C5-E617-265C05D7345E}"/>
                </a:ext>
              </a:extLst>
            </p:cNvPr>
            <p:cNvSpPr/>
            <p:nvPr/>
          </p:nvSpPr>
          <p:spPr>
            <a:xfrm>
              <a:off x="1623701" y="2694061"/>
              <a:ext cx="7819402" cy="14698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300"/>
                </a:spcAft>
              </a:pPr>
              <a:r>
                <a:rPr lang="en-GB" sz="1600" dirty="0">
                  <a:solidFill>
                    <a:schemeClr val="tx2"/>
                  </a:solidFill>
                </a:rPr>
                <a:t>‘… while [quantitative] data paints a stark picture</a:t>
              </a:r>
              <a:r>
                <a:rPr lang="en-GB" sz="1600" b="1" dirty="0">
                  <a:solidFill>
                    <a:schemeClr val="tx2"/>
                  </a:solidFill>
                </a:rPr>
                <a:t>, it does not tell us anything about why attendance rates have plummeted following the pandemic</a:t>
              </a:r>
              <a:r>
                <a:rPr lang="en-GB" sz="1600" dirty="0">
                  <a:solidFill>
                    <a:schemeClr val="tx2"/>
                  </a:solidFill>
                </a:rPr>
                <a:t>.’</a:t>
              </a:r>
            </a:p>
            <a:p>
              <a:pPr>
                <a:spcAft>
                  <a:spcPts val="300"/>
                </a:spcAft>
              </a:pPr>
              <a:r>
                <a:rPr lang="en-GB" sz="1600" dirty="0">
                  <a:solidFill>
                    <a:schemeClr val="tx2"/>
                  </a:solidFill>
                </a:rPr>
                <a:t>‘</a:t>
              </a:r>
              <a:r>
                <a:rPr lang="en-GB" sz="1600" b="1" dirty="0">
                  <a:solidFill>
                    <a:schemeClr val="tx2"/>
                  </a:solidFill>
                </a:rPr>
                <a:t>Attendance has always been a symptom rather than a cause</a:t>
              </a:r>
              <a:r>
                <a:rPr lang="en-GB" sz="1600" dirty="0">
                  <a:solidFill>
                    <a:schemeClr val="tx2"/>
                  </a:solidFill>
                </a:rPr>
                <a:t>, a manifestation of complex issues across the education system and beyond.’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B664D0C-A942-1479-A892-2CA66F2384D0}"/>
                </a:ext>
              </a:extLst>
            </p:cNvPr>
            <p:cNvSpPr/>
            <p:nvPr/>
          </p:nvSpPr>
          <p:spPr>
            <a:xfrm>
              <a:off x="1623701" y="4251533"/>
              <a:ext cx="7819402" cy="14698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300"/>
                </a:spcAft>
              </a:pPr>
              <a:r>
                <a:rPr lang="en-GB" sz="1600" dirty="0">
                  <a:solidFill>
                    <a:schemeClr val="tx2"/>
                  </a:solidFill>
                </a:rPr>
                <a:t>‘… </a:t>
              </a:r>
              <a:r>
                <a:rPr lang="en-GB" sz="1600" b="1" dirty="0">
                  <a:solidFill>
                    <a:schemeClr val="tx2"/>
                  </a:solidFill>
                </a:rPr>
                <a:t>covid-19 and its aftermath has had a damaging effect on school attendance</a:t>
              </a:r>
              <a:r>
                <a:rPr lang="en-GB" sz="1600" dirty="0">
                  <a:solidFill>
                    <a:schemeClr val="tx2"/>
                  </a:solidFill>
                </a:rPr>
                <a:t>, which has lasted longer than originally anticipated …’</a:t>
              </a:r>
            </a:p>
            <a:p>
              <a:pPr>
                <a:spcAft>
                  <a:spcPts val="300"/>
                </a:spcAft>
              </a:pPr>
              <a:r>
                <a:rPr lang="en-GB" sz="1600" dirty="0">
                  <a:solidFill>
                    <a:schemeClr val="tx2"/>
                  </a:solidFill>
                </a:rPr>
                <a:t>‘Families are struggling with high school costs, and in some cases, fining is not </a:t>
              </a:r>
              <a:r>
                <a:rPr lang="en-GB" sz="1600" b="1" dirty="0">
                  <a:solidFill>
                    <a:schemeClr val="tx2"/>
                  </a:solidFill>
                </a:rPr>
                <a:t>an appropriate, compassionate, or helpful response</a:t>
              </a:r>
              <a:r>
                <a:rPr lang="en-GB" sz="1600" dirty="0">
                  <a:solidFill>
                    <a:schemeClr val="tx2"/>
                  </a:solidFill>
                </a:rPr>
                <a:t>.’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D5877D-6C30-2EC4-023D-6D45315F980D}"/>
                </a:ext>
              </a:extLst>
            </p:cNvPr>
            <p:cNvSpPr/>
            <p:nvPr/>
          </p:nvSpPr>
          <p:spPr>
            <a:xfrm>
              <a:off x="1623701" y="5809005"/>
              <a:ext cx="7819402" cy="14698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300"/>
                </a:spcAft>
              </a:pPr>
              <a:r>
                <a:rPr lang="en-GB" sz="1600" dirty="0">
                  <a:solidFill>
                    <a:schemeClr val="tx2"/>
                  </a:solidFill>
                </a:rPr>
                <a:t>‘Pupils who attend regularly and those whose attendance improved are more likely to pass their GCSEs in Year 11 … </a:t>
              </a:r>
              <a:r>
                <a:rPr lang="en-GB" sz="1600" b="1" dirty="0">
                  <a:solidFill>
                    <a:schemeClr val="tx2"/>
                  </a:solidFill>
                </a:rPr>
                <a:t>We do not know why school attendance improved for this cohort</a:t>
              </a:r>
              <a:r>
                <a:rPr lang="en-GB" sz="1600" dirty="0">
                  <a:solidFill>
                    <a:schemeClr val="tx2"/>
                  </a:solidFill>
                </a:rPr>
                <a:t>.’ </a:t>
              </a:r>
            </a:p>
            <a:p>
              <a:pPr>
                <a:spcAft>
                  <a:spcPts val="300"/>
                </a:spcAft>
              </a:pPr>
              <a:r>
                <a:rPr lang="en-GB" sz="1600" dirty="0">
                  <a:solidFill>
                    <a:schemeClr val="tx2"/>
                  </a:solidFill>
                </a:rPr>
                <a:t>‘Other agencies, such as health, social care, transport, and housing, must view daily attendance at school as a priority and </a:t>
              </a:r>
              <a:r>
                <a:rPr lang="en-GB" sz="1600" b="1" dirty="0">
                  <a:solidFill>
                    <a:schemeClr val="tx2"/>
                  </a:solidFill>
                </a:rPr>
                <a:t>must play their role in establishing a local authority wide approach to attendance</a:t>
              </a:r>
              <a:r>
                <a:rPr lang="en-GB" sz="1600" dirty="0">
                  <a:solidFill>
                    <a:schemeClr val="tx2"/>
                  </a:solidFill>
                </a:rPr>
                <a:t>.’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5AB21C4-1380-1319-78B9-A0527D285D41}"/>
              </a:ext>
            </a:extLst>
          </p:cNvPr>
          <p:cNvGrpSpPr/>
          <p:nvPr/>
        </p:nvGrpSpPr>
        <p:grpSpPr>
          <a:xfrm>
            <a:off x="495300" y="1136590"/>
            <a:ext cx="1025851" cy="5329298"/>
            <a:chOff x="1623701" y="1136590"/>
            <a:chExt cx="7819402" cy="6142292"/>
          </a:xfrm>
          <a:solidFill>
            <a:schemeClr val="bg1">
              <a:lumMod val="95000"/>
            </a:scheme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4834F43-64E4-9CC6-665B-E24E13F23B19}"/>
                </a:ext>
              </a:extLst>
            </p:cNvPr>
            <p:cNvSpPr/>
            <p:nvPr/>
          </p:nvSpPr>
          <p:spPr>
            <a:xfrm>
              <a:off x="1623701" y="1136590"/>
              <a:ext cx="7819402" cy="146987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600" dirty="0">
                <a:solidFill>
                  <a:schemeClr val="tx2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8AD1522-27FC-0EA3-8152-9BEC68A8057C}"/>
                </a:ext>
              </a:extLst>
            </p:cNvPr>
            <p:cNvSpPr/>
            <p:nvPr/>
          </p:nvSpPr>
          <p:spPr>
            <a:xfrm>
              <a:off x="1623701" y="2694061"/>
              <a:ext cx="7819402" cy="146987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600" dirty="0">
                <a:solidFill>
                  <a:schemeClr val="tx2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62D7129-0774-8242-2EEE-B5E081DF6E06}"/>
                </a:ext>
              </a:extLst>
            </p:cNvPr>
            <p:cNvSpPr/>
            <p:nvPr/>
          </p:nvSpPr>
          <p:spPr>
            <a:xfrm>
              <a:off x="1623701" y="4251533"/>
              <a:ext cx="7819402" cy="146987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600" dirty="0">
                <a:solidFill>
                  <a:schemeClr val="tx2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FB287C6-4EA6-2555-50A9-5AD2E0213111}"/>
                </a:ext>
              </a:extLst>
            </p:cNvPr>
            <p:cNvSpPr/>
            <p:nvPr/>
          </p:nvSpPr>
          <p:spPr>
            <a:xfrm>
              <a:off x="1623701" y="5809005"/>
              <a:ext cx="7819402" cy="146987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600" dirty="0">
                <a:solidFill>
                  <a:schemeClr val="tx2"/>
                </a:solidFill>
              </a:endParaRPr>
            </a:p>
          </p:txBody>
        </p:sp>
      </p:grpSp>
      <p:pic>
        <p:nvPicPr>
          <p:cNvPr id="16" name="Picture 15" descr="A blue and green cover with white circles and text&#10;&#10;Description automatically generated">
            <a:extLst>
              <a:ext uri="{FF2B5EF4-FFF2-40B4-BE49-F238E27FC236}">
                <a16:creationId xmlns:a16="http://schemas.microsoft.com/office/drawing/2014/main" id="{41009DBC-C2D1-F6A1-7C04-E935C51911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20" y="5190564"/>
            <a:ext cx="906210" cy="1277833"/>
          </a:xfrm>
          <a:prstGeom prst="rect">
            <a:avLst/>
          </a:prstGeom>
        </p:spPr>
      </p:pic>
      <p:pic>
        <p:nvPicPr>
          <p:cNvPr id="18" name="Picture 17" descr="A blue and green cover with white circles and text&#10;&#10;Description automatically generated">
            <a:extLst>
              <a:ext uri="{FF2B5EF4-FFF2-40B4-BE49-F238E27FC236}">
                <a16:creationId xmlns:a16="http://schemas.microsoft.com/office/drawing/2014/main" id="{9962F494-532A-1BF8-AB12-DC97B4FB9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11" y="1133181"/>
            <a:ext cx="906210" cy="1282142"/>
          </a:xfrm>
          <a:prstGeom prst="rect">
            <a:avLst/>
          </a:prstGeom>
        </p:spPr>
      </p:pic>
      <p:pic>
        <p:nvPicPr>
          <p:cNvPr id="20" name="Picture 19" descr="A white paper with green text&#10;&#10;Description automatically generated">
            <a:extLst>
              <a:ext uri="{FF2B5EF4-FFF2-40B4-BE49-F238E27FC236}">
                <a16:creationId xmlns:a16="http://schemas.microsoft.com/office/drawing/2014/main" id="{1068830C-F3F9-3E13-8636-7EEA588E2C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04" y="3823510"/>
            <a:ext cx="1108290" cy="1275324"/>
          </a:xfrm>
          <a:prstGeom prst="rect">
            <a:avLst/>
          </a:prstGeom>
        </p:spPr>
      </p:pic>
      <p:pic>
        <p:nvPicPr>
          <p:cNvPr id="22" name="Picture 21" descr="A purple and white cover&#10;&#10;Description automatically generated">
            <a:extLst>
              <a:ext uri="{FF2B5EF4-FFF2-40B4-BE49-F238E27FC236}">
                <a16:creationId xmlns:a16="http://schemas.microsoft.com/office/drawing/2014/main" id="{70426F97-A6CE-E598-3F25-6A4C023103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11" y="2494275"/>
            <a:ext cx="911519" cy="128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63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139B9-1752-C602-66E5-FFD151EE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things I want to cover today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139DC4-6F95-2FDA-4067-0C35EB9A6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C1F1D4-42FD-B00E-10A6-F2353D3E36C1}"/>
              </a:ext>
            </a:extLst>
          </p:cNvPr>
          <p:cNvGrpSpPr/>
          <p:nvPr/>
        </p:nvGrpSpPr>
        <p:grpSpPr>
          <a:xfrm>
            <a:off x="1551596" y="1198253"/>
            <a:ext cx="6802808" cy="4461493"/>
            <a:chOff x="495300" y="1084728"/>
            <a:chExt cx="9000000" cy="4500945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8966636-C6F4-B49A-ED0B-D61A6CE8DBF4}"/>
                </a:ext>
              </a:extLst>
            </p:cNvPr>
            <p:cNvGrpSpPr/>
            <p:nvPr/>
          </p:nvGrpSpPr>
          <p:grpSpPr>
            <a:xfrm>
              <a:off x="495300" y="1084728"/>
              <a:ext cx="9000000" cy="2929601"/>
              <a:chOff x="495300" y="1612416"/>
              <a:chExt cx="9000000" cy="2822606"/>
            </a:xfrm>
            <a:grpFill/>
          </p:grpSpPr>
          <p:sp>
            <p:nvSpPr>
              <p:cNvPr id="5" name="Arrow: Pentagon 4">
                <a:extLst>
                  <a:ext uri="{FF2B5EF4-FFF2-40B4-BE49-F238E27FC236}">
                    <a16:creationId xmlns:a16="http://schemas.microsoft.com/office/drawing/2014/main" id="{42DF30B9-DCED-9329-AF9A-2AD5B243AEC9}"/>
                  </a:ext>
                </a:extLst>
              </p:cNvPr>
              <p:cNvSpPr/>
              <p:nvPr/>
            </p:nvSpPr>
            <p:spPr>
              <a:xfrm>
                <a:off x="495300" y="1612416"/>
                <a:ext cx="9000000" cy="1308650"/>
              </a:xfrm>
              <a:prstGeom prst="homePlat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en-GB" sz="2000" b="1" dirty="0">
                    <a:solidFill>
                      <a:schemeClr val="bg1"/>
                    </a:solidFill>
                  </a:rPr>
                  <a:t>1. Attendance as a priority for a local system’s strategic partnership</a:t>
                </a:r>
                <a:endParaRPr lang="en-GB" sz="2000" dirty="0">
                  <a:solidFill>
                    <a:schemeClr val="bg1"/>
                  </a:solidFill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GB" dirty="0">
                    <a:solidFill>
                      <a:schemeClr val="bg1"/>
                    </a:solidFill>
                  </a:rPr>
                  <a:t>Learning from the Wakefield Integrated Education Partnership, 2022/23</a:t>
                </a:r>
              </a:p>
            </p:txBody>
          </p:sp>
          <p:sp>
            <p:nvSpPr>
              <p:cNvPr id="6" name="Arrow: Pentagon 5">
                <a:extLst>
                  <a:ext uri="{FF2B5EF4-FFF2-40B4-BE49-F238E27FC236}">
                    <a16:creationId xmlns:a16="http://schemas.microsoft.com/office/drawing/2014/main" id="{EDCFF99C-33BA-F32C-012F-9A2EF9FDCD91}"/>
                  </a:ext>
                </a:extLst>
              </p:cNvPr>
              <p:cNvSpPr/>
              <p:nvPr/>
            </p:nvSpPr>
            <p:spPr>
              <a:xfrm>
                <a:off x="495300" y="3126372"/>
                <a:ext cx="9000000" cy="1308650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en-GB" sz="2000" b="1" dirty="0">
                    <a:solidFill>
                      <a:schemeClr val="tx2"/>
                    </a:solidFill>
                  </a:rPr>
                  <a:t>2. Piloting holistic approaches to supporting vulnerable children</a:t>
                </a:r>
              </a:p>
              <a:p>
                <a:pPr>
                  <a:spcAft>
                    <a:spcPts val="300"/>
                  </a:spcAft>
                </a:pPr>
                <a:r>
                  <a:rPr lang="en-GB" dirty="0">
                    <a:solidFill>
                      <a:schemeClr val="tx2"/>
                    </a:solidFill>
                  </a:rPr>
                  <a:t>Learning from the </a:t>
                </a:r>
                <a:r>
                  <a:rPr lang="en-GB" dirty="0" err="1">
                    <a:solidFill>
                      <a:schemeClr val="tx2"/>
                    </a:solidFill>
                  </a:rPr>
                  <a:t>LocalED</a:t>
                </a:r>
                <a:r>
                  <a:rPr lang="en-GB" dirty="0">
                    <a:solidFill>
                      <a:schemeClr val="tx2"/>
                    </a:solidFill>
                  </a:rPr>
                  <a:t> 2025 pilots</a:t>
                </a:r>
                <a:endParaRPr lang="en-GB" sz="2000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0F51892C-C308-8562-D9DB-D6AE364127B2}"/>
                </a:ext>
              </a:extLst>
            </p:cNvPr>
            <p:cNvSpPr/>
            <p:nvPr/>
          </p:nvSpPr>
          <p:spPr>
            <a:xfrm>
              <a:off x="495300" y="4227417"/>
              <a:ext cx="9000000" cy="1358256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300"/>
                </a:spcAft>
              </a:pPr>
              <a:r>
                <a:rPr lang="en-GB" sz="2000" b="1" dirty="0">
                  <a:solidFill>
                    <a:schemeClr val="tx2"/>
                  </a:solidFill>
                </a:rPr>
                <a:t>3. The role of a strategic partnership on system-wide issues like attendance</a:t>
              </a:r>
              <a:endParaRPr lang="en-GB" sz="2000" dirty="0">
                <a:solidFill>
                  <a:schemeClr val="tx2"/>
                </a:solidFill>
              </a:endParaRPr>
            </a:p>
            <a:p>
              <a:pPr>
                <a:spcAft>
                  <a:spcPts val="300"/>
                </a:spcAft>
              </a:pPr>
              <a:r>
                <a:rPr lang="en-GB" dirty="0">
                  <a:solidFill>
                    <a:schemeClr val="tx2"/>
                  </a:solidFill>
                </a:rPr>
                <a:t>Key take-aways</a:t>
              </a:r>
              <a:endParaRPr lang="en-GB" sz="16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558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C7D55-8C3E-DD5F-FEDB-B50A41AAD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2022/23, the newly-formed Wakefield Integrated Education Partnership identified attendance as a priority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009238-A076-EA85-12C0-A4A086985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658A016-EDF8-8131-0A94-FE75832A6EE3}"/>
              </a:ext>
            </a:extLst>
          </p:cNvPr>
          <p:cNvGrpSpPr/>
          <p:nvPr/>
        </p:nvGrpSpPr>
        <p:grpSpPr>
          <a:xfrm>
            <a:off x="495300" y="952159"/>
            <a:ext cx="8922386" cy="5773381"/>
            <a:chOff x="491697" y="982400"/>
            <a:chExt cx="8922386" cy="520884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9A9BC90-64BE-B470-4EF6-202710C481D2}"/>
                </a:ext>
              </a:extLst>
            </p:cNvPr>
            <p:cNvGrpSpPr/>
            <p:nvPr/>
          </p:nvGrpSpPr>
          <p:grpSpPr>
            <a:xfrm>
              <a:off x="491697" y="982400"/>
              <a:ext cx="8922166" cy="1304095"/>
              <a:chOff x="491917" y="732242"/>
              <a:chExt cx="8922166" cy="1133973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6C95B346-D64D-E1F1-7602-76E509D42AB6}"/>
                  </a:ext>
                </a:extLst>
              </p:cNvPr>
              <p:cNvSpPr/>
              <p:nvPr/>
            </p:nvSpPr>
            <p:spPr>
              <a:xfrm>
                <a:off x="491917" y="732242"/>
                <a:ext cx="1841085" cy="1133972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300"/>
                  </a:spcAft>
                </a:pPr>
                <a:r>
                  <a:rPr lang="en-GB" b="1" dirty="0">
                    <a:solidFill>
                      <a:schemeClr val="bg1"/>
                    </a:solidFill>
                  </a:rPr>
                  <a:t>Background</a:t>
                </a: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AB1BE480-4112-7BDF-613A-A6F441627364}"/>
                  </a:ext>
                </a:extLst>
              </p:cNvPr>
              <p:cNvSpPr/>
              <p:nvPr/>
            </p:nvSpPr>
            <p:spPr>
              <a:xfrm>
                <a:off x="2409914" y="732243"/>
                <a:ext cx="7004169" cy="1133972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u="sng" dirty="0">
                    <a:solidFill>
                      <a:schemeClr val="tx2"/>
                    </a:solidFill>
                  </a:rPr>
                  <a:t>Newly established</a:t>
                </a:r>
                <a:r>
                  <a:rPr lang="en-GB" sz="1600" b="1" dirty="0">
                    <a:solidFill>
                      <a:schemeClr val="tx2"/>
                    </a:solidFill>
                  </a:rPr>
                  <a:t> </a:t>
                </a:r>
                <a:r>
                  <a:rPr lang="en-GB" sz="1600" dirty="0">
                    <a:solidFill>
                      <a:schemeClr val="tx2"/>
                    </a:solidFill>
                  </a:rPr>
                  <a:t>– formed summer 2022; first year of operation AY22/23.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u="sng" dirty="0">
                    <a:solidFill>
                      <a:schemeClr val="tx2"/>
                    </a:solidFill>
                  </a:rPr>
                  <a:t>Purpose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identify and address long-term strategic “system-wide” issues facing the local education system to improve outcomes for all young people.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u="sng" dirty="0">
                    <a:solidFill>
                      <a:schemeClr val="tx2"/>
                    </a:solidFill>
                  </a:rPr>
                  <a:t>Priorities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agreed to focus on attendance as one of three strategic priorities in its first year.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D92C997-ACD0-4C81-AE22-B7CA021001EE}"/>
                </a:ext>
              </a:extLst>
            </p:cNvPr>
            <p:cNvGrpSpPr/>
            <p:nvPr/>
          </p:nvGrpSpPr>
          <p:grpSpPr>
            <a:xfrm>
              <a:off x="491917" y="2399596"/>
              <a:ext cx="8922166" cy="1931698"/>
              <a:chOff x="491917" y="553915"/>
              <a:chExt cx="8922166" cy="1679704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B1D40C2C-D2AD-3C14-B21F-3A64F74BBF33}"/>
                  </a:ext>
                </a:extLst>
              </p:cNvPr>
              <p:cNvSpPr/>
              <p:nvPr/>
            </p:nvSpPr>
            <p:spPr>
              <a:xfrm>
                <a:off x="491917" y="553915"/>
                <a:ext cx="1841085" cy="1679704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300"/>
                  </a:spcAft>
                </a:pPr>
                <a:r>
                  <a:rPr lang="en-GB" b="1" dirty="0">
                    <a:solidFill>
                      <a:schemeClr val="bg1"/>
                    </a:solidFill>
                  </a:rPr>
                  <a:t>Learning about what works in establishing a strategic partnership</a:t>
                </a:r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B84300F1-8C72-D7B3-F5B3-0AFD429F5DB0}"/>
                  </a:ext>
                </a:extLst>
              </p:cNvPr>
              <p:cNvSpPr/>
              <p:nvPr/>
            </p:nvSpPr>
            <p:spPr>
              <a:xfrm>
                <a:off x="2409914" y="553915"/>
                <a:ext cx="7004169" cy="1679704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u="sng" dirty="0">
                    <a:solidFill>
                      <a:schemeClr val="tx2"/>
                    </a:solidFill>
                  </a:rPr>
                  <a:t>Clear purpose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clear on what the partnership </a:t>
                </a:r>
                <a:r>
                  <a:rPr lang="en-GB" sz="1600" u="sng" dirty="0">
                    <a:solidFill>
                      <a:schemeClr val="tx2"/>
                    </a:solidFill>
                  </a:rPr>
                  <a:t>is</a:t>
                </a:r>
                <a:r>
                  <a:rPr lang="en-GB" sz="1600" dirty="0">
                    <a:solidFill>
                      <a:schemeClr val="tx2"/>
                    </a:solidFill>
                  </a:rPr>
                  <a:t> (strategic, ethical system leadership, on cross-cutting issues not being dealt with elsewhere) and </a:t>
                </a:r>
                <a:r>
                  <a:rPr lang="en-GB" sz="1600" u="sng" dirty="0">
                    <a:solidFill>
                      <a:schemeClr val="tx2"/>
                    </a:solidFill>
                  </a:rPr>
                  <a:t>isn’t</a:t>
                </a:r>
                <a:r>
                  <a:rPr lang="en-GB" sz="1600" dirty="0">
                    <a:solidFill>
                      <a:schemeClr val="tx2"/>
                    </a:solidFill>
                  </a:rPr>
                  <a:t> (operational; school improvement; funder).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u="sng" dirty="0">
                    <a:solidFill>
                      <a:schemeClr val="tx2"/>
                    </a:solidFill>
                  </a:rPr>
                  <a:t>Membership</a:t>
                </a:r>
                <a:r>
                  <a:rPr lang="en-GB" sz="1600" b="1" dirty="0">
                    <a:solidFill>
                      <a:schemeClr val="tx2"/>
                    </a:solidFill>
                  </a:rPr>
                  <a:t> </a:t>
                </a:r>
                <a:r>
                  <a:rPr lang="en-GB" sz="1600" dirty="0">
                    <a:solidFill>
                      <a:schemeClr val="tx2"/>
                    </a:solidFill>
                  </a:rPr>
                  <a:t>– tight group; representative and networked (reflective of schools and trusts, links with key school leader associations; key senior LA and health service decision-makers); clear expectations (esp. comms).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u="sng" dirty="0">
                    <a:solidFill>
                      <a:schemeClr val="tx2"/>
                    </a:solidFill>
                  </a:rPr>
                  <a:t>Priority-setting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what should / not be a priority (ongoing vs deep dive).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u="sng" dirty="0">
                    <a:solidFill>
                      <a:schemeClr val="tx2"/>
                    </a:solidFill>
                  </a:rPr>
                  <a:t>Data and intelligence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evidence base to inform partnership discussions.</a:t>
                </a:r>
                <a:endParaRPr lang="en-GB" sz="1600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C55ED14-D970-BEFC-3E18-A7085FD844C8}"/>
                </a:ext>
              </a:extLst>
            </p:cNvPr>
            <p:cNvGrpSpPr/>
            <p:nvPr/>
          </p:nvGrpSpPr>
          <p:grpSpPr>
            <a:xfrm>
              <a:off x="491697" y="4471141"/>
              <a:ext cx="8922166" cy="1720099"/>
              <a:chOff x="491917" y="944575"/>
              <a:chExt cx="8922166" cy="1495709"/>
            </a:xfrm>
          </p:grpSpPr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464522F5-9F7E-1B31-39B3-3305D72BDFC7}"/>
                  </a:ext>
                </a:extLst>
              </p:cNvPr>
              <p:cNvSpPr/>
              <p:nvPr/>
            </p:nvSpPr>
            <p:spPr>
              <a:xfrm>
                <a:off x="491917" y="944575"/>
                <a:ext cx="1841085" cy="1495709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300"/>
                  </a:spcAft>
                </a:pPr>
                <a:r>
                  <a:rPr lang="en-GB" b="1" dirty="0">
                    <a:solidFill>
                      <a:schemeClr val="bg1"/>
                    </a:solidFill>
                  </a:rPr>
                  <a:t>Attendance as a priority: What the partnership can (not) do</a:t>
                </a: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5EF6B289-AAEB-914E-2090-3959CD5B28BF}"/>
                  </a:ext>
                </a:extLst>
              </p:cNvPr>
              <p:cNvSpPr/>
              <p:nvPr/>
            </p:nvSpPr>
            <p:spPr>
              <a:xfrm>
                <a:off x="2409914" y="944575"/>
                <a:ext cx="7004169" cy="149570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Act as a “guiding coalition”</a:t>
                </a:r>
                <a:r>
                  <a:rPr lang="en-GB" sz="1600" dirty="0">
                    <a:solidFill>
                      <a:schemeClr val="tx2"/>
                    </a:solidFill>
                  </a:rPr>
                  <a:t> (not another group of “critics”).</a:t>
                </a:r>
                <a:endParaRPr lang="en-GB" sz="1600" b="1" dirty="0">
                  <a:solidFill>
                    <a:schemeClr val="tx2"/>
                  </a:solidFill>
                </a:endParaRP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Create the </a:t>
                </a:r>
                <a:r>
                  <a:rPr lang="en-GB" sz="1600" b="1" u="sng" dirty="0">
                    <a:solidFill>
                      <a:schemeClr val="tx2"/>
                    </a:solidFill>
                  </a:rPr>
                  <a:t>conditions</a:t>
                </a:r>
                <a:r>
                  <a:rPr lang="en-GB" sz="1600" b="1" dirty="0">
                    <a:solidFill>
                      <a:schemeClr val="tx2"/>
                    </a:solidFill>
                  </a:rPr>
                  <a:t> for a whole-system approach </a:t>
                </a:r>
                <a:r>
                  <a:rPr lang="en-GB" sz="1600" dirty="0">
                    <a:solidFill>
                      <a:schemeClr val="tx2"/>
                    </a:solidFill>
                  </a:rPr>
                  <a:t>– bring leaders together, create “mandate” for the work.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u="sng" dirty="0">
                    <a:solidFill>
                      <a:schemeClr val="tx2"/>
                    </a:solidFill>
                  </a:rPr>
                  <a:t>Test</a:t>
                </a:r>
                <a:r>
                  <a:rPr lang="en-GB" sz="1600" b="1" dirty="0">
                    <a:solidFill>
                      <a:schemeClr val="tx2"/>
                    </a:solidFill>
                  </a:rPr>
                  <a:t> a new strategy or approach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segmentation (different groups, cohorts, needs); principles; roles; capture best practice; test solutions.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u="sng" dirty="0">
                    <a:solidFill>
                      <a:schemeClr val="tx2"/>
                    </a:solidFill>
                  </a:rPr>
                  <a:t>Articulate</a:t>
                </a:r>
                <a:r>
                  <a:rPr lang="en-GB" sz="1600" b="1" dirty="0">
                    <a:solidFill>
                      <a:schemeClr val="tx2"/>
                    </a:solidFill>
                  </a:rPr>
                  <a:t> and </a:t>
                </a:r>
                <a:r>
                  <a:rPr lang="en-GB" sz="1600" b="1" u="sng" dirty="0">
                    <a:solidFill>
                      <a:schemeClr val="tx2"/>
                    </a:solidFill>
                  </a:rPr>
                  <a:t>underscore</a:t>
                </a:r>
                <a:r>
                  <a:rPr lang="en-GB" sz="1600" b="1" dirty="0">
                    <a:solidFill>
                      <a:schemeClr val="tx2"/>
                    </a:solidFill>
                  </a:rPr>
                  <a:t> key messages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system speaks with “one voice”.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u="sng" dirty="0">
                    <a:solidFill>
                      <a:schemeClr val="tx2"/>
                    </a:solidFill>
                  </a:rPr>
                  <a:t>Scrutinise</a:t>
                </a:r>
                <a:r>
                  <a:rPr lang="en-GB" sz="1600" b="1" dirty="0">
                    <a:solidFill>
                      <a:schemeClr val="tx2"/>
                    </a:solidFill>
                  </a:rPr>
                  <a:t> intelligence systematically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identify and address blockages.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522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139B9-1752-C602-66E5-FFD151EE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things I want to cover today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139DC4-6F95-2FDA-4067-0C35EB9A6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C1F1D4-42FD-B00E-10A6-F2353D3E36C1}"/>
              </a:ext>
            </a:extLst>
          </p:cNvPr>
          <p:cNvGrpSpPr/>
          <p:nvPr/>
        </p:nvGrpSpPr>
        <p:grpSpPr>
          <a:xfrm>
            <a:off x="1551596" y="1198253"/>
            <a:ext cx="6802808" cy="4461493"/>
            <a:chOff x="495300" y="1084728"/>
            <a:chExt cx="9000000" cy="4500945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8966636-C6F4-B49A-ED0B-D61A6CE8DBF4}"/>
                </a:ext>
              </a:extLst>
            </p:cNvPr>
            <p:cNvGrpSpPr/>
            <p:nvPr/>
          </p:nvGrpSpPr>
          <p:grpSpPr>
            <a:xfrm>
              <a:off x="495300" y="1084728"/>
              <a:ext cx="9000000" cy="2929601"/>
              <a:chOff x="495300" y="1612416"/>
              <a:chExt cx="9000000" cy="2822606"/>
            </a:xfrm>
            <a:grpFill/>
          </p:grpSpPr>
          <p:sp>
            <p:nvSpPr>
              <p:cNvPr id="5" name="Arrow: Pentagon 4">
                <a:extLst>
                  <a:ext uri="{FF2B5EF4-FFF2-40B4-BE49-F238E27FC236}">
                    <a16:creationId xmlns:a16="http://schemas.microsoft.com/office/drawing/2014/main" id="{42DF30B9-DCED-9329-AF9A-2AD5B243AEC9}"/>
                  </a:ext>
                </a:extLst>
              </p:cNvPr>
              <p:cNvSpPr/>
              <p:nvPr/>
            </p:nvSpPr>
            <p:spPr>
              <a:xfrm>
                <a:off x="495300" y="1612416"/>
                <a:ext cx="9000000" cy="1308650"/>
              </a:xfrm>
              <a:prstGeom prst="homePlat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en-GB" sz="2000" b="1" dirty="0">
                    <a:solidFill>
                      <a:schemeClr val="tx2"/>
                    </a:solidFill>
                  </a:rPr>
                  <a:t>1. Attendance as a priority for a local system’s strategic partnership</a:t>
                </a:r>
                <a:endParaRPr lang="en-GB" sz="2000" dirty="0">
                  <a:solidFill>
                    <a:schemeClr val="tx2"/>
                  </a:solidFill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GB" dirty="0">
                    <a:solidFill>
                      <a:schemeClr val="tx2"/>
                    </a:solidFill>
                  </a:rPr>
                  <a:t>Learning from the Wakefield Integrated Education Partnership, 2022/23</a:t>
                </a:r>
              </a:p>
            </p:txBody>
          </p:sp>
          <p:sp>
            <p:nvSpPr>
              <p:cNvPr id="6" name="Arrow: Pentagon 5">
                <a:extLst>
                  <a:ext uri="{FF2B5EF4-FFF2-40B4-BE49-F238E27FC236}">
                    <a16:creationId xmlns:a16="http://schemas.microsoft.com/office/drawing/2014/main" id="{EDCFF99C-33BA-F32C-012F-9A2EF9FDCD91}"/>
                  </a:ext>
                </a:extLst>
              </p:cNvPr>
              <p:cNvSpPr/>
              <p:nvPr/>
            </p:nvSpPr>
            <p:spPr>
              <a:xfrm>
                <a:off x="495300" y="3126372"/>
                <a:ext cx="9000000" cy="1308650"/>
              </a:xfrm>
              <a:prstGeom prst="homePlat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en-GB" sz="2000" b="1" dirty="0">
                    <a:solidFill>
                      <a:schemeClr val="bg1"/>
                    </a:solidFill>
                  </a:rPr>
                  <a:t>2. Piloting holistic approaches to supporting vulnerable children</a:t>
                </a:r>
              </a:p>
              <a:p>
                <a:pPr>
                  <a:spcAft>
                    <a:spcPts val="300"/>
                  </a:spcAft>
                </a:pPr>
                <a:r>
                  <a:rPr lang="en-GB" dirty="0">
                    <a:solidFill>
                      <a:schemeClr val="bg1"/>
                    </a:solidFill>
                  </a:rPr>
                  <a:t>Learning from the </a:t>
                </a:r>
                <a:r>
                  <a:rPr lang="en-GB" dirty="0" err="1">
                    <a:solidFill>
                      <a:schemeClr val="bg1"/>
                    </a:solidFill>
                  </a:rPr>
                  <a:t>LocalED</a:t>
                </a:r>
                <a:r>
                  <a:rPr lang="en-GB" dirty="0">
                    <a:solidFill>
                      <a:schemeClr val="bg1"/>
                    </a:solidFill>
                  </a:rPr>
                  <a:t> 2025 pilots</a:t>
                </a:r>
                <a:endParaRPr lang="en-GB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0F51892C-C308-8562-D9DB-D6AE364127B2}"/>
                </a:ext>
              </a:extLst>
            </p:cNvPr>
            <p:cNvSpPr/>
            <p:nvPr/>
          </p:nvSpPr>
          <p:spPr>
            <a:xfrm>
              <a:off x="495300" y="4227417"/>
              <a:ext cx="9000000" cy="1358256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300"/>
                </a:spcAft>
              </a:pPr>
              <a:r>
                <a:rPr lang="en-GB" sz="2000" b="1" dirty="0">
                  <a:solidFill>
                    <a:schemeClr val="tx2"/>
                  </a:solidFill>
                </a:rPr>
                <a:t>3. The role of a strategic partnership on system-wide issues like attendance</a:t>
              </a:r>
              <a:endParaRPr lang="en-GB" sz="2000" dirty="0">
                <a:solidFill>
                  <a:schemeClr val="tx2"/>
                </a:solidFill>
              </a:endParaRPr>
            </a:p>
            <a:p>
              <a:pPr>
                <a:spcAft>
                  <a:spcPts val="300"/>
                </a:spcAft>
              </a:pPr>
              <a:r>
                <a:rPr lang="en-GB" dirty="0">
                  <a:solidFill>
                    <a:schemeClr val="tx2"/>
                  </a:solidFill>
                </a:rPr>
                <a:t>Key take-aways</a:t>
              </a:r>
              <a:endParaRPr lang="en-GB" sz="16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641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E2955-6E0A-EBC8-CB59-BF6155C99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LocalED</a:t>
            </a:r>
            <a:r>
              <a:rPr lang="en-GB" dirty="0"/>
              <a:t> 2025: </a:t>
            </a:r>
            <a:br>
              <a:rPr lang="en-GB" dirty="0"/>
            </a:br>
            <a:r>
              <a:rPr lang="en-GB" b="0" dirty="0"/>
              <a:t>The aims of pilot 1: Support for vulnerable children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D8B95A-A3F4-0076-C258-E25BC2B00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DC13D-7E30-8300-6922-7F80FB25E5EF}"/>
              </a:ext>
            </a:extLst>
          </p:cNvPr>
          <p:cNvSpPr/>
          <p:nvPr/>
        </p:nvSpPr>
        <p:spPr>
          <a:xfrm>
            <a:off x="495300" y="1186593"/>
            <a:ext cx="8915400" cy="6341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What the pilot is seeking to test and learn about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994A69-053F-8512-2DA6-A734EDC601D7}"/>
              </a:ext>
            </a:extLst>
          </p:cNvPr>
          <p:cNvSpPr/>
          <p:nvPr/>
        </p:nvSpPr>
        <p:spPr>
          <a:xfrm>
            <a:off x="495300" y="1954305"/>
            <a:ext cx="8915400" cy="45115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chemeClr val="tx2"/>
                </a:solidFill>
              </a:rPr>
              <a:t>The pilot is seeking to test locality-based, needs-focused, holistic approaches to identifying, understanding and meeting the needs of vulnerable young people </a:t>
            </a:r>
            <a:r>
              <a:rPr lang="en-GB" sz="2000" dirty="0">
                <a:solidFill>
                  <a:schemeClr val="tx2"/>
                </a:solidFill>
              </a:rPr>
              <a:t>… and avoid reducing young people to specific labels or points in datasets.</a:t>
            </a:r>
            <a:endParaRPr lang="en-GB" sz="2000" b="1" dirty="0">
              <a:solidFill>
                <a:schemeClr val="tx2"/>
              </a:solidFill>
            </a:endParaRP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chemeClr val="tx2"/>
                </a:solidFill>
              </a:rPr>
              <a:t>We are interested in approaches that seek to bring together leaders across a local system</a:t>
            </a:r>
            <a:r>
              <a:rPr lang="en-GB" sz="2000" dirty="0">
                <a:solidFill>
                  <a:schemeClr val="tx2"/>
                </a:solidFill>
              </a:rPr>
              <a:t> – education leaders, people-based services and wider partners within specific </a:t>
            </a:r>
            <a:r>
              <a:rPr lang="en-GB" sz="2000" u="sng" dirty="0">
                <a:solidFill>
                  <a:schemeClr val="tx2"/>
                </a:solidFill>
              </a:rPr>
              <a:t>localities</a:t>
            </a:r>
            <a:r>
              <a:rPr lang="en-GB" sz="2000" dirty="0">
                <a:solidFill>
                  <a:schemeClr val="tx2"/>
                </a:solidFill>
              </a:rPr>
              <a:t> (communities, neighbourhoods, townships) that seek to –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</a:rPr>
              <a:t>increase the “</a:t>
            </a:r>
            <a:r>
              <a:rPr lang="en-GB" sz="2000" u="sng" dirty="0">
                <a:solidFill>
                  <a:schemeClr val="tx2"/>
                </a:solidFill>
              </a:rPr>
              <a:t>visibility</a:t>
            </a:r>
            <a:r>
              <a:rPr lang="en-GB" sz="2000" dirty="0">
                <a:solidFill>
                  <a:schemeClr val="tx2"/>
                </a:solidFill>
              </a:rPr>
              <a:t>” of vulnerable young people, their experiences and the causes of vulnerability and non-attendance, to leaders within the local system and at a locality level and foster “</a:t>
            </a:r>
            <a:r>
              <a:rPr lang="en-GB" sz="2000" u="sng" dirty="0">
                <a:solidFill>
                  <a:schemeClr val="tx2"/>
                </a:solidFill>
              </a:rPr>
              <a:t>collective responsibility</a:t>
            </a:r>
            <a:r>
              <a:rPr lang="en-GB" sz="2000" dirty="0">
                <a:solidFill>
                  <a:schemeClr val="tx2"/>
                </a:solidFill>
              </a:rPr>
              <a:t>” for vulnerable young people; and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</a:rPr>
              <a:t>use this to drive decision-making and actions about </a:t>
            </a:r>
            <a:r>
              <a:rPr lang="en-GB" sz="2000" u="sng" dirty="0">
                <a:solidFill>
                  <a:schemeClr val="tx2"/>
                </a:solidFill>
              </a:rPr>
              <a:t>strategies and approaches</a:t>
            </a:r>
            <a:r>
              <a:rPr lang="en-GB" sz="2000" dirty="0">
                <a:solidFill>
                  <a:schemeClr val="tx2"/>
                </a:solidFill>
              </a:rPr>
              <a:t> that will strengthen support for vulnerable young people and ultimately deliver </a:t>
            </a:r>
            <a:r>
              <a:rPr lang="en-GB" sz="2000" u="sng" dirty="0">
                <a:solidFill>
                  <a:schemeClr val="tx2"/>
                </a:solidFill>
              </a:rPr>
              <a:t>impact</a:t>
            </a:r>
            <a:r>
              <a:rPr lang="en-GB" sz="2000" dirty="0">
                <a:solidFill>
                  <a:schemeClr val="tx2"/>
                </a:solidFill>
              </a:rPr>
              <a:t> and improve </a:t>
            </a:r>
            <a:r>
              <a:rPr lang="en-GB" sz="2000" u="sng" dirty="0">
                <a:solidFill>
                  <a:schemeClr val="tx2"/>
                </a:solidFill>
              </a:rPr>
              <a:t>lived experiences</a:t>
            </a:r>
            <a:r>
              <a:rPr lang="en-GB" sz="2000" dirty="0">
                <a:solidFill>
                  <a:schemeClr val="tx2"/>
                </a:solidFill>
              </a:rPr>
              <a:t> and </a:t>
            </a:r>
            <a:r>
              <a:rPr lang="en-GB" sz="2000" u="sng" dirty="0">
                <a:solidFill>
                  <a:schemeClr val="tx2"/>
                </a:solidFill>
              </a:rPr>
              <a:t>outcomes</a:t>
            </a:r>
            <a:r>
              <a:rPr lang="en-GB" sz="20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8997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D197E-D717-5333-CA53-681AFFF2A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LocalED</a:t>
            </a:r>
            <a:r>
              <a:rPr lang="en-GB" dirty="0"/>
              <a:t> 2025</a:t>
            </a:r>
            <a:br>
              <a:rPr lang="en-GB" dirty="0"/>
            </a:br>
            <a:r>
              <a:rPr lang="en-GB" b="0" dirty="0"/>
              <a:t>The issues the pilots are seeking to address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D6B457-57DF-7C4C-50D0-8CB9BCDFF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E2212D62-69B9-99B1-729F-A228BAF6F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770" y="914833"/>
            <a:ext cx="8354459" cy="588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204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8180B-6E28-F94C-255A-F34B654A2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700" dirty="0"/>
              <a:t>Reflections and learning</a:t>
            </a:r>
            <a:br>
              <a:rPr lang="en-GB" b="0" dirty="0"/>
            </a:br>
            <a:r>
              <a:rPr lang="en-GB" sz="2200" b="0" dirty="0"/>
              <a:t>What is needed to develop holistic, needs-led, locally-based approaches?</a:t>
            </a:r>
            <a:endParaRPr lang="en-GB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7EAE90-9C0E-F5D5-8A3E-5908F90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B1BFB0D-6917-452B-99E1-DDC17F41D17A}"/>
              </a:ext>
            </a:extLst>
          </p:cNvPr>
          <p:cNvGrpSpPr/>
          <p:nvPr/>
        </p:nvGrpSpPr>
        <p:grpSpPr>
          <a:xfrm>
            <a:off x="491697" y="1226586"/>
            <a:ext cx="8922386" cy="5239301"/>
            <a:chOff x="491697" y="1226587"/>
            <a:chExt cx="8922386" cy="472698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69A44E3-D4BB-B719-B09F-B06F208F254D}"/>
                </a:ext>
              </a:extLst>
            </p:cNvPr>
            <p:cNvGrpSpPr/>
            <p:nvPr/>
          </p:nvGrpSpPr>
          <p:grpSpPr>
            <a:xfrm>
              <a:off x="491697" y="1226587"/>
              <a:ext cx="8922166" cy="1482430"/>
              <a:chOff x="491917" y="944575"/>
              <a:chExt cx="8922166" cy="1289044"/>
            </a:xfrm>
          </p:grpSpPr>
          <p:sp>
            <p:nvSpPr>
              <p:cNvPr id="7" name="Arrow: Pentagon 6">
                <a:extLst>
                  <a:ext uri="{FF2B5EF4-FFF2-40B4-BE49-F238E27FC236}">
                    <a16:creationId xmlns:a16="http://schemas.microsoft.com/office/drawing/2014/main" id="{504A73B9-6745-F976-09FE-FB79955E1B20}"/>
                  </a:ext>
                </a:extLst>
              </p:cNvPr>
              <p:cNvSpPr/>
              <p:nvPr/>
            </p:nvSpPr>
            <p:spPr>
              <a:xfrm>
                <a:off x="491917" y="944575"/>
                <a:ext cx="1841085" cy="1289044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300"/>
                  </a:spcAft>
                </a:pPr>
                <a:r>
                  <a:rPr lang="en-GB" b="1" dirty="0">
                    <a:solidFill>
                      <a:schemeClr val="bg1"/>
                    </a:solidFill>
                  </a:rPr>
                  <a:t>#1. Seeing young people holistically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04A2796-5B91-85AD-5FBB-CE7678F509A5}"/>
                  </a:ext>
                </a:extLst>
              </p:cNvPr>
              <p:cNvSpPr/>
              <p:nvPr/>
            </p:nvSpPr>
            <p:spPr>
              <a:xfrm>
                <a:off x="2409914" y="944575"/>
                <a:ext cx="7004169" cy="128904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Data can only take us so far – </a:t>
                </a:r>
                <a:r>
                  <a:rPr lang="en-GB" sz="1600" dirty="0">
                    <a:solidFill>
                      <a:schemeClr val="tx2"/>
                    </a:solidFill>
                  </a:rPr>
                  <a:t>and some young people can be hidden by data.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Understanding and addressing vulnerability requires a granular, qualitative, dialogue- and relationships-based approach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“why? … how can we help?”.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Need to start somewhere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huge value in exploring small number of well-selected cases, working with the young people, families, professionals.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7350CAE-13EC-3E92-9FE1-734A9DDB0D94}"/>
                </a:ext>
              </a:extLst>
            </p:cNvPr>
            <p:cNvGrpSpPr/>
            <p:nvPr/>
          </p:nvGrpSpPr>
          <p:grpSpPr>
            <a:xfrm>
              <a:off x="491917" y="2848864"/>
              <a:ext cx="8922166" cy="1482430"/>
              <a:chOff x="491917" y="944575"/>
              <a:chExt cx="8922166" cy="1289044"/>
            </a:xfrm>
          </p:grpSpPr>
          <p:sp>
            <p:nvSpPr>
              <p:cNvPr id="10" name="Arrow: Pentagon 9">
                <a:extLst>
                  <a:ext uri="{FF2B5EF4-FFF2-40B4-BE49-F238E27FC236}">
                    <a16:creationId xmlns:a16="http://schemas.microsoft.com/office/drawing/2014/main" id="{2743D960-4826-6E5B-530A-444C65C0C8BA}"/>
                  </a:ext>
                </a:extLst>
              </p:cNvPr>
              <p:cNvSpPr/>
              <p:nvPr/>
            </p:nvSpPr>
            <p:spPr>
              <a:xfrm>
                <a:off x="491917" y="944575"/>
                <a:ext cx="1841085" cy="1289044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300"/>
                  </a:spcAft>
                </a:pPr>
                <a:r>
                  <a:rPr lang="en-GB" b="1" dirty="0">
                    <a:solidFill>
                      <a:schemeClr val="bg1"/>
                    </a:solidFill>
                  </a:rPr>
                  <a:t>#2. The role of locality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525FA82-501A-5CF8-E366-F57D9AA298B7}"/>
                  </a:ext>
                </a:extLst>
              </p:cNvPr>
              <p:cNvSpPr/>
              <p:nvPr/>
            </p:nvSpPr>
            <p:spPr>
              <a:xfrm>
                <a:off x="2409914" y="944575"/>
                <a:ext cx="7004169" cy="128904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What do we mean by “locality”?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Permission to work in a more joined-up way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services, professionals and settings being able to work in a more flexible, holistic, joined-up manner.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Strategic partnerships regularly looking at intelligence and learning from individual cases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“being more operational in order to be more strategic”. Testing the system’s principles and aims against young people’s experiences.</a:t>
                </a:r>
                <a:endParaRPr lang="en-GB" sz="1600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62AF97B-57AD-FC94-63A9-99058027CB69}"/>
                </a:ext>
              </a:extLst>
            </p:cNvPr>
            <p:cNvGrpSpPr/>
            <p:nvPr/>
          </p:nvGrpSpPr>
          <p:grpSpPr>
            <a:xfrm>
              <a:off x="491697" y="4471141"/>
              <a:ext cx="8922166" cy="1482430"/>
              <a:chOff x="491917" y="944575"/>
              <a:chExt cx="8922166" cy="1289044"/>
            </a:xfrm>
          </p:grpSpPr>
          <p:sp>
            <p:nvSpPr>
              <p:cNvPr id="13" name="Arrow: Pentagon 12">
                <a:extLst>
                  <a:ext uri="{FF2B5EF4-FFF2-40B4-BE49-F238E27FC236}">
                    <a16:creationId xmlns:a16="http://schemas.microsoft.com/office/drawing/2014/main" id="{68DA26C3-B492-9DAE-DBF8-D8AF7FE29E04}"/>
                  </a:ext>
                </a:extLst>
              </p:cNvPr>
              <p:cNvSpPr/>
              <p:nvPr/>
            </p:nvSpPr>
            <p:spPr>
              <a:xfrm>
                <a:off x="491917" y="944575"/>
                <a:ext cx="1841085" cy="1289044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300"/>
                  </a:spcAft>
                </a:pPr>
                <a:r>
                  <a:rPr lang="en-GB" b="1" dirty="0">
                    <a:solidFill>
                      <a:schemeClr val="bg1"/>
                    </a:solidFill>
                  </a:rPr>
                  <a:t>#3. Practice, relationships and capacity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359EDB-6564-4CCA-DE39-D50E3C11BEB7}"/>
                  </a:ext>
                </a:extLst>
              </p:cNvPr>
              <p:cNvSpPr/>
              <p:nvPr/>
            </p:nvSpPr>
            <p:spPr>
              <a:xfrm>
                <a:off x="2409914" y="944575"/>
                <a:ext cx="7004169" cy="128904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Vulnerable young people have needs that go beyond common approaches.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They often require something more bespoke and multi-faceted. 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That requires focusing on influencing practice and interactions between professionals and an individual young person </a:t>
                </a:r>
                <a:r>
                  <a:rPr lang="en-GB" sz="1600" dirty="0">
                    <a:solidFill>
                      <a:schemeClr val="tx2"/>
                    </a:solidFill>
                  </a:rPr>
                  <a:t>– compassion, relationships.</a:t>
                </a:r>
              </a:p>
              <a:p>
                <a:pPr marL="285750" indent="-285750">
                  <a:spcAft>
                    <a:spcPts val="300"/>
                  </a:spcAft>
                  <a:buFont typeface="Wingdings" panose="05000000000000000000" pitchFamily="2" charset="2"/>
                  <a:buChar char="v"/>
                </a:pPr>
                <a:r>
                  <a:rPr lang="en-GB" sz="1600" b="1" dirty="0">
                    <a:solidFill>
                      <a:schemeClr val="tx2"/>
                    </a:solidFill>
                  </a:rPr>
                  <a:t>This has implications for capacity and skills</a:t>
                </a:r>
                <a:r>
                  <a:rPr lang="en-GB" sz="1600" dirty="0">
                    <a:solidFill>
                      <a:schemeClr val="tx2"/>
                    </a:solidFill>
                  </a:rPr>
                  <a:t> – it puts a premium on being able to foster relationships with young people, families, schools and professionals.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84524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139B9-1752-C602-66E5-FFD151EE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things I want to cover today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139DC4-6F95-2FDA-4067-0C35EB9A6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C1F1D4-42FD-B00E-10A6-F2353D3E36C1}"/>
              </a:ext>
            </a:extLst>
          </p:cNvPr>
          <p:cNvGrpSpPr/>
          <p:nvPr/>
        </p:nvGrpSpPr>
        <p:grpSpPr>
          <a:xfrm>
            <a:off x="1551596" y="1198253"/>
            <a:ext cx="6802808" cy="4461493"/>
            <a:chOff x="495300" y="1084728"/>
            <a:chExt cx="9000000" cy="4500945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8966636-C6F4-B49A-ED0B-D61A6CE8DBF4}"/>
                </a:ext>
              </a:extLst>
            </p:cNvPr>
            <p:cNvGrpSpPr/>
            <p:nvPr/>
          </p:nvGrpSpPr>
          <p:grpSpPr>
            <a:xfrm>
              <a:off x="495300" y="1084728"/>
              <a:ext cx="9000000" cy="2929601"/>
              <a:chOff x="495300" y="1612416"/>
              <a:chExt cx="9000000" cy="2822606"/>
            </a:xfrm>
            <a:grpFill/>
          </p:grpSpPr>
          <p:sp>
            <p:nvSpPr>
              <p:cNvPr id="5" name="Arrow: Pentagon 4">
                <a:extLst>
                  <a:ext uri="{FF2B5EF4-FFF2-40B4-BE49-F238E27FC236}">
                    <a16:creationId xmlns:a16="http://schemas.microsoft.com/office/drawing/2014/main" id="{42DF30B9-DCED-9329-AF9A-2AD5B243AEC9}"/>
                  </a:ext>
                </a:extLst>
              </p:cNvPr>
              <p:cNvSpPr/>
              <p:nvPr/>
            </p:nvSpPr>
            <p:spPr>
              <a:xfrm>
                <a:off x="495300" y="1612416"/>
                <a:ext cx="9000000" cy="1308650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en-GB" sz="2000" b="1" dirty="0">
                    <a:solidFill>
                      <a:schemeClr val="tx2"/>
                    </a:solidFill>
                  </a:rPr>
                  <a:t>1. Attendance as a priority for a local system’s strategic partnership</a:t>
                </a:r>
                <a:endParaRPr lang="en-GB" sz="2000" dirty="0">
                  <a:solidFill>
                    <a:schemeClr val="tx2"/>
                  </a:solidFill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GB" dirty="0">
                    <a:solidFill>
                      <a:schemeClr val="tx2"/>
                    </a:solidFill>
                  </a:rPr>
                  <a:t>Learning from the Wakefield Integrated Education Partnership, 2022/23</a:t>
                </a:r>
              </a:p>
            </p:txBody>
          </p:sp>
          <p:sp>
            <p:nvSpPr>
              <p:cNvPr id="6" name="Arrow: Pentagon 5">
                <a:extLst>
                  <a:ext uri="{FF2B5EF4-FFF2-40B4-BE49-F238E27FC236}">
                    <a16:creationId xmlns:a16="http://schemas.microsoft.com/office/drawing/2014/main" id="{EDCFF99C-33BA-F32C-012F-9A2EF9FDCD91}"/>
                  </a:ext>
                </a:extLst>
              </p:cNvPr>
              <p:cNvSpPr/>
              <p:nvPr/>
            </p:nvSpPr>
            <p:spPr>
              <a:xfrm>
                <a:off x="495300" y="3126372"/>
                <a:ext cx="9000000" cy="1308650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en-GB" sz="2000" b="1" dirty="0">
                    <a:solidFill>
                      <a:schemeClr val="tx2"/>
                    </a:solidFill>
                  </a:rPr>
                  <a:t>2. Piloting holistic approaches to supporting vulnerable children</a:t>
                </a:r>
              </a:p>
              <a:p>
                <a:pPr>
                  <a:spcAft>
                    <a:spcPts val="300"/>
                  </a:spcAft>
                </a:pPr>
                <a:r>
                  <a:rPr lang="en-GB" dirty="0">
                    <a:solidFill>
                      <a:schemeClr val="tx2"/>
                    </a:solidFill>
                  </a:rPr>
                  <a:t>Learning from the </a:t>
                </a:r>
                <a:r>
                  <a:rPr lang="en-GB" dirty="0" err="1">
                    <a:solidFill>
                      <a:schemeClr val="tx2"/>
                    </a:solidFill>
                  </a:rPr>
                  <a:t>LocalED</a:t>
                </a:r>
                <a:r>
                  <a:rPr lang="en-GB" dirty="0">
                    <a:solidFill>
                      <a:schemeClr val="tx2"/>
                    </a:solidFill>
                  </a:rPr>
                  <a:t> 2025 pilots</a:t>
                </a:r>
                <a:endParaRPr lang="en-GB" sz="2000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0F51892C-C308-8562-D9DB-D6AE364127B2}"/>
                </a:ext>
              </a:extLst>
            </p:cNvPr>
            <p:cNvSpPr/>
            <p:nvPr/>
          </p:nvSpPr>
          <p:spPr>
            <a:xfrm>
              <a:off x="495300" y="4227417"/>
              <a:ext cx="9000000" cy="1358256"/>
            </a:xfrm>
            <a:prstGeom prst="homePlat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300"/>
                </a:spcAft>
              </a:pPr>
              <a:r>
                <a:rPr lang="en-GB" sz="2000" b="1" dirty="0">
                  <a:solidFill>
                    <a:schemeClr val="bg1"/>
                  </a:solidFill>
                </a:rPr>
                <a:t>3. The role of a strategic partnership on system-wide issues like attendance</a:t>
              </a:r>
              <a:endParaRPr lang="en-GB" sz="2000" dirty="0">
                <a:solidFill>
                  <a:schemeClr val="bg1"/>
                </a:solidFill>
              </a:endParaRPr>
            </a:p>
            <a:p>
              <a:pPr>
                <a:spcAft>
                  <a:spcPts val="300"/>
                </a:spcAft>
              </a:pPr>
              <a:r>
                <a:rPr lang="en-GB" dirty="0">
                  <a:solidFill>
                    <a:schemeClr val="bg1"/>
                  </a:solidFill>
                </a:rPr>
                <a:t>Key take-aways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8225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" id="{169AA531-9344-47EB-9901-571CF7455A43}" vid="{12B350D1-8E65-4B53-8AD9-4A8BB5C9AD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7990e6e-a065-4d72-9d43-2a13b1529a25">NUW6X35T6DTR-1930787246-90050</_dlc_DocId>
    <_dlc_DocIdUrl xmlns="87990e6e-a065-4d72-9d43-2a13b1529a25">
      <Url>https://isos.sharepoint.com/sites/SharedDocuments/_layouts/15/DocIdRedir.aspx?ID=NUW6X35T6DTR-1930787246-90050</Url>
      <Description>NUW6X35T6DTR-1930787246-90050</Description>
    </_dlc_DocIdUrl>
    <lcf76f155ced4ddcb4097134ff3c332f xmlns="70a8d8a2-036e-4dff-a55f-d69fb2c87228">
      <Terms xmlns="http://schemas.microsoft.com/office/infopath/2007/PartnerControls"/>
    </lcf76f155ced4ddcb4097134ff3c332f>
    <TaxCatchAll xmlns="87990e6e-a065-4d72-9d43-2a13b1529a2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C376B3E419544995E45AD69F25BD6" ma:contentTypeVersion="199" ma:contentTypeDescription="Create a new document." ma:contentTypeScope="" ma:versionID="176983f5d8b5f609a1b728b3bf64f49c">
  <xsd:schema xmlns:xsd="http://www.w3.org/2001/XMLSchema" xmlns:xs="http://www.w3.org/2001/XMLSchema" xmlns:p="http://schemas.microsoft.com/office/2006/metadata/properties" xmlns:ns2="87990e6e-a065-4d72-9d43-2a13b1529a25" xmlns:ns3="70a8d8a2-036e-4dff-a55f-d69fb2c87228" targetNamespace="http://schemas.microsoft.com/office/2006/metadata/properties" ma:root="true" ma:fieldsID="37a2d2b2077d67b1efcf17ab3dda8ae8" ns2:_="" ns3:_="">
    <xsd:import namespace="87990e6e-a065-4d72-9d43-2a13b1529a25"/>
    <xsd:import namespace="70a8d8a2-036e-4dff-a55f-d69fb2c8722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90e6e-a065-4d72-9d43-2a13b1529a2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54c6e00-767d-4159-a075-1425c9078791}" ma:internalName="TaxCatchAll" ma:showField="CatchAllData" ma:web="87990e6e-a065-4d72-9d43-2a13b1529a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a8d8a2-036e-4dff-a55f-d69fb2c872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78f3640-0a46-4ec6-921e-e1a8b4cf8b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D3635D3-3204-4E2F-8330-2A32205634A0}">
  <ds:schemaRefs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70a8d8a2-036e-4dff-a55f-d69fb2c87228"/>
    <ds:schemaRef ds:uri="87990e6e-a065-4d72-9d43-2a13b1529a2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B92AE8-28EA-4694-8A48-6F941180CC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990e6e-a065-4d72-9d43-2a13b1529a25"/>
    <ds:schemaRef ds:uri="70a8d8a2-036e-4dff-a55f-d69fb2c872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1A82E3-2CA6-42D7-9F2D-9611A591949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BF88469-F131-458F-BAD7-67931E37690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118366</TotalTime>
  <Words>1316</Words>
  <Application>Microsoft Office PowerPoint</Application>
  <PresentationFormat>A4 Paper (210x297 mm)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PowerPoint Presentation</vt:lpstr>
      <vt:lpstr>Attendance The issue everyone is talking about, and nobody has cracked</vt:lpstr>
      <vt:lpstr>Three things I want to cover today</vt:lpstr>
      <vt:lpstr>In 2022/23, the newly-formed Wakefield Integrated Education Partnership identified attendance as a priority</vt:lpstr>
      <vt:lpstr>Three things I want to cover today</vt:lpstr>
      <vt:lpstr>LocalED 2025:  The aims of pilot 1: Support for vulnerable children</vt:lpstr>
      <vt:lpstr>LocalED 2025 The issues the pilots are seeking to address</vt:lpstr>
      <vt:lpstr>Reflections and learning What is needed to develop holistic, needs-led, locally-based approaches?</vt:lpstr>
      <vt:lpstr>Three things I want to cover today</vt:lpstr>
      <vt:lpstr>Drawing this together: The role of a strategic partnership on system-wide issues like attendance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Bryant</dc:creator>
  <cp:lastModifiedBy>Ben Bryant</cp:lastModifiedBy>
  <cp:revision>1987</cp:revision>
  <cp:lastPrinted>2023-01-16T12:52:12Z</cp:lastPrinted>
  <dcterms:created xsi:type="dcterms:W3CDTF">2008-11-10T14:14:38Z</dcterms:created>
  <dcterms:modified xsi:type="dcterms:W3CDTF">2023-11-23T09:10:48Z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0x01010054BC376B3E419544995E45AD69F25BD6</vt:lpwstr>
  </property>
  <property fmtid="{D5CDD505-2E9C-101B-9397-08002B2CF9AE}" pid="3" name="MediaServiceImageTags">
    <vt:lpwstr/>
  </property>
  <property fmtid="{D5CDD505-2E9C-101B-9397-08002B2CF9AE}" pid="4" name="_dlc_DocIdItemGuid">
    <vt:lpwstr>aa207202-2627-494b-a425-51a6be571866</vt:lpwstr>
  </property>
</Properties>
</file>