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71" r:id="rId4"/>
    <p:sldId id="272" r:id="rId5"/>
    <p:sldId id="273" r:id="rId6"/>
    <p:sldId id="260" r:id="rId7"/>
    <p:sldId id="265" r:id="rId8"/>
    <p:sldId id="261" r:id="rId9"/>
    <p:sldId id="267" r:id="rId10"/>
    <p:sldId id="262" r:id="rId11"/>
    <p:sldId id="268" r:id="rId12"/>
    <p:sldId id="264" r:id="rId13"/>
    <p:sldId id="269" r:id="rId14"/>
    <p:sldId id="266" r:id="rId15"/>
    <p:sldId id="263" r:id="rId16"/>
    <p:sldId id="258" r:id="rId17"/>
    <p:sldId id="270"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6C24D4-035E-A91C-00A5-754C32F42795}" name="Tim Armstrong" initials="TA" userId="S::Tim.Armstrong@sheffield.gov.uk::dd720f3d-4617-4672-bd75-c882f3aea84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004FE-2005-4546-98F1-265533EE7615}" v="3" dt="2022-08-24T19:19:30.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3" d="100"/>
          <a:sy n="63" d="100"/>
        </p:scale>
        <p:origin x="73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729AD-D878-423E-83D4-DE566D2A39BB}"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C7E1A-BCE7-4D5E-97A1-31CC0541F264}" type="slidenum">
              <a:rPr lang="en-GB" smtClean="0"/>
              <a:t>‹#›</a:t>
            </a:fld>
            <a:endParaRPr lang="en-GB"/>
          </a:p>
        </p:txBody>
      </p:sp>
    </p:spTree>
    <p:extLst>
      <p:ext uri="{BB962C8B-B14F-4D97-AF65-F5344CB8AC3E}">
        <p14:creationId xmlns:p14="http://schemas.microsoft.com/office/powerpoint/2010/main" val="399747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834-E201-4B49-8546-457739D51C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994FE-1B7A-4BEC-9735-AE6625ECA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E7E0E5-AC26-4805-B633-0DAEC0640C16}"/>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5" name="Footer Placeholder 4">
            <a:extLst>
              <a:ext uri="{FF2B5EF4-FFF2-40B4-BE49-F238E27FC236}">
                <a16:creationId xmlns:a16="http://schemas.microsoft.com/office/drawing/2014/main" id="{D00F78F6-FD48-4347-BCA0-801C7A2B5C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27329E-80A5-40F6-95FE-1E5D0CC1D7F3}"/>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273376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AF57-4707-408F-BA6E-187FDEEE7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C789B2-E225-488D-9E17-6D0DB9D89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D0EFA-4BD6-4091-9EEA-788B270399E6}"/>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5" name="Footer Placeholder 4">
            <a:extLst>
              <a:ext uri="{FF2B5EF4-FFF2-40B4-BE49-F238E27FC236}">
                <a16:creationId xmlns:a16="http://schemas.microsoft.com/office/drawing/2014/main" id="{E5ACF345-9F36-4054-ACE9-221BA8367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08D403-8138-4274-BE1D-A810D591D621}"/>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99424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0DD2E-EEED-4C4D-84C4-9AF5E68F93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217A2-97AA-413B-9673-B8A9AC7AF4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05C0B-414C-4BBB-88F6-C1364DDFC19E}"/>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5" name="Footer Placeholder 4">
            <a:extLst>
              <a:ext uri="{FF2B5EF4-FFF2-40B4-BE49-F238E27FC236}">
                <a16:creationId xmlns:a16="http://schemas.microsoft.com/office/drawing/2014/main" id="{52EC4188-12CF-4EFC-83C3-98374F774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A37F1C-49EB-4727-BD40-B3EEDB15AEAC}"/>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244285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F08D-F051-4C30-A00B-8E09743166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CAADD-DBD5-4D26-9A99-EA73A56B9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D9CB6-4CAE-47CE-949E-B7062C165B92}"/>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5" name="Footer Placeholder 4">
            <a:extLst>
              <a:ext uri="{FF2B5EF4-FFF2-40B4-BE49-F238E27FC236}">
                <a16:creationId xmlns:a16="http://schemas.microsoft.com/office/drawing/2014/main" id="{FF45E5D0-39C1-4363-A60E-E1B46844C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B0C34-6F92-4632-9FEC-9B7D3F2F66BA}"/>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12692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6930-45AA-4B57-B09B-DD48524BA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1C6ACA-DDD9-45EF-A20C-334598D5E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8929B6-A010-415A-8F1A-A66DA6E7FE3B}"/>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5" name="Footer Placeholder 4">
            <a:extLst>
              <a:ext uri="{FF2B5EF4-FFF2-40B4-BE49-F238E27FC236}">
                <a16:creationId xmlns:a16="http://schemas.microsoft.com/office/drawing/2014/main" id="{E94EE898-0FAB-4305-A8D1-0FA034341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FB8A8-85CB-48FA-BF70-5EC971D3990A}"/>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102240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4E9A-8EB6-4621-B582-C62DAA603F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6354A-A7AE-43D4-A637-6963225AC2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E1A1DF-654D-47C2-AAA9-871A99C0B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A6FE66-FFAC-4B71-B1AE-6FFB701CEEA1}"/>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6" name="Footer Placeholder 5">
            <a:extLst>
              <a:ext uri="{FF2B5EF4-FFF2-40B4-BE49-F238E27FC236}">
                <a16:creationId xmlns:a16="http://schemas.microsoft.com/office/drawing/2014/main" id="{6AF40EBA-60CF-4FCB-A51B-1D3B4BD166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6943CA-C47F-4E45-BE0A-1EDBCC6CEBE1}"/>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373359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3DAA-C6AB-4FD2-B8A5-930DC460EF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1EB6F6-5268-4A3B-8BE9-A4987E4A3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C153F-16FD-466D-BD2D-7FF113475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4C2861-03C7-450D-9F26-E66F9B507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325DDF-0108-4C5F-B7D0-27D720716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88B192-2B5F-4699-A99A-7381C0273981}"/>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8" name="Footer Placeholder 7">
            <a:extLst>
              <a:ext uri="{FF2B5EF4-FFF2-40B4-BE49-F238E27FC236}">
                <a16:creationId xmlns:a16="http://schemas.microsoft.com/office/drawing/2014/main" id="{8FFCAC87-C76D-440A-B2A4-F59DF0F072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C01B6D-F737-4270-8D95-343CB9842E46}"/>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302684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4718-BA85-4670-86B8-038BC10146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CB4FD-BD0F-4902-B4AF-6689099F1850}"/>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4" name="Footer Placeholder 3">
            <a:extLst>
              <a:ext uri="{FF2B5EF4-FFF2-40B4-BE49-F238E27FC236}">
                <a16:creationId xmlns:a16="http://schemas.microsoft.com/office/drawing/2014/main" id="{02C31D0E-B1C1-4555-B15C-06BE0B46F3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B1659F-2359-4CC4-8540-A37D2F2F188E}"/>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268151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95215-71E8-42E4-AFC6-DB7130D994DF}"/>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3" name="Footer Placeholder 2">
            <a:extLst>
              <a:ext uri="{FF2B5EF4-FFF2-40B4-BE49-F238E27FC236}">
                <a16:creationId xmlns:a16="http://schemas.microsoft.com/office/drawing/2014/main" id="{3DA8C88D-C455-485D-AFFE-33FB7CD134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55DD28-0A08-43B0-834B-ADE4FEAB71AC}"/>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363179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9D0B-2D8B-4788-985C-29CF33A46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A46125-ACAE-4F00-B059-56C5A432B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FEAF24-EDBE-46AE-8B10-901DF4C17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E7BE7-D376-461B-B72D-5B92AF34D322}"/>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6" name="Footer Placeholder 5">
            <a:extLst>
              <a:ext uri="{FF2B5EF4-FFF2-40B4-BE49-F238E27FC236}">
                <a16:creationId xmlns:a16="http://schemas.microsoft.com/office/drawing/2014/main" id="{DE721B1D-06F0-4C83-9652-1CC313AE27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362579-8E8C-4334-A767-CAF0A1C7630A}"/>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337439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FD19-6AD2-41A9-80EF-3CE1638BF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303C9-9E11-4899-9603-306AC936A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D7B0E9-1CD0-49DE-B96E-AF11408F0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817BC-0E5F-47B4-9694-EB94FFE67F76}"/>
              </a:ext>
            </a:extLst>
          </p:cNvPr>
          <p:cNvSpPr>
            <a:spLocks noGrp="1"/>
          </p:cNvSpPr>
          <p:nvPr>
            <p:ph type="dt" sz="half" idx="10"/>
          </p:nvPr>
        </p:nvSpPr>
        <p:spPr/>
        <p:txBody>
          <a:bodyPr/>
          <a:lstStyle/>
          <a:p>
            <a:fld id="{8AC28D61-8EE5-4153-B082-C3182545A79C}" type="datetimeFigureOut">
              <a:rPr lang="en-GB" smtClean="0"/>
              <a:t>25/08/2022</a:t>
            </a:fld>
            <a:endParaRPr lang="en-GB"/>
          </a:p>
        </p:txBody>
      </p:sp>
      <p:sp>
        <p:nvSpPr>
          <p:cNvPr id="6" name="Footer Placeholder 5">
            <a:extLst>
              <a:ext uri="{FF2B5EF4-FFF2-40B4-BE49-F238E27FC236}">
                <a16:creationId xmlns:a16="http://schemas.microsoft.com/office/drawing/2014/main" id="{F03192CA-24A7-41CC-8892-6AFEB7FAAA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EDB213-35C0-4E09-925C-9CBA335BB1A3}"/>
              </a:ext>
            </a:extLst>
          </p:cNvPr>
          <p:cNvSpPr>
            <a:spLocks noGrp="1"/>
          </p:cNvSpPr>
          <p:nvPr>
            <p:ph type="sldNum" sz="quarter" idx="12"/>
          </p:nvPr>
        </p:nvSpPr>
        <p:spPr/>
        <p:txBody>
          <a:bodyPr/>
          <a:lstStyle/>
          <a:p>
            <a:fld id="{576F81F6-23D0-453B-82A0-CB4C05978975}" type="slidenum">
              <a:rPr lang="en-GB" smtClean="0"/>
              <a:t>‹#›</a:t>
            </a:fld>
            <a:endParaRPr lang="en-GB"/>
          </a:p>
        </p:txBody>
      </p:sp>
    </p:spTree>
    <p:extLst>
      <p:ext uri="{BB962C8B-B14F-4D97-AF65-F5344CB8AC3E}">
        <p14:creationId xmlns:p14="http://schemas.microsoft.com/office/powerpoint/2010/main" val="33722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6631C-E9C9-48B1-B320-377D88056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577402-8BC2-4B7A-AF76-0DC28B91B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EEB0E0-9BE4-475D-9C03-30AD81ECA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28D61-8EE5-4153-B082-C3182545A79C}" type="datetimeFigureOut">
              <a:rPr lang="en-GB" smtClean="0"/>
              <a:t>25/08/2022</a:t>
            </a:fld>
            <a:endParaRPr lang="en-GB"/>
          </a:p>
        </p:txBody>
      </p:sp>
      <p:sp>
        <p:nvSpPr>
          <p:cNvPr id="5" name="Footer Placeholder 4">
            <a:extLst>
              <a:ext uri="{FF2B5EF4-FFF2-40B4-BE49-F238E27FC236}">
                <a16:creationId xmlns:a16="http://schemas.microsoft.com/office/drawing/2014/main" id="{7C0178B8-A276-4A80-9A68-9BFD955C9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D151E4-58FB-4BEB-9CAF-83C3C8CBF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F81F6-23D0-453B-82A0-CB4C05978975}" type="slidenum">
              <a:rPr lang="en-GB" smtClean="0"/>
              <a:t>‹#›</a:t>
            </a:fld>
            <a:endParaRPr lang="en-GB"/>
          </a:p>
        </p:txBody>
      </p:sp>
    </p:spTree>
    <p:extLst>
      <p:ext uri="{BB962C8B-B14F-4D97-AF65-F5344CB8AC3E}">
        <p14:creationId xmlns:p14="http://schemas.microsoft.com/office/powerpoint/2010/main" val="254416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assets.publishing.service.gov.uk/government/uploads/system/uploads/attachment_data/file/398815/SEND_Code_of_Practice_January_2015.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hyperlink" Target="https://www.preparingforadulthood.org.uk/SiteAssets/Downloads/yeded5wb636481748062535810.pdf" TargetMode="External"/><Relationship Id="rId3" Type="http://schemas.openxmlformats.org/officeDocument/2006/relationships/image" Target="../media/image2.png"/><Relationship Id="rId7" Type="http://schemas.openxmlformats.org/officeDocument/2006/relationships/hyperlink" Target="https://www.preparingforadulthood.org.uk/SiteAssets/Downloads/j4mafpnm636391826728575817.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preparingforadulthood.org.uk/SiteAssets/Downloads/kqfmh0nj637844211025936858.pdf" TargetMode="External"/><Relationship Id="rId11" Type="http://schemas.openxmlformats.org/officeDocument/2006/relationships/hyperlink" Target="https://councilfordisabledchildren.org.uk/sites/default/files/uploads/attachments/annual%20reviews%20from%20year%209.pdf" TargetMode="External"/><Relationship Id="rId5" Type="http://schemas.openxmlformats.org/officeDocument/2006/relationships/image" Target="../media/image4.png"/><Relationship Id="rId10" Type="http://schemas.openxmlformats.org/officeDocument/2006/relationships/hyperlink" Target="https://councilfordisabledchildren.org.uk/sites/default/files/uploads/attachments/Year%209%20Annual%20Review%20Guide.pdf" TargetMode="External"/><Relationship Id="rId4" Type="http://schemas.openxmlformats.org/officeDocument/2006/relationships/image" Target="../media/image3.png"/><Relationship Id="rId9" Type="http://schemas.openxmlformats.org/officeDocument/2006/relationships/hyperlink" Target="https://www.preparingforadulthood.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sheffield.gov.uk/schools-childcare/send-inspection"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sheffield.citizenspace.com/people-childrens/5e1d36a7/consultatio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egislation.gov.uk/ukpga/2005/9/content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awstuff.org.uk/my-rights/what-are-childrens-right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2D61-9C0E-4F11-A5EB-8CCCAC87A05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02973C7-9CA4-489A-B1CD-3618C087D086}"/>
              </a:ext>
            </a:extLst>
          </p:cNvPr>
          <p:cNvSpPr>
            <a:spLocks noGrp="1"/>
          </p:cNvSpPr>
          <p:nvPr>
            <p:ph type="subTitle" idx="1"/>
          </p:nvPr>
        </p:nvSpPr>
        <p:spPr/>
        <p:txBody>
          <a:bodyPr/>
          <a:lstStyle/>
          <a:p>
            <a:endParaRPr lang="en-GB"/>
          </a:p>
        </p:txBody>
      </p:sp>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5"/>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67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7" name="TextBox 6">
            <a:extLst>
              <a:ext uri="{FF2B5EF4-FFF2-40B4-BE49-F238E27FC236}">
                <a16:creationId xmlns:a16="http://schemas.microsoft.com/office/drawing/2014/main" id="{8DEE9E66-B898-47C4-A94D-98DC091A9A9E}"/>
              </a:ext>
            </a:extLst>
          </p:cNvPr>
          <p:cNvSpPr txBox="1"/>
          <p:nvPr/>
        </p:nvSpPr>
        <p:spPr>
          <a:xfrm>
            <a:off x="1028129" y="2460714"/>
            <a:ext cx="9768839" cy="769441"/>
          </a:xfrm>
          <a:prstGeom prst="rect">
            <a:avLst/>
          </a:prstGeom>
          <a:noFill/>
        </p:spPr>
        <p:txBody>
          <a:bodyPr wrap="square" rtlCol="0">
            <a:spAutoFit/>
          </a:bodyPr>
          <a:lstStyle/>
          <a:p>
            <a:r>
              <a:rPr lang="en-GB" sz="4400" b="1" dirty="0"/>
              <a:t>Preparation for Adulthood Overview</a:t>
            </a:r>
          </a:p>
        </p:txBody>
      </p:sp>
    </p:spTree>
    <p:extLst>
      <p:ext uri="{BB962C8B-B14F-4D97-AF65-F5344CB8AC3E}">
        <p14:creationId xmlns:p14="http://schemas.microsoft.com/office/powerpoint/2010/main" val="185610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3" name="TextBox 2">
            <a:extLst>
              <a:ext uri="{FF2B5EF4-FFF2-40B4-BE49-F238E27FC236}">
                <a16:creationId xmlns:a16="http://schemas.microsoft.com/office/drawing/2014/main" id="{44A08CBF-160C-406C-9200-08A5C951AACD}"/>
              </a:ext>
            </a:extLst>
          </p:cNvPr>
          <p:cNvSpPr txBox="1"/>
          <p:nvPr/>
        </p:nvSpPr>
        <p:spPr>
          <a:xfrm>
            <a:off x="267016" y="1239520"/>
            <a:ext cx="11657968" cy="4031873"/>
          </a:xfrm>
          <a:prstGeom prst="rect">
            <a:avLst/>
          </a:prstGeom>
          <a:noFill/>
        </p:spPr>
        <p:txBody>
          <a:bodyPr wrap="square" rtlCol="0">
            <a:spAutoFit/>
          </a:bodyPr>
          <a:lstStyle/>
          <a:p>
            <a:r>
              <a:rPr lang="en-GB" sz="3600" b="1" dirty="0"/>
              <a:t>3. Community and Friendships </a:t>
            </a:r>
          </a:p>
          <a:p>
            <a:endParaRPr lang="en-GB" sz="800" b="1" dirty="0"/>
          </a:p>
          <a:p>
            <a:pPr algn="ctr"/>
            <a:r>
              <a:rPr lang="en-GB" sz="2400" b="1" dirty="0"/>
              <a:t>This was covered in 60 / 168 audits completed </a:t>
            </a:r>
          </a:p>
          <a:p>
            <a:endParaRPr lang="en-GB" sz="2400" b="1" dirty="0"/>
          </a:p>
          <a:p>
            <a:r>
              <a:rPr lang="en-GB" sz="2400" b="1" dirty="0"/>
              <a:t>SEND Code of Practice:</a:t>
            </a:r>
            <a:endParaRPr lang="en-GB" sz="2400" dirty="0"/>
          </a:p>
          <a:p>
            <a:r>
              <a:rPr lang="en-GB" sz="2400" dirty="0"/>
              <a:t>Support in participating in society, including understanding mobility and transport support, and how to find out about social and community activities, and opportunities for engagement in local decision-making. This also includes support in developing and maintaining friendships and relationships</a:t>
            </a:r>
          </a:p>
          <a:p>
            <a:endParaRPr lang="en-GB" sz="800" b="1" dirty="0"/>
          </a:p>
          <a:p>
            <a:endParaRPr lang="en-GB" sz="3600" b="1" dirty="0"/>
          </a:p>
        </p:txBody>
      </p:sp>
    </p:spTree>
    <p:extLst>
      <p:ext uri="{BB962C8B-B14F-4D97-AF65-F5344CB8AC3E}">
        <p14:creationId xmlns:p14="http://schemas.microsoft.com/office/powerpoint/2010/main" val="372749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3" name="TextBox 2">
            <a:extLst>
              <a:ext uri="{FF2B5EF4-FFF2-40B4-BE49-F238E27FC236}">
                <a16:creationId xmlns:a16="http://schemas.microsoft.com/office/drawing/2014/main" id="{44A08CBF-160C-406C-9200-08A5C951AACD}"/>
              </a:ext>
            </a:extLst>
          </p:cNvPr>
          <p:cNvSpPr txBox="1"/>
          <p:nvPr/>
        </p:nvSpPr>
        <p:spPr>
          <a:xfrm>
            <a:off x="267016" y="1239520"/>
            <a:ext cx="11657968" cy="6309420"/>
          </a:xfrm>
          <a:prstGeom prst="rect">
            <a:avLst/>
          </a:prstGeom>
          <a:noFill/>
        </p:spPr>
        <p:txBody>
          <a:bodyPr wrap="square" rtlCol="0">
            <a:spAutoFit/>
          </a:bodyPr>
          <a:lstStyle/>
          <a:p>
            <a:r>
              <a:rPr lang="en-GB" sz="3600" b="1" dirty="0"/>
              <a:t>3. Community and Friendships </a:t>
            </a:r>
          </a:p>
          <a:p>
            <a:endParaRPr lang="en-GB" sz="800" b="1" dirty="0"/>
          </a:p>
          <a:p>
            <a:endParaRPr lang="en-GB" sz="800" b="1" dirty="0"/>
          </a:p>
          <a:p>
            <a:r>
              <a:rPr lang="en-GB" sz="2000" b="1" dirty="0"/>
              <a:t>Ideas for questions to consider when working with young people:</a:t>
            </a:r>
          </a:p>
          <a:p>
            <a:pPr marL="342900" indent="-342900" algn="l">
              <a:buFont typeface="Arial" panose="020B0604020202020204" pitchFamily="34" charset="0"/>
              <a:buChar char="•"/>
            </a:pPr>
            <a:r>
              <a:rPr lang="en-GB" sz="2000" b="1" i="0" dirty="0">
                <a:solidFill>
                  <a:srgbClr val="000000"/>
                </a:solidFill>
                <a:effectLst/>
              </a:rPr>
              <a:t>Does the young person have a circle of friends inside and outside of school/college?</a:t>
            </a:r>
          </a:p>
          <a:p>
            <a:pPr marL="342900" indent="-342900" algn="l">
              <a:buFont typeface="Arial" panose="020B0604020202020204" pitchFamily="34" charset="0"/>
              <a:buChar char="•"/>
            </a:pPr>
            <a:r>
              <a:rPr lang="en-GB" sz="2000" b="1" i="0" dirty="0">
                <a:solidFill>
                  <a:srgbClr val="000000"/>
                </a:solidFill>
                <a:effectLst/>
              </a:rPr>
              <a:t>Is it clear what is being done to support the young person’s friendships inside and outside of school/college?</a:t>
            </a:r>
          </a:p>
          <a:p>
            <a:pPr marL="342900" indent="-342900" algn="l">
              <a:buFont typeface="Arial" panose="020B0604020202020204" pitchFamily="34" charset="0"/>
              <a:buChar char="•"/>
            </a:pPr>
            <a:r>
              <a:rPr lang="en-GB" sz="2000" b="1" i="0" dirty="0">
                <a:solidFill>
                  <a:srgbClr val="000000"/>
                </a:solidFill>
                <a:effectLst/>
              </a:rPr>
              <a:t>Have options for more community activities been explored and followed up?</a:t>
            </a:r>
          </a:p>
          <a:p>
            <a:pPr marL="342900" indent="-342900" algn="l">
              <a:buFont typeface="Arial" panose="020B0604020202020204" pitchFamily="34" charset="0"/>
              <a:buChar char="•"/>
            </a:pPr>
            <a:r>
              <a:rPr lang="en-GB" sz="2000" b="1" i="0" dirty="0">
                <a:solidFill>
                  <a:srgbClr val="000000"/>
                </a:solidFill>
                <a:effectLst/>
              </a:rPr>
              <a:t>Are there any ways that the young person can contribute to their community and become better known? E.g. volunteering opportunities</a:t>
            </a:r>
          </a:p>
          <a:p>
            <a:pPr marL="342900" indent="-342900" algn="l">
              <a:buFont typeface="Arial" panose="020B0604020202020204" pitchFamily="34" charset="0"/>
              <a:buChar char="•"/>
            </a:pPr>
            <a:r>
              <a:rPr lang="en-GB" sz="2000" b="1" dirty="0"/>
              <a:t>What support for their needs is available within their community </a:t>
            </a:r>
            <a:r>
              <a:rPr lang="en-GB" sz="2000" b="1" dirty="0" err="1"/>
              <a:t>eg</a:t>
            </a:r>
            <a:r>
              <a:rPr lang="en-GB" sz="2000" b="1" dirty="0"/>
              <a:t> through voluntary groups, friendships and local community activities?</a:t>
            </a:r>
            <a:endParaRPr lang="en-GB" sz="2000" b="1" i="0" dirty="0">
              <a:effectLst/>
            </a:endParaRPr>
          </a:p>
          <a:p>
            <a:pPr algn="l"/>
            <a:endParaRPr lang="en-GB" sz="2000" b="1" dirty="0">
              <a:solidFill>
                <a:srgbClr val="000000"/>
              </a:solidFill>
            </a:endParaRPr>
          </a:p>
          <a:p>
            <a:pPr algn="l"/>
            <a:endParaRPr lang="en-GB" sz="2000" b="1" i="0" dirty="0">
              <a:solidFill>
                <a:srgbClr val="000000"/>
              </a:solidFill>
              <a:effectLst/>
            </a:endParaRPr>
          </a:p>
          <a:p>
            <a:r>
              <a:rPr lang="en-GB" sz="2000" b="1" dirty="0">
                <a:highlight>
                  <a:srgbClr val="FFFF00"/>
                </a:highlight>
              </a:rPr>
              <a:t>Aspirations will be included in Section A of a Young Person’s EHC plan, their needs will be in Section B. </a:t>
            </a:r>
          </a:p>
          <a:p>
            <a:r>
              <a:rPr lang="en-GB" sz="2000" b="1" dirty="0">
                <a:highlight>
                  <a:srgbClr val="FFFF00"/>
                </a:highlight>
              </a:rPr>
              <a:t>How does your support and advice enable a young person to achieve their community and friendship aspirations? </a:t>
            </a:r>
          </a:p>
          <a:p>
            <a:endParaRPr lang="en-GB" b="1" dirty="0"/>
          </a:p>
          <a:p>
            <a:pPr algn="l"/>
            <a:endParaRPr lang="en-GB" b="1" i="0" dirty="0">
              <a:solidFill>
                <a:srgbClr val="000000"/>
              </a:solidFill>
              <a:effectLst/>
            </a:endParaRPr>
          </a:p>
          <a:p>
            <a:endParaRPr lang="en-GB" sz="3600" b="1" dirty="0"/>
          </a:p>
        </p:txBody>
      </p:sp>
    </p:spTree>
    <p:extLst>
      <p:ext uri="{BB962C8B-B14F-4D97-AF65-F5344CB8AC3E}">
        <p14:creationId xmlns:p14="http://schemas.microsoft.com/office/powerpoint/2010/main" val="299215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4420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4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09299A5F-C08D-4EA9-A2C3-797E4D0EFEC9}"/>
              </a:ext>
            </a:extLst>
          </p:cNvPr>
          <p:cNvSpPr txBox="1"/>
          <p:nvPr/>
        </p:nvSpPr>
        <p:spPr>
          <a:xfrm>
            <a:off x="144209" y="1239520"/>
            <a:ext cx="11903582" cy="4370427"/>
          </a:xfrm>
          <a:prstGeom prst="rect">
            <a:avLst/>
          </a:prstGeom>
          <a:noFill/>
        </p:spPr>
        <p:txBody>
          <a:bodyPr wrap="square" rtlCol="0">
            <a:spAutoFit/>
          </a:bodyPr>
          <a:lstStyle/>
          <a:p>
            <a:r>
              <a:rPr lang="en-GB" sz="3600" b="1" dirty="0"/>
              <a:t>4. Health</a:t>
            </a:r>
          </a:p>
          <a:p>
            <a:pPr algn="ctr"/>
            <a:r>
              <a:rPr lang="en-GB" sz="2400" b="1" dirty="0"/>
              <a:t>This was the least covered areas in the audit completed of EHC Plans </a:t>
            </a:r>
          </a:p>
          <a:p>
            <a:pPr algn="ctr"/>
            <a:endParaRPr lang="en-GB" sz="2400" b="1" dirty="0"/>
          </a:p>
          <a:p>
            <a:r>
              <a:rPr lang="en-GB" sz="2400" b="1" dirty="0"/>
              <a:t>SEND Code of Practice:</a:t>
            </a:r>
          </a:p>
          <a:p>
            <a:r>
              <a:rPr lang="en-GB" sz="2400" dirty="0"/>
              <a:t>Support in maintaining good health in adult life, including effective planning with health services of the transition from specialist paediatric services to adult health care. Helping children and young people understand which health professionals will work with them as adults, ensuring those professionals understand the young person’s learning difficulties or disabilities and planning well-supported transitions is vital to ensure young people are as healthy as possible in adult life</a:t>
            </a:r>
          </a:p>
          <a:p>
            <a:endParaRPr lang="en-GB" sz="800" dirty="0"/>
          </a:p>
          <a:p>
            <a:endParaRPr lang="en-GB" dirty="0"/>
          </a:p>
        </p:txBody>
      </p:sp>
    </p:spTree>
    <p:extLst>
      <p:ext uri="{BB962C8B-B14F-4D97-AF65-F5344CB8AC3E}">
        <p14:creationId xmlns:p14="http://schemas.microsoft.com/office/powerpoint/2010/main" val="237235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44209" y="-104775"/>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4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09299A5F-C08D-4EA9-A2C3-797E4D0EFEC9}"/>
              </a:ext>
            </a:extLst>
          </p:cNvPr>
          <p:cNvSpPr txBox="1"/>
          <p:nvPr/>
        </p:nvSpPr>
        <p:spPr>
          <a:xfrm>
            <a:off x="144209" y="749300"/>
            <a:ext cx="11903582" cy="6186309"/>
          </a:xfrm>
          <a:prstGeom prst="rect">
            <a:avLst/>
          </a:prstGeom>
          <a:noFill/>
        </p:spPr>
        <p:txBody>
          <a:bodyPr wrap="square" rtlCol="0">
            <a:spAutoFit/>
          </a:bodyPr>
          <a:lstStyle/>
          <a:p>
            <a:r>
              <a:rPr lang="en-GB" sz="3600" b="1" dirty="0"/>
              <a:t>4. Health</a:t>
            </a:r>
          </a:p>
          <a:p>
            <a:endParaRPr lang="en-GB" sz="600" dirty="0"/>
          </a:p>
          <a:p>
            <a:endParaRPr lang="en-GB" sz="100" b="1" dirty="0">
              <a:highlight>
                <a:srgbClr val="FFFF00"/>
              </a:highlight>
            </a:endParaRPr>
          </a:p>
          <a:p>
            <a:r>
              <a:rPr lang="en-GB" sz="1800" b="1" dirty="0"/>
              <a:t>Ideas for questions to consider when working with young people:</a:t>
            </a:r>
          </a:p>
          <a:p>
            <a:pPr marL="285750" indent="-285750" algn="l">
              <a:buFont typeface="Arial" panose="020B0604020202020204" pitchFamily="34" charset="0"/>
              <a:buChar char="•"/>
            </a:pPr>
            <a:r>
              <a:rPr lang="en-GB" b="1" i="0" dirty="0">
                <a:solidFill>
                  <a:srgbClr val="000000"/>
                </a:solidFill>
                <a:effectLst/>
              </a:rPr>
              <a:t>Is the young person registered with a local GP? is s/he on the all age learning disability register at the GP surgery, if appropriate?</a:t>
            </a:r>
          </a:p>
          <a:p>
            <a:pPr marL="285750" indent="-285750" algn="l">
              <a:buFont typeface="Arial" panose="020B0604020202020204" pitchFamily="34" charset="0"/>
              <a:buChar char="•"/>
            </a:pPr>
            <a:r>
              <a:rPr lang="en-GB" b="1" i="0" dirty="0">
                <a:solidFill>
                  <a:srgbClr val="000000"/>
                </a:solidFill>
                <a:effectLst/>
              </a:rPr>
              <a:t>Are the family aware of the benefits of an annual health check from age 14?</a:t>
            </a:r>
          </a:p>
          <a:p>
            <a:pPr marL="285750" indent="-285750" algn="l">
              <a:buFont typeface="Arial" panose="020B0604020202020204" pitchFamily="34" charset="0"/>
              <a:buChar char="•"/>
            </a:pPr>
            <a:r>
              <a:rPr lang="en-GB" b="1" i="0" dirty="0">
                <a:solidFill>
                  <a:srgbClr val="000000"/>
                </a:solidFill>
                <a:effectLst/>
              </a:rPr>
              <a:t>Is it clear what reasonable adjustments are likely to be needed to support the child’s sexual, mental or physical health? E.g. first or last appointments, easy read information provided, etc.</a:t>
            </a:r>
          </a:p>
          <a:p>
            <a:pPr marL="285750" indent="-285750" algn="l">
              <a:buFont typeface="Arial" panose="020B0604020202020204" pitchFamily="34" charset="0"/>
              <a:buChar char="•"/>
            </a:pPr>
            <a:r>
              <a:rPr lang="en-GB" b="1" i="0" dirty="0">
                <a:solidFill>
                  <a:srgbClr val="000000"/>
                </a:solidFill>
                <a:effectLst/>
              </a:rPr>
              <a:t>If the young person will need adult health services, who will plan for the health transition with him/ her?</a:t>
            </a:r>
          </a:p>
          <a:p>
            <a:pPr marL="285750" indent="-285750" algn="l">
              <a:buFont typeface="Arial" panose="020B0604020202020204" pitchFamily="34" charset="0"/>
              <a:buChar char="•"/>
            </a:pPr>
            <a:r>
              <a:rPr lang="en-GB" b="1" i="0" dirty="0">
                <a:solidFill>
                  <a:srgbClr val="000000"/>
                </a:solidFill>
                <a:effectLst/>
              </a:rPr>
              <a:t>Has the young person had a thorough eye check?</a:t>
            </a:r>
          </a:p>
          <a:p>
            <a:pPr marL="285750" indent="-285750" algn="l">
              <a:buFont typeface="Arial" panose="020B0604020202020204" pitchFamily="34" charset="0"/>
              <a:buChar char="•"/>
            </a:pPr>
            <a:r>
              <a:rPr lang="en-GB" b="1" i="0" dirty="0">
                <a:solidFill>
                  <a:srgbClr val="000000"/>
                </a:solidFill>
                <a:effectLst/>
              </a:rPr>
              <a:t>Is s/he registered and attending appointments with a dentist?</a:t>
            </a:r>
          </a:p>
          <a:p>
            <a:pPr marL="285750" indent="-285750" algn="l">
              <a:buFont typeface="Arial" panose="020B0604020202020204" pitchFamily="34" charset="0"/>
              <a:buChar char="•"/>
            </a:pPr>
            <a:r>
              <a:rPr lang="en-GB" b="1" i="0" dirty="0">
                <a:solidFill>
                  <a:srgbClr val="000000"/>
                </a:solidFill>
                <a:effectLst/>
              </a:rPr>
              <a:t>Is the young person likely to be eligible for continuing health care and continuing care arrangements? If so, are the family aware of local arrangements for assessing eligibility?</a:t>
            </a:r>
          </a:p>
          <a:p>
            <a:pPr marL="285750" indent="-285750" algn="l">
              <a:buFont typeface="Arial" panose="020B0604020202020204" pitchFamily="34" charset="0"/>
              <a:buChar char="•"/>
            </a:pPr>
            <a:r>
              <a:rPr lang="en-GB" b="1" i="0" dirty="0">
                <a:solidFill>
                  <a:srgbClr val="000000"/>
                </a:solidFill>
                <a:effectLst/>
              </a:rPr>
              <a:t>Does the curriculum support young people to have a healthy lifestyle?</a:t>
            </a:r>
          </a:p>
          <a:p>
            <a:pPr marL="285750" indent="-285750" algn="l">
              <a:buFont typeface="Arial" panose="020B0604020202020204" pitchFamily="34" charset="0"/>
              <a:buChar char="•"/>
            </a:pPr>
            <a:r>
              <a:rPr lang="en-GB" b="1" i="0" dirty="0">
                <a:solidFill>
                  <a:srgbClr val="000000"/>
                </a:solidFill>
                <a:effectLst/>
              </a:rPr>
              <a:t>Are the young person’s emotional and mental health needs being met? If so, by whom?</a:t>
            </a:r>
          </a:p>
          <a:p>
            <a:pPr marL="285750" indent="-285750" algn="l">
              <a:buFont typeface="Arial" panose="020B0604020202020204" pitchFamily="34" charset="0"/>
              <a:buChar char="•"/>
            </a:pPr>
            <a:r>
              <a:rPr lang="en-GB" b="1" dirty="0"/>
              <a:t>Does the young person and their family understand how health support will change for their specific needs as they become an adult and is there a plan to make sure all health needs are met?</a:t>
            </a:r>
            <a:endParaRPr lang="en-GB" b="1" i="0" dirty="0">
              <a:effectLst/>
            </a:endParaRPr>
          </a:p>
          <a:p>
            <a:endParaRPr lang="en-GB" sz="500" b="1" dirty="0"/>
          </a:p>
          <a:p>
            <a:r>
              <a:rPr lang="en-GB" sz="2000" b="1" dirty="0">
                <a:highlight>
                  <a:srgbClr val="FFFF00"/>
                </a:highlight>
              </a:rPr>
              <a:t>Aspirations will be included in Section A of a Young Person’s EHC plan. Their Health needs will be described in Section C. </a:t>
            </a:r>
          </a:p>
          <a:p>
            <a:r>
              <a:rPr lang="en-GB" sz="2000" b="1" dirty="0">
                <a:highlight>
                  <a:srgbClr val="FFFF00"/>
                </a:highlight>
              </a:rPr>
              <a:t>How does your support and advice enable a young person to achieve their good health aspirations?</a:t>
            </a:r>
          </a:p>
          <a:p>
            <a:endParaRPr lang="en-GB" dirty="0"/>
          </a:p>
        </p:txBody>
      </p:sp>
    </p:spTree>
    <p:extLst>
      <p:ext uri="{BB962C8B-B14F-4D97-AF65-F5344CB8AC3E}">
        <p14:creationId xmlns:p14="http://schemas.microsoft.com/office/powerpoint/2010/main" val="151824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6BB24089-95DA-4C63-B6DB-6FDDDDCAF44C}"/>
              </a:ext>
            </a:extLst>
          </p:cNvPr>
          <p:cNvSpPr txBox="1"/>
          <p:nvPr/>
        </p:nvSpPr>
        <p:spPr>
          <a:xfrm>
            <a:off x="37784" y="916354"/>
            <a:ext cx="11887200" cy="6032421"/>
          </a:xfrm>
          <a:prstGeom prst="rect">
            <a:avLst/>
          </a:prstGeom>
          <a:noFill/>
        </p:spPr>
        <p:txBody>
          <a:bodyPr wrap="square" rtlCol="0">
            <a:spAutoFit/>
          </a:bodyPr>
          <a:lstStyle/>
          <a:p>
            <a:r>
              <a:rPr lang="en-GB" sz="3600" b="1" dirty="0"/>
              <a:t>Preparation in younger years</a:t>
            </a:r>
          </a:p>
          <a:p>
            <a:endParaRPr lang="en-GB" sz="600" b="1" dirty="0"/>
          </a:p>
          <a:p>
            <a:r>
              <a:rPr lang="en-GB" dirty="0"/>
              <a:t>We know Preparation for Adulthood discussions </a:t>
            </a:r>
            <a:r>
              <a:rPr lang="en-GB" b="1" u="sng" dirty="0"/>
              <a:t>MUST </a:t>
            </a:r>
            <a:r>
              <a:rPr lang="en-GB" dirty="0"/>
              <a:t>be undertaken and documented from Year 9 for a Young Person with an Education, Health and Care Plan. </a:t>
            </a:r>
          </a:p>
          <a:p>
            <a:endParaRPr lang="en-GB" dirty="0"/>
          </a:p>
          <a:p>
            <a:r>
              <a:rPr lang="en-GB" dirty="0"/>
              <a:t>The Code of Practice and all associated resources from Department for Education (DfE) Council for Disabled Children (CDC) and PreparingforAdulthood.org ask us to use the 4 areas of </a:t>
            </a:r>
            <a:r>
              <a:rPr lang="en-GB" dirty="0" err="1"/>
              <a:t>PfA</a:t>
            </a:r>
            <a:r>
              <a:rPr lang="en-GB" dirty="0"/>
              <a:t> from the earliest opportunity and amend the recommended questions to be relevant to the ages and stages of each children and young person. </a:t>
            </a:r>
          </a:p>
          <a:p>
            <a:endParaRPr lang="en-GB" dirty="0"/>
          </a:p>
          <a:p>
            <a:r>
              <a:rPr lang="en-GB" dirty="0"/>
              <a:t>The document below provides the </a:t>
            </a:r>
            <a:r>
              <a:rPr lang="en-GB" dirty="0" err="1"/>
              <a:t>PfA</a:t>
            </a:r>
            <a:r>
              <a:rPr lang="en-GB" dirty="0"/>
              <a:t> areas linked to all ages and stages of a child’s development starting with 0-4 years. </a:t>
            </a:r>
          </a:p>
          <a:p>
            <a:endParaRPr lang="en-GB" sz="2000" dirty="0"/>
          </a:p>
          <a:p>
            <a:endParaRPr lang="en-GB" sz="2000" dirty="0"/>
          </a:p>
          <a:p>
            <a:endParaRPr lang="en-GB" sz="2000" dirty="0"/>
          </a:p>
          <a:p>
            <a:endParaRPr lang="en-GB" sz="2000" dirty="0"/>
          </a:p>
          <a:p>
            <a:endParaRPr lang="en-GB" sz="2000" dirty="0"/>
          </a:p>
          <a:p>
            <a:pPr algn="ctr"/>
            <a:r>
              <a:rPr lang="en-GB" sz="2000" b="1" dirty="0" err="1">
                <a:highlight>
                  <a:srgbClr val="00FF00"/>
                </a:highlight>
              </a:rPr>
              <a:t>PfA</a:t>
            </a:r>
            <a:r>
              <a:rPr lang="en-GB" sz="2000" b="1" dirty="0">
                <a:highlight>
                  <a:srgbClr val="00FF00"/>
                </a:highlight>
              </a:rPr>
              <a:t> is ongoing, it is not one discussion, or and annual conversation, it is a consideration across ongoing interactions / </a:t>
            </a:r>
            <a:r>
              <a:rPr lang="en-GB" sz="2000" b="1" dirty="0" err="1">
                <a:highlight>
                  <a:srgbClr val="00FF00"/>
                </a:highlight>
              </a:rPr>
              <a:t>intervnetions</a:t>
            </a:r>
            <a:r>
              <a:rPr lang="en-GB" sz="2000" b="1" dirty="0">
                <a:highlight>
                  <a:srgbClr val="00FF00"/>
                </a:highlight>
              </a:rPr>
              <a:t> and built into meetings, assessments and referrals etc… </a:t>
            </a:r>
          </a:p>
          <a:p>
            <a:pPr algn="ctr"/>
            <a:endParaRPr lang="en-GB" sz="2000" b="1" dirty="0">
              <a:highlight>
                <a:srgbClr val="00FF00"/>
              </a:highlight>
            </a:endParaRPr>
          </a:p>
          <a:p>
            <a:r>
              <a:rPr lang="en-GB" sz="2000" b="1" dirty="0">
                <a:highlight>
                  <a:srgbClr val="FFFF00"/>
                </a:highlight>
              </a:rPr>
              <a:t>How can you use this to support children, young people and their families to achieve their aspirations at all / any age / stage?</a:t>
            </a:r>
          </a:p>
        </p:txBody>
      </p:sp>
      <p:graphicFrame>
        <p:nvGraphicFramePr>
          <p:cNvPr id="3" name="Object 2">
            <a:extLst>
              <a:ext uri="{FF2B5EF4-FFF2-40B4-BE49-F238E27FC236}">
                <a16:creationId xmlns:a16="http://schemas.microsoft.com/office/drawing/2014/main" id="{DDA13418-4D7C-274B-9071-E80DEEE8E447}"/>
              </a:ext>
            </a:extLst>
          </p:cNvPr>
          <p:cNvGraphicFramePr>
            <a:graphicFrameLocks noChangeAspect="1"/>
          </p:cNvGraphicFramePr>
          <p:nvPr>
            <p:extLst>
              <p:ext uri="{D42A27DB-BD31-4B8C-83A1-F6EECF244321}">
                <p14:modId xmlns:p14="http://schemas.microsoft.com/office/powerpoint/2010/main" val="3931713531"/>
              </p:ext>
            </p:extLst>
          </p:nvPr>
        </p:nvGraphicFramePr>
        <p:xfrm>
          <a:off x="1531304" y="3989387"/>
          <a:ext cx="1608136" cy="1418287"/>
        </p:xfrm>
        <a:graphic>
          <a:graphicData uri="http://schemas.openxmlformats.org/presentationml/2006/ole">
            <mc:AlternateContent xmlns:mc="http://schemas.openxmlformats.org/markup-compatibility/2006">
              <mc:Choice xmlns:v="urn:schemas-microsoft-com:vml" Requires="v">
                <p:oleObj name="Acrobat Document" showAsIcon="1" r:id="rId6" imgW="914400" imgH="806400" progId="Acrobat.Document.DC">
                  <p:embed/>
                </p:oleObj>
              </mc:Choice>
              <mc:Fallback>
                <p:oleObj name="Acrobat Document" showAsIcon="1" r:id="rId6" imgW="914400" imgH="806400" progId="Acrobat.Document.DC">
                  <p:embed/>
                  <p:pic>
                    <p:nvPicPr>
                      <p:cNvPr id="0" name=""/>
                      <p:cNvPicPr/>
                      <p:nvPr/>
                    </p:nvPicPr>
                    <p:blipFill>
                      <a:blip r:embed="rId7"/>
                      <a:stretch>
                        <a:fillRect/>
                      </a:stretch>
                    </p:blipFill>
                    <p:spPr>
                      <a:xfrm>
                        <a:off x="1531304" y="3989387"/>
                        <a:ext cx="1608136" cy="1418287"/>
                      </a:xfrm>
                      <a:prstGeom prst="rect">
                        <a:avLst/>
                      </a:prstGeom>
                    </p:spPr>
                  </p:pic>
                </p:oleObj>
              </mc:Fallback>
            </mc:AlternateContent>
          </a:graphicData>
        </a:graphic>
      </p:graphicFrame>
    </p:spTree>
    <p:extLst>
      <p:ext uri="{BB962C8B-B14F-4D97-AF65-F5344CB8AC3E}">
        <p14:creationId xmlns:p14="http://schemas.microsoft.com/office/powerpoint/2010/main" val="220878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71448"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CC8E43F0-8433-43F2-BAFD-B35144489C73}"/>
              </a:ext>
            </a:extLst>
          </p:cNvPr>
          <p:cNvSpPr txBox="1"/>
          <p:nvPr/>
        </p:nvSpPr>
        <p:spPr>
          <a:xfrm>
            <a:off x="286894" y="1120756"/>
            <a:ext cx="11487150" cy="4893647"/>
          </a:xfrm>
          <a:prstGeom prst="rect">
            <a:avLst/>
          </a:prstGeom>
          <a:noFill/>
        </p:spPr>
        <p:txBody>
          <a:bodyPr wrap="square" rtlCol="0">
            <a:spAutoFit/>
          </a:bodyPr>
          <a:lstStyle/>
          <a:p>
            <a:r>
              <a:rPr lang="en-GB" sz="3600" b="1" dirty="0" err="1"/>
              <a:t>PfA</a:t>
            </a:r>
            <a:r>
              <a:rPr lang="en-GB" sz="3600" b="1" dirty="0"/>
              <a:t> in your working practice</a:t>
            </a:r>
            <a:endParaRPr lang="en-GB" b="1" dirty="0"/>
          </a:p>
          <a:p>
            <a:endParaRPr lang="en-GB" sz="1200" dirty="0"/>
          </a:p>
          <a:p>
            <a:r>
              <a:rPr lang="en-GB" sz="2400" dirty="0"/>
              <a:t>The </a:t>
            </a:r>
            <a:r>
              <a:rPr lang="en-GB" sz="2400" dirty="0" err="1"/>
              <a:t>PfA</a:t>
            </a:r>
            <a:r>
              <a:rPr lang="en-GB" sz="2400" dirty="0"/>
              <a:t> conversation isn’t different or additional to the work you do everyday with young people, it is framing conversations around the 4 areas of </a:t>
            </a:r>
            <a:r>
              <a:rPr lang="en-GB" sz="2400" dirty="0" err="1"/>
              <a:t>PfA</a:t>
            </a:r>
            <a:r>
              <a:rPr lang="en-GB" sz="2400" dirty="0"/>
              <a:t>. </a:t>
            </a:r>
          </a:p>
          <a:p>
            <a:r>
              <a:rPr lang="en-GB" sz="2400" dirty="0"/>
              <a:t>Taking this into consideration:</a:t>
            </a:r>
          </a:p>
          <a:p>
            <a:endParaRPr lang="en-GB" sz="2400" dirty="0"/>
          </a:p>
          <a:p>
            <a:pPr marL="342900" indent="-342900">
              <a:buFont typeface="Arial" panose="020B0604020202020204" pitchFamily="34" charset="0"/>
              <a:buChar char="•"/>
            </a:pPr>
            <a:r>
              <a:rPr lang="en-GB" sz="2400" dirty="0"/>
              <a:t>How can the </a:t>
            </a:r>
            <a:r>
              <a:rPr lang="en-GB" sz="2400" dirty="0" err="1"/>
              <a:t>PfA</a:t>
            </a:r>
            <a:r>
              <a:rPr lang="en-GB" sz="2400" dirty="0"/>
              <a:t> 4 areas work with your everyday activities and interactions with young people / service planning?</a:t>
            </a:r>
          </a:p>
          <a:p>
            <a:endParaRPr lang="en-GB" sz="2400" dirty="0"/>
          </a:p>
          <a:p>
            <a:pPr marL="342900" indent="-342900">
              <a:buFont typeface="Arial" panose="020B0604020202020204" pitchFamily="34" charset="0"/>
              <a:buChar char="•"/>
            </a:pPr>
            <a:r>
              <a:rPr lang="en-GB" sz="2400" dirty="0"/>
              <a:t>How could paper work / assessments / plans / reviews change to help this discussion and enable young people? </a:t>
            </a:r>
          </a:p>
          <a:p>
            <a:endParaRPr lang="en-GB" sz="2400" dirty="0"/>
          </a:p>
          <a:p>
            <a:pPr marL="342900" indent="-342900">
              <a:buFont typeface="Arial" panose="020B0604020202020204" pitchFamily="34" charset="0"/>
              <a:buChar char="•"/>
            </a:pPr>
            <a:r>
              <a:rPr lang="en-GB" sz="2400" dirty="0"/>
              <a:t>What is your teams’ role within this, we all have one, what is yours? </a:t>
            </a:r>
          </a:p>
        </p:txBody>
      </p:sp>
    </p:spTree>
    <p:extLst>
      <p:ext uri="{BB962C8B-B14F-4D97-AF65-F5344CB8AC3E}">
        <p14:creationId xmlns:p14="http://schemas.microsoft.com/office/powerpoint/2010/main" val="416733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B78397EA-8C21-4B4D-A7F0-8FB60E089E2F}"/>
              </a:ext>
            </a:extLst>
          </p:cNvPr>
          <p:cNvSpPr txBox="1"/>
          <p:nvPr/>
        </p:nvSpPr>
        <p:spPr>
          <a:xfrm>
            <a:off x="103569" y="1576041"/>
            <a:ext cx="11508424" cy="2862322"/>
          </a:xfrm>
          <a:prstGeom prst="rect">
            <a:avLst/>
          </a:prstGeom>
          <a:noFill/>
        </p:spPr>
        <p:txBody>
          <a:bodyPr wrap="square" rtlCol="0">
            <a:spAutoFit/>
          </a:bodyPr>
          <a:lstStyle/>
          <a:p>
            <a:r>
              <a:rPr lang="en-GB" sz="3600" b="1" dirty="0" err="1"/>
              <a:t>PfA</a:t>
            </a:r>
            <a:r>
              <a:rPr lang="en-GB" sz="3600" b="1" dirty="0"/>
              <a:t> Guidance and Legislation Reference</a:t>
            </a:r>
          </a:p>
          <a:p>
            <a:endParaRPr lang="en-GB" b="1" dirty="0"/>
          </a:p>
          <a:p>
            <a:r>
              <a:rPr lang="en-GB" b="1" dirty="0"/>
              <a:t>Department for Education &amp; Department for Health - SEND Code of Practice:</a:t>
            </a:r>
          </a:p>
          <a:p>
            <a:endParaRPr lang="en-GB" dirty="0"/>
          </a:p>
          <a:p>
            <a:r>
              <a:rPr lang="en-GB" dirty="0"/>
              <a:t>Section 8: 7.37 – 8.78 Pages 122-140</a:t>
            </a:r>
          </a:p>
          <a:p>
            <a:endParaRPr lang="en-GB" dirty="0"/>
          </a:p>
          <a:p>
            <a:endParaRPr lang="en-GB" dirty="0"/>
          </a:p>
          <a:p>
            <a:r>
              <a:rPr lang="en-GB" dirty="0">
                <a:hlinkClick r:id="rId6"/>
              </a:rPr>
              <a:t>SEND_Code_of_Practice_January_2015.pdf (publishing.service.gov.uk)</a:t>
            </a:r>
            <a:endParaRPr lang="en-GB" dirty="0"/>
          </a:p>
          <a:p>
            <a:endParaRPr lang="en-GB" dirty="0"/>
          </a:p>
        </p:txBody>
      </p:sp>
    </p:spTree>
    <p:extLst>
      <p:ext uri="{BB962C8B-B14F-4D97-AF65-F5344CB8AC3E}">
        <p14:creationId xmlns:p14="http://schemas.microsoft.com/office/powerpoint/2010/main" val="144637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CC8E43F0-8433-43F2-BAFD-B35144489C73}"/>
              </a:ext>
            </a:extLst>
          </p:cNvPr>
          <p:cNvSpPr txBox="1"/>
          <p:nvPr/>
        </p:nvSpPr>
        <p:spPr>
          <a:xfrm>
            <a:off x="352425" y="1314450"/>
            <a:ext cx="11487150" cy="5529591"/>
          </a:xfrm>
          <a:prstGeom prst="rect">
            <a:avLst/>
          </a:prstGeom>
          <a:noFill/>
        </p:spPr>
        <p:txBody>
          <a:bodyPr wrap="square" rtlCol="0">
            <a:spAutoFit/>
          </a:bodyPr>
          <a:lstStyle/>
          <a:p>
            <a:r>
              <a:rPr lang="en-GB" sz="3600" b="1" dirty="0"/>
              <a:t>Useful Links:</a:t>
            </a:r>
          </a:p>
          <a:p>
            <a:endParaRPr lang="en-GB" dirty="0">
              <a:hlinkClick r:id="rId6"/>
            </a:endParaRPr>
          </a:p>
          <a:p>
            <a:r>
              <a:rPr lang="en-GB" dirty="0">
                <a:hlinkClick r:id="rId6"/>
              </a:rPr>
              <a:t>kqfmh0nj637844211025936858.pdf (preparingforadulthood.org.uk)</a:t>
            </a:r>
            <a:endParaRPr lang="en-GB" dirty="0"/>
          </a:p>
          <a:p>
            <a:endParaRPr lang="en-GB" sz="2000" b="1" dirty="0"/>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j4mafpnm636391826728575817.pdf (preparingforadulthood.org.uk)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yeded5wb636481748062535810.pdf (preparingforadulthood.org.uk)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Preparing for Adulthood |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PfA</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 | Home Page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Year 9 Annual Review Guide.pdf (councilfordisabledchildren.org.uk)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annual reviews from year 9.pdf (councilfordisabledchildren.org.uk)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383302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B78397EA-8C21-4B4D-A7F0-8FB60E089E2F}"/>
              </a:ext>
            </a:extLst>
          </p:cNvPr>
          <p:cNvSpPr txBox="1"/>
          <p:nvPr/>
        </p:nvSpPr>
        <p:spPr>
          <a:xfrm>
            <a:off x="103569" y="3624475"/>
            <a:ext cx="11508424" cy="2462213"/>
          </a:xfrm>
          <a:prstGeom prst="rect">
            <a:avLst/>
          </a:prstGeom>
          <a:noFill/>
        </p:spPr>
        <p:txBody>
          <a:bodyPr wrap="square" rtlCol="0">
            <a:spAutoFit/>
          </a:bodyPr>
          <a:lstStyle/>
          <a:p>
            <a:endParaRPr lang="en-GB" dirty="0">
              <a:solidFill>
                <a:srgbClr val="0563C1"/>
              </a:solidFill>
              <a:hlinkClick r:id="rId6">
                <a:extLst>
                  <a:ext uri="{A12FA001-AC4F-418D-AE19-62706E023703}">
                    <ahyp:hlinkClr xmlns:ahyp="http://schemas.microsoft.com/office/drawing/2018/hyperlinkcolor" val="tx"/>
                  </a:ext>
                </a:extLst>
              </a:hlinkClick>
            </a:endParaRPr>
          </a:p>
          <a:p>
            <a:endParaRPr lang="en-GB" dirty="0">
              <a:solidFill>
                <a:srgbClr val="0563C1"/>
              </a:solidFill>
              <a:hlinkClick r:id="rId6">
                <a:extLst>
                  <a:ext uri="{A12FA001-AC4F-418D-AE19-62706E023703}">
                    <ahyp:hlinkClr xmlns:ahyp="http://schemas.microsoft.com/office/drawing/2018/hyperlinkcolor" val="tx"/>
                  </a:ext>
                </a:extLst>
              </a:hlinkClick>
            </a:endParaRPr>
          </a:p>
          <a:p>
            <a:endParaRPr lang="en-GB" dirty="0">
              <a:solidFill>
                <a:srgbClr val="0563C1"/>
              </a:solidFill>
              <a:hlinkClick r:id="rId6">
                <a:extLst>
                  <a:ext uri="{A12FA001-AC4F-418D-AE19-62706E023703}">
                    <ahyp:hlinkClr xmlns:ahyp="http://schemas.microsoft.com/office/drawing/2018/hyperlinkcolor" val="tx"/>
                  </a:ext>
                </a:extLst>
              </a:hlinkClick>
            </a:endParaRPr>
          </a:p>
          <a:p>
            <a:endParaRPr lang="en-GB" dirty="0">
              <a:solidFill>
                <a:srgbClr val="0563C1"/>
              </a:solidFill>
              <a:hlinkClick r:id="rId6">
                <a:extLst>
                  <a:ext uri="{A12FA001-AC4F-418D-AE19-62706E023703}">
                    <ahyp:hlinkClr xmlns:ahyp="http://schemas.microsoft.com/office/drawing/2018/hyperlinkcolor" val="tx"/>
                  </a:ext>
                </a:extLst>
              </a:hlinkClick>
            </a:endParaRPr>
          </a:p>
          <a:p>
            <a:endParaRPr lang="en-GB" dirty="0">
              <a:solidFill>
                <a:srgbClr val="0563C1"/>
              </a:solidFill>
              <a:hlinkClick r:id="rId6">
                <a:extLst>
                  <a:ext uri="{A12FA001-AC4F-418D-AE19-62706E023703}">
                    <ahyp:hlinkClr xmlns:ahyp="http://schemas.microsoft.com/office/drawing/2018/hyperlinkcolor" val="tx"/>
                  </a:ext>
                </a:extLst>
              </a:hlinkClick>
            </a:endParaRPr>
          </a:p>
          <a:p>
            <a:endParaRPr lang="en-GB" dirty="0">
              <a:solidFill>
                <a:srgbClr val="0563C1"/>
              </a:solidFill>
              <a:hlinkClick r:id="rId6">
                <a:extLst>
                  <a:ext uri="{A12FA001-AC4F-418D-AE19-62706E023703}">
                    <ahyp:hlinkClr xmlns:ahyp="http://schemas.microsoft.com/office/drawing/2018/hyperlinkcolor" val="tx"/>
                  </a:ext>
                </a:extLst>
              </a:hlinkClick>
            </a:endParaRPr>
          </a:p>
          <a:p>
            <a:endParaRPr lang="en-GB" dirty="0">
              <a:solidFill>
                <a:srgbClr val="0563C1"/>
              </a:solidFill>
              <a:hlinkClick r:id="rId6">
                <a:extLst>
                  <a:ext uri="{A12FA001-AC4F-418D-AE19-62706E023703}">
                    <ahyp:hlinkClr xmlns:ahyp="http://schemas.microsoft.com/office/drawing/2018/hyperlinkcolor" val="tx"/>
                  </a:ext>
                </a:extLst>
              </a:hlinkClick>
            </a:endParaRPr>
          </a:p>
          <a:p>
            <a:r>
              <a:rPr lang="en-GB" sz="2800" b="1" dirty="0" err="1">
                <a:solidFill>
                  <a:srgbClr val="0563C1"/>
                </a:solidFill>
                <a:hlinkClick r:id="rId6">
                  <a:extLst>
                    <a:ext uri="{A12FA001-AC4F-418D-AE19-62706E023703}">
                      <ahyp:hlinkClr xmlns:ahyp="http://schemas.microsoft.com/office/drawing/2018/hyperlinkcolor" val="tx"/>
                    </a:ext>
                  </a:extLst>
                </a:hlinkClick>
              </a:rPr>
              <a:t>PfA</a:t>
            </a:r>
            <a:r>
              <a:rPr lang="en-GB" sz="2800" b="1" dirty="0">
                <a:solidFill>
                  <a:srgbClr val="0563C1"/>
                </a:solidFill>
                <a:hlinkClick r:id="rId6">
                  <a:extLst>
                    <a:ext uri="{A12FA001-AC4F-418D-AE19-62706E023703}">
                      <ahyp:hlinkClr xmlns:ahyp="http://schemas.microsoft.com/office/drawing/2018/hyperlinkcolor" val="tx"/>
                    </a:ext>
                  </a:extLst>
                </a:hlinkClick>
              </a:rPr>
              <a:t> in your Working Practice - Sheffield City Council - Citizen Space</a:t>
            </a:r>
            <a:endParaRPr lang="en-GB" sz="2800" b="1" dirty="0"/>
          </a:p>
        </p:txBody>
      </p:sp>
      <p:sp>
        <p:nvSpPr>
          <p:cNvPr id="3" name="TextBox 2">
            <a:extLst>
              <a:ext uri="{FF2B5EF4-FFF2-40B4-BE49-F238E27FC236}">
                <a16:creationId xmlns:a16="http://schemas.microsoft.com/office/drawing/2014/main" id="{AD7AC88B-34FE-4F87-879A-4849E8C5F6C8}"/>
              </a:ext>
            </a:extLst>
          </p:cNvPr>
          <p:cNvSpPr txBox="1"/>
          <p:nvPr/>
        </p:nvSpPr>
        <p:spPr>
          <a:xfrm>
            <a:off x="123509" y="1162521"/>
            <a:ext cx="11801475" cy="4339650"/>
          </a:xfrm>
          <a:prstGeom prst="rect">
            <a:avLst/>
          </a:prstGeom>
          <a:noFill/>
        </p:spPr>
        <p:txBody>
          <a:bodyPr wrap="square" rtlCol="0">
            <a:spAutoFit/>
          </a:bodyPr>
          <a:lstStyle/>
          <a:p>
            <a:r>
              <a:rPr lang="en-GB" sz="3600" b="1" dirty="0"/>
              <a:t>Your </a:t>
            </a:r>
            <a:r>
              <a:rPr lang="en-GB" sz="3600" b="1" dirty="0" err="1"/>
              <a:t>PfA</a:t>
            </a:r>
            <a:r>
              <a:rPr lang="en-GB" sz="3600" b="1" dirty="0"/>
              <a:t> Commitment </a:t>
            </a:r>
          </a:p>
          <a:p>
            <a:endParaRPr lang="en-GB" sz="2400" dirty="0"/>
          </a:p>
          <a:p>
            <a:r>
              <a:rPr lang="en-GB" sz="2400" dirty="0"/>
              <a:t>As a Team / School / Department working through this, please use this link to make your commitment to the </a:t>
            </a:r>
            <a:r>
              <a:rPr lang="en-GB" sz="2400" dirty="0" err="1"/>
              <a:t>PfA</a:t>
            </a:r>
            <a:r>
              <a:rPr lang="en-GB" sz="2400" dirty="0"/>
              <a:t> agenda in Sheffield and for Sheffield Children and Young People.</a:t>
            </a:r>
          </a:p>
          <a:p>
            <a:endParaRPr lang="en-GB" sz="2400" dirty="0"/>
          </a:p>
          <a:p>
            <a:r>
              <a:rPr lang="en-GB" sz="2400" dirty="0"/>
              <a:t>Feedback will be gathered into a report. </a:t>
            </a:r>
          </a:p>
          <a:p>
            <a:endParaRPr lang="en-GB" sz="2400" dirty="0"/>
          </a:p>
          <a:p>
            <a:r>
              <a:rPr lang="en-GB" sz="2400" dirty="0"/>
              <a:t>Through the work completed on the </a:t>
            </a:r>
            <a:r>
              <a:rPr lang="en-GB" sz="2400" dirty="0">
                <a:hlinkClick r:id="rId7"/>
              </a:rPr>
              <a:t>Transitions Accelerated Action Plan </a:t>
            </a:r>
            <a:r>
              <a:rPr lang="en-GB" sz="2400" dirty="0"/>
              <a:t>we will be asking for updates on the progress to your commitments and the difference / impact this has made to working practice and to the outcomes for young people. </a:t>
            </a:r>
          </a:p>
          <a:p>
            <a:r>
              <a:rPr lang="en-GB" sz="2400" dirty="0"/>
              <a:t> </a:t>
            </a:r>
          </a:p>
        </p:txBody>
      </p:sp>
    </p:spTree>
    <p:extLst>
      <p:ext uri="{BB962C8B-B14F-4D97-AF65-F5344CB8AC3E}">
        <p14:creationId xmlns:p14="http://schemas.microsoft.com/office/powerpoint/2010/main" val="61921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3" name="TextBox 2">
            <a:extLst>
              <a:ext uri="{FF2B5EF4-FFF2-40B4-BE49-F238E27FC236}">
                <a16:creationId xmlns:a16="http://schemas.microsoft.com/office/drawing/2014/main" id="{B139F395-C5EC-44C7-8D91-451295B57769}"/>
              </a:ext>
            </a:extLst>
          </p:cNvPr>
          <p:cNvSpPr txBox="1"/>
          <p:nvPr/>
        </p:nvSpPr>
        <p:spPr>
          <a:xfrm>
            <a:off x="203200" y="1148081"/>
            <a:ext cx="11721784" cy="4893647"/>
          </a:xfrm>
          <a:prstGeom prst="rect">
            <a:avLst/>
          </a:prstGeom>
          <a:noFill/>
        </p:spPr>
        <p:txBody>
          <a:bodyPr wrap="square" rtlCol="0">
            <a:spAutoFit/>
          </a:bodyPr>
          <a:lstStyle/>
          <a:p>
            <a:r>
              <a:rPr lang="en-GB" sz="3600" b="1" dirty="0"/>
              <a:t>What is Preparation for Adulthood (</a:t>
            </a:r>
            <a:r>
              <a:rPr lang="en-GB" sz="3600" b="1" dirty="0" err="1"/>
              <a:t>PfA</a:t>
            </a:r>
            <a:r>
              <a:rPr lang="en-GB" sz="3600" b="1" dirty="0"/>
              <a:t>)</a:t>
            </a:r>
          </a:p>
          <a:p>
            <a:endParaRPr lang="en-GB" dirty="0"/>
          </a:p>
          <a:p>
            <a:r>
              <a:rPr lang="en-GB" sz="2000" dirty="0"/>
              <a:t>Preparation for Adulthood is an umbrella term used to describe areas to be discussed in relation to children and young people from early years and as they grow older. </a:t>
            </a:r>
            <a:endParaRPr lang="en-GB" sz="2000" dirty="0">
              <a:solidFill>
                <a:srgbClr val="FF0000"/>
              </a:solidFill>
            </a:endParaRPr>
          </a:p>
          <a:p>
            <a:endParaRPr lang="en-GB" sz="2000" dirty="0"/>
          </a:p>
          <a:p>
            <a:r>
              <a:rPr lang="en-GB" sz="2000" dirty="0"/>
              <a:t>There are 4 areas of </a:t>
            </a:r>
            <a:r>
              <a:rPr lang="en-GB" sz="2000" dirty="0" err="1"/>
              <a:t>PfA</a:t>
            </a:r>
            <a:r>
              <a:rPr lang="en-GB" sz="2000" dirty="0"/>
              <a:t>, these are:</a:t>
            </a:r>
          </a:p>
          <a:p>
            <a:pPr marL="342900" indent="-342900">
              <a:buAutoNum type="arabicPeriod"/>
            </a:pPr>
            <a:r>
              <a:rPr lang="en-GB" sz="2000" dirty="0"/>
              <a:t>Education, Training and Employment </a:t>
            </a:r>
          </a:p>
          <a:p>
            <a:pPr marL="342900" indent="-342900">
              <a:buAutoNum type="arabicPeriod"/>
            </a:pPr>
            <a:r>
              <a:rPr lang="en-GB" sz="2000" dirty="0"/>
              <a:t>Independence </a:t>
            </a:r>
          </a:p>
          <a:p>
            <a:pPr marL="342900" indent="-342900">
              <a:buAutoNum type="arabicPeriod"/>
            </a:pPr>
            <a:r>
              <a:rPr lang="en-GB" sz="2000" dirty="0"/>
              <a:t>Community and Friendships </a:t>
            </a:r>
          </a:p>
          <a:p>
            <a:pPr marL="342900" indent="-342900">
              <a:buAutoNum type="arabicPeriod"/>
            </a:pPr>
            <a:r>
              <a:rPr lang="en-GB" sz="2000" dirty="0"/>
              <a:t>Health </a:t>
            </a:r>
          </a:p>
          <a:p>
            <a:pPr marL="342900" indent="-342900">
              <a:buAutoNum type="arabicPeriod"/>
            </a:pPr>
            <a:endParaRPr lang="en-GB" sz="2000" dirty="0"/>
          </a:p>
          <a:p>
            <a:r>
              <a:rPr lang="en-GB" sz="2000" dirty="0"/>
              <a:t>Preparation for adulthood discussions </a:t>
            </a:r>
            <a:r>
              <a:rPr lang="en-GB" sz="2000" b="1" dirty="0"/>
              <a:t>should </a:t>
            </a:r>
            <a:r>
              <a:rPr lang="en-GB" sz="2000" dirty="0"/>
              <a:t>happen from the earliest opportunity, (SEND code of Practice 8.5&amp;8.6) and </a:t>
            </a:r>
            <a:r>
              <a:rPr lang="en-GB" sz="2000" b="1" u="sng" dirty="0"/>
              <a:t>MUST</a:t>
            </a:r>
            <a:r>
              <a:rPr lang="en-GB" sz="2000" dirty="0"/>
              <a:t> happen from Year 9 onwards for children with Education, Health and Care Plans. (SEND code of Practice 8.7 onwards)</a:t>
            </a:r>
          </a:p>
          <a:p>
            <a:endParaRPr lang="en-GB" dirty="0"/>
          </a:p>
        </p:txBody>
      </p:sp>
    </p:spTree>
    <p:extLst>
      <p:ext uri="{BB962C8B-B14F-4D97-AF65-F5344CB8AC3E}">
        <p14:creationId xmlns:p14="http://schemas.microsoft.com/office/powerpoint/2010/main" val="202096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3" name="TextBox 2">
            <a:extLst>
              <a:ext uri="{FF2B5EF4-FFF2-40B4-BE49-F238E27FC236}">
                <a16:creationId xmlns:a16="http://schemas.microsoft.com/office/drawing/2014/main" id="{B139F395-C5EC-44C7-8D91-451295B57769}"/>
              </a:ext>
            </a:extLst>
          </p:cNvPr>
          <p:cNvSpPr txBox="1"/>
          <p:nvPr/>
        </p:nvSpPr>
        <p:spPr>
          <a:xfrm>
            <a:off x="203200" y="1148081"/>
            <a:ext cx="11721784" cy="5139869"/>
          </a:xfrm>
          <a:prstGeom prst="rect">
            <a:avLst/>
          </a:prstGeom>
          <a:noFill/>
        </p:spPr>
        <p:txBody>
          <a:bodyPr wrap="square" rtlCol="0">
            <a:spAutoFit/>
          </a:bodyPr>
          <a:lstStyle/>
          <a:p>
            <a:r>
              <a:rPr lang="en-GB" sz="3600" b="1" dirty="0"/>
              <a:t>Decision making – the young person at the centre</a:t>
            </a:r>
          </a:p>
          <a:p>
            <a:endParaRPr lang="en-GB" dirty="0">
              <a:solidFill>
                <a:srgbClr val="FF0000"/>
              </a:solidFill>
            </a:endParaRPr>
          </a:p>
          <a:p>
            <a:r>
              <a:rPr lang="en-GB" sz="2400" dirty="0"/>
              <a:t>Preparing any child or young person for adult life must start with hearing what is important to them, what they want and understanding what is important for them, what they need.</a:t>
            </a:r>
          </a:p>
          <a:p>
            <a:pPr marL="342900" indent="-342900">
              <a:buFont typeface="Arial" panose="020B0604020202020204" pitchFamily="34" charset="0"/>
              <a:buChar char="•"/>
            </a:pPr>
            <a:r>
              <a:rPr lang="en-GB" sz="2400" dirty="0"/>
              <a:t>The voice of the child must be central to all decisions and support as it is their life and future.  </a:t>
            </a:r>
          </a:p>
          <a:p>
            <a:pPr marL="342900" indent="-342900">
              <a:buFont typeface="Arial" panose="020B0604020202020204" pitchFamily="34" charset="0"/>
              <a:buChar char="•"/>
            </a:pPr>
            <a:r>
              <a:rPr lang="en-GB" sz="2400" dirty="0"/>
              <a:t>From year 9 </a:t>
            </a:r>
            <a:r>
              <a:rPr lang="en-GB" sz="2400" b="1" dirty="0"/>
              <a:t>at the latest</a:t>
            </a:r>
            <a:r>
              <a:rPr lang="en-GB" sz="2400" dirty="0"/>
              <a:t>, young people </a:t>
            </a:r>
            <a:r>
              <a:rPr lang="en-GB" sz="2400" b="1" u="sng" dirty="0"/>
              <a:t>must</a:t>
            </a:r>
            <a:r>
              <a:rPr lang="en-GB" sz="2400" dirty="0"/>
              <a:t> be involved in their reviews and planning for their future, where possible, they may wish to co-lead their meetings.  </a:t>
            </a:r>
          </a:p>
          <a:p>
            <a:pPr marL="342900" indent="-342900">
              <a:buFont typeface="Arial" panose="020B0604020202020204" pitchFamily="34" charset="0"/>
              <a:buChar char="•"/>
            </a:pPr>
            <a:r>
              <a:rPr lang="en-GB" sz="2400" dirty="0"/>
              <a:t>Young people should be supported by parents, carers and involved professionals to understand the options available to them but it is the young person who gets to make the decision.</a:t>
            </a:r>
          </a:p>
          <a:p>
            <a:endParaRPr lang="en-GB" sz="2000" dirty="0">
              <a:solidFill>
                <a:srgbClr val="FF0000"/>
              </a:solidFill>
            </a:endParaRPr>
          </a:p>
          <a:p>
            <a:endParaRPr lang="en-GB" sz="2000" dirty="0"/>
          </a:p>
          <a:p>
            <a:endParaRPr lang="en-GB" dirty="0"/>
          </a:p>
        </p:txBody>
      </p:sp>
    </p:spTree>
    <p:extLst>
      <p:ext uri="{BB962C8B-B14F-4D97-AF65-F5344CB8AC3E}">
        <p14:creationId xmlns:p14="http://schemas.microsoft.com/office/powerpoint/2010/main" val="262607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3" name="TextBox 2">
            <a:extLst>
              <a:ext uri="{FF2B5EF4-FFF2-40B4-BE49-F238E27FC236}">
                <a16:creationId xmlns:a16="http://schemas.microsoft.com/office/drawing/2014/main" id="{B139F395-C5EC-44C7-8D91-451295B57769}"/>
              </a:ext>
            </a:extLst>
          </p:cNvPr>
          <p:cNvSpPr txBox="1"/>
          <p:nvPr/>
        </p:nvSpPr>
        <p:spPr>
          <a:xfrm>
            <a:off x="203200" y="1148081"/>
            <a:ext cx="11721784" cy="6155531"/>
          </a:xfrm>
          <a:prstGeom prst="rect">
            <a:avLst/>
          </a:prstGeom>
          <a:noFill/>
        </p:spPr>
        <p:txBody>
          <a:bodyPr wrap="square" rtlCol="0">
            <a:spAutoFit/>
          </a:bodyPr>
          <a:lstStyle/>
          <a:p>
            <a:r>
              <a:rPr lang="en-GB" sz="3600" b="1" dirty="0"/>
              <a:t>Mental Capacity Act </a:t>
            </a:r>
          </a:p>
          <a:p>
            <a:endParaRPr lang="en-GB" sz="2000" b="1" dirty="0"/>
          </a:p>
          <a:p>
            <a:r>
              <a:rPr lang="en-GB" sz="2000" dirty="0"/>
              <a:t>All young people should be empowered to make their own decisions. Some young people may not have the capacity to understand all the decisions they need to make in life. </a:t>
            </a:r>
          </a:p>
          <a:p>
            <a:endParaRPr lang="en-GB" sz="2000" dirty="0"/>
          </a:p>
          <a:p>
            <a:r>
              <a:rPr lang="en-GB" sz="2000" dirty="0"/>
              <a:t>The mental capacity act ensures that those who lack capacity are empowered to make as many decisions for themselves as possible and that any decision made or action taken on their behalf is done so in their best interests. </a:t>
            </a:r>
          </a:p>
          <a:p>
            <a:endParaRPr lang="en-GB" sz="2000" dirty="0"/>
          </a:p>
          <a:p>
            <a:r>
              <a:rPr lang="en-GB" sz="2000" dirty="0"/>
              <a:t>Decisions about mental capacity are made on an individual basis following formal assessment, and may vary according to the nature of the decision. </a:t>
            </a:r>
          </a:p>
          <a:p>
            <a:endParaRPr lang="en-GB" sz="2000" dirty="0"/>
          </a:p>
          <a:p>
            <a:r>
              <a:rPr lang="en-GB" sz="2000" dirty="0"/>
              <a:t>Someone who may lack capacity to make a decision in one area of their life may be able to do so in another. We assume that a young person has capacity to make their own decisions unless they are assessed as being unable to make that particular decision.</a:t>
            </a:r>
          </a:p>
          <a:p>
            <a:endParaRPr lang="en-GB" sz="2000" dirty="0"/>
          </a:p>
          <a:p>
            <a:r>
              <a:rPr lang="en-GB" sz="2000" dirty="0">
                <a:hlinkClick r:id="rId6"/>
              </a:rPr>
              <a:t>Mental Capacity Act 2005 (legislation.gov.uk)</a:t>
            </a:r>
            <a:endParaRPr lang="en-GB" sz="2000" dirty="0"/>
          </a:p>
          <a:p>
            <a:endParaRPr lang="en-GB" sz="2000" dirty="0"/>
          </a:p>
          <a:p>
            <a:endParaRPr lang="en-GB" dirty="0"/>
          </a:p>
        </p:txBody>
      </p:sp>
    </p:spTree>
    <p:extLst>
      <p:ext uri="{BB962C8B-B14F-4D97-AF65-F5344CB8AC3E}">
        <p14:creationId xmlns:p14="http://schemas.microsoft.com/office/powerpoint/2010/main" val="23100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3" name="TextBox 2">
            <a:extLst>
              <a:ext uri="{FF2B5EF4-FFF2-40B4-BE49-F238E27FC236}">
                <a16:creationId xmlns:a16="http://schemas.microsoft.com/office/drawing/2014/main" id="{B139F395-C5EC-44C7-8D91-451295B57769}"/>
              </a:ext>
            </a:extLst>
          </p:cNvPr>
          <p:cNvSpPr txBox="1"/>
          <p:nvPr/>
        </p:nvSpPr>
        <p:spPr>
          <a:xfrm>
            <a:off x="203200" y="1148081"/>
            <a:ext cx="11721784" cy="4278094"/>
          </a:xfrm>
          <a:prstGeom prst="rect">
            <a:avLst/>
          </a:prstGeom>
          <a:noFill/>
        </p:spPr>
        <p:txBody>
          <a:bodyPr wrap="square" rtlCol="0">
            <a:spAutoFit/>
          </a:bodyPr>
          <a:lstStyle/>
          <a:p>
            <a:r>
              <a:rPr lang="en-GB" sz="3600" b="1" dirty="0"/>
              <a:t>Children’s Human Rights </a:t>
            </a:r>
          </a:p>
          <a:p>
            <a:endParaRPr lang="en-GB" sz="2000" b="1" dirty="0"/>
          </a:p>
          <a:p>
            <a:r>
              <a:rPr lang="en-GB" sz="2000" b="0" i="0" dirty="0">
                <a:solidFill>
                  <a:srgbClr val="0A0A0A"/>
                </a:solidFill>
                <a:effectLst/>
              </a:rPr>
              <a:t>The Convention on the Rights of the Child has 54 articles (parts), and most of these articles list a different right that children have, and different responsibilities that the Government, and others, have to make sure that children have these rights.</a:t>
            </a:r>
          </a:p>
          <a:p>
            <a:endParaRPr lang="en-GB" sz="2000" dirty="0">
              <a:solidFill>
                <a:srgbClr val="0A0A0A"/>
              </a:solidFill>
            </a:endParaRPr>
          </a:p>
          <a:p>
            <a:r>
              <a:rPr lang="en-GB" sz="2000" dirty="0">
                <a:solidFill>
                  <a:srgbClr val="0A0A0A"/>
                </a:solidFill>
              </a:rPr>
              <a:t>These articles, include areas (but not limited to) such as a child’s best interests, equality, identity, family, their opinion being heard, freedom of expression, protections, health, education, standard of living and more. </a:t>
            </a:r>
            <a:endParaRPr lang="en-GB" sz="2000" dirty="0"/>
          </a:p>
          <a:p>
            <a:endParaRPr lang="en-GB" sz="2000" dirty="0"/>
          </a:p>
          <a:p>
            <a:r>
              <a:rPr lang="en-GB" sz="2000" dirty="0"/>
              <a:t>The following link provides easy to read sections of children’s rights:</a:t>
            </a:r>
          </a:p>
          <a:p>
            <a:endParaRPr lang="en-GB" sz="2000" dirty="0"/>
          </a:p>
          <a:p>
            <a:endParaRPr lang="en-GB" dirty="0"/>
          </a:p>
          <a:p>
            <a:r>
              <a:rPr lang="en-GB" dirty="0">
                <a:hlinkClick r:id="rId6"/>
              </a:rPr>
              <a:t>What are children’s rights? – lawstuff.org.uk</a:t>
            </a:r>
            <a:endParaRPr lang="en-GB" dirty="0"/>
          </a:p>
        </p:txBody>
      </p:sp>
    </p:spTree>
    <p:extLst>
      <p:ext uri="{BB962C8B-B14F-4D97-AF65-F5344CB8AC3E}">
        <p14:creationId xmlns:p14="http://schemas.microsoft.com/office/powerpoint/2010/main" val="250548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99632" y="1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55A2E1C9-F69B-4B71-AE40-59162FCD1E41}"/>
              </a:ext>
            </a:extLst>
          </p:cNvPr>
          <p:cNvSpPr txBox="1"/>
          <p:nvPr/>
        </p:nvSpPr>
        <p:spPr>
          <a:xfrm>
            <a:off x="99632" y="1041013"/>
            <a:ext cx="11731944" cy="5432256"/>
          </a:xfrm>
          <a:prstGeom prst="rect">
            <a:avLst/>
          </a:prstGeom>
          <a:noFill/>
        </p:spPr>
        <p:txBody>
          <a:bodyPr wrap="square" rtlCol="0">
            <a:spAutoFit/>
          </a:bodyPr>
          <a:lstStyle/>
          <a:p>
            <a:pPr marL="742950" indent="-742950">
              <a:buAutoNum type="arabicPeriod"/>
            </a:pPr>
            <a:r>
              <a:rPr lang="en-GB" sz="3600" b="1" dirty="0"/>
              <a:t>Education Training and employment</a:t>
            </a:r>
          </a:p>
          <a:p>
            <a:pPr algn="ctr"/>
            <a:endParaRPr lang="en-GB" sz="2400" dirty="0"/>
          </a:p>
          <a:p>
            <a:pPr algn="ctr"/>
            <a:r>
              <a:rPr lang="en-GB" sz="2400" b="1" dirty="0"/>
              <a:t>Audits of EHC Plans and reviews in 2022 show that of the 4 areas of PFA this is the most covered area for children and young people.</a:t>
            </a:r>
          </a:p>
          <a:p>
            <a:endParaRPr lang="en-GB" sz="700" b="1" dirty="0"/>
          </a:p>
          <a:p>
            <a:endParaRPr lang="en-GB" b="1" dirty="0"/>
          </a:p>
          <a:p>
            <a:r>
              <a:rPr lang="en-GB" sz="2800" b="1" dirty="0"/>
              <a:t>SEND Code of Practice:</a:t>
            </a:r>
          </a:p>
          <a:p>
            <a:r>
              <a:rPr lang="en-GB" sz="2400" dirty="0"/>
              <a:t>Support to prepare for higher education and/or employment. This should include identifying appropriate post-16 pathways that will lead to these outcomes. Training options such as supported internships, apprenticeships and traineeships should be discussed, or support for setting up your own business. The review should also cover support in finding a job, and learning how to do a job (for example, through work experience opportunities or the use of job coaches) and help in understanding any welfare benefits that might be available when in work</a:t>
            </a:r>
          </a:p>
          <a:p>
            <a:endParaRPr lang="en-GB" b="1" dirty="0"/>
          </a:p>
        </p:txBody>
      </p:sp>
    </p:spTree>
    <p:extLst>
      <p:ext uri="{BB962C8B-B14F-4D97-AF65-F5344CB8AC3E}">
        <p14:creationId xmlns:p14="http://schemas.microsoft.com/office/powerpoint/2010/main" val="233787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7" name="TextBox 6">
            <a:extLst>
              <a:ext uri="{FF2B5EF4-FFF2-40B4-BE49-F238E27FC236}">
                <a16:creationId xmlns:a16="http://schemas.microsoft.com/office/drawing/2014/main" id="{E348090F-60C1-4DE6-94AF-EFDC617F5D14}"/>
              </a:ext>
            </a:extLst>
          </p:cNvPr>
          <p:cNvSpPr txBox="1"/>
          <p:nvPr/>
        </p:nvSpPr>
        <p:spPr>
          <a:xfrm>
            <a:off x="213360" y="1123294"/>
            <a:ext cx="11711624" cy="5924699"/>
          </a:xfrm>
          <a:prstGeom prst="rect">
            <a:avLst/>
          </a:prstGeom>
          <a:noFill/>
        </p:spPr>
        <p:txBody>
          <a:bodyPr wrap="square">
            <a:spAutoFit/>
          </a:bodyPr>
          <a:lstStyle/>
          <a:p>
            <a:pPr marL="742950" indent="-742950">
              <a:buAutoNum type="arabicPeriod"/>
            </a:pPr>
            <a:r>
              <a:rPr lang="en-GB" sz="3600" b="1" dirty="0"/>
              <a:t>Education, Training and Employment</a:t>
            </a:r>
            <a:endParaRPr lang="en-GB" sz="1600" b="1" dirty="0"/>
          </a:p>
          <a:p>
            <a:r>
              <a:rPr lang="en-GB" sz="3600" b="1" dirty="0"/>
              <a:t> </a:t>
            </a:r>
            <a:r>
              <a:rPr lang="en-GB" sz="2400" b="1" dirty="0"/>
              <a:t>Ideas for questions to consider when working with young people:</a:t>
            </a:r>
          </a:p>
          <a:p>
            <a:pPr marL="285750" indent="-285750">
              <a:buFont typeface="Arial" panose="020B0604020202020204" pitchFamily="34" charset="0"/>
              <a:buChar char="•"/>
            </a:pPr>
            <a:r>
              <a:rPr lang="en-GB" sz="2000" b="1" i="0" dirty="0">
                <a:effectLst/>
              </a:rPr>
              <a:t>Is there a summary of what’s important for the young person in work attached to the education, health and care plan? Work includes paid work and meaningful daily activity</a:t>
            </a:r>
          </a:p>
          <a:p>
            <a:pPr marL="285750" indent="-285750" algn="l">
              <a:buFont typeface="Arial" panose="020B0604020202020204" pitchFamily="34" charset="0"/>
              <a:buChar char="•"/>
            </a:pPr>
            <a:r>
              <a:rPr lang="en-GB" sz="2000" b="1" i="0" dirty="0">
                <a:effectLst/>
              </a:rPr>
              <a:t>Is there a clear education pathway to enable the young person to reach their intended outcomes </a:t>
            </a:r>
            <a:r>
              <a:rPr lang="en-GB" sz="2000" b="1" dirty="0"/>
              <a:t>in</a:t>
            </a:r>
            <a:r>
              <a:rPr lang="en-GB" sz="2000" b="1" i="0" dirty="0">
                <a:effectLst/>
              </a:rPr>
              <a:t> employment and adult life?</a:t>
            </a:r>
          </a:p>
          <a:p>
            <a:pPr marL="285750" indent="-285750" algn="l">
              <a:buFont typeface="Arial" panose="020B0604020202020204" pitchFamily="34" charset="0"/>
              <a:buChar char="•"/>
            </a:pPr>
            <a:r>
              <a:rPr lang="en-GB" sz="2000" b="1" dirty="0"/>
              <a:t>Has the current or proposed study programme been adapted so that the young person has all the skills needed to access the work place, including developing their independence?</a:t>
            </a:r>
            <a:endParaRPr lang="en-GB" sz="2000" b="1" i="0" dirty="0">
              <a:effectLst/>
            </a:endParaRPr>
          </a:p>
          <a:p>
            <a:pPr marL="285750" indent="-285750" algn="l">
              <a:buFont typeface="Arial" panose="020B0604020202020204" pitchFamily="34" charset="0"/>
              <a:buChar char="•"/>
            </a:pPr>
            <a:r>
              <a:rPr lang="en-GB" sz="2000" b="1" i="0" dirty="0">
                <a:solidFill>
                  <a:srgbClr val="000000"/>
                </a:solidFill>
                <a:effectLst/>
              </a:rPr>
              <a:t>Has the young person received careers information, advice and guidance in the last year? </a:t>
            </a:r>
            <a:r>
              <a:rPr lang="en-GB" sz="2000" b="1" i="0" dirty="0">
                <a:effectLst/>
              </a:rPr>
              <a:t>Has that advice focused on employment and not only post-16 education options? Has advice included a focus on any welfare benefits that might be available?</a:t>
            </a:r>
          </a:p>
          <a:p>
            <a:pPr marL="285750" indent="-285750" algn="l">
              <a:buFont typeface="Arial" panose="020B0604020202020204" pitchFamily="34" charset="0"/>
              <a:buChar char="•"/>
            </a:pPr>
            <a:r>
              <a:rPr lang="en-GB" sz="2000" b="1" i="0" dirty="0">
                <a:solidFill>
                  <a:srgbClr val="000000"/>
                </a:solidFill>
                <a:effectLst/>
              </a:rPr>
              <a:t>In the last year, have work tasters and /or work placements been offered in line with the </a:t>
            </a:r>
            <a:r>
              <a:rPr lang="en-GB" sz="2000" b="1" i="0" dirty="0">
                <a:effectLst/>
              </a:rPr>
              <a:t>young person’s </a:t>
            </a:r>
            <a:r>
              <a:rPr lang="en-GB" sz="2000" b="1" i="0" dirty="0">
                <a:solidFill>
                  <a:srgbClr val="000000"/>
                </a:solidFill>
                <a:effectLst/>
              </a:rPr>
              <a:t>interests and skills? What was the outcome of these?</a:t>
            </a:r>
          </a:p>
          <a:p>
            <a:pPr algn="l"/>
            <a:endParaRPr lang="en-GB" sz="1200" b="1" dirty="0">
              <a:highlight>
                <a:srgbClr val="FFFF00"/>
              </a:highlight>
            </a:endParaRPr>
          </a:p>
          <a:p>
            <a:r>
              <a:rPr lang="en-GB" sz="2000" b="1" dirty="0">
                <a:highlight>
                  <a:srgbClr val="FFFF00"/>
                </a:highlight>
              </a:rPr>
              <a:t>Aspirations will be included in Section A of a Young Person’s EHC plan. </a:t>
            </a:r>
          </a:p>
          <a:p>
            <a:r>
              <a:rPr lang="en-GB" sz="2000" b="1" dirty="0">
                <a:highlight>
                  <a:srgbClr val="FFFF00"/>
                </a:highlight>
              </a:rPr>
              <a:t>How does your support and advice enable a young person to achieve their education, training and employment aspirations? </a:t>
            </a:r>
            <a:endParaRPr lang="en-GB" sz="800" b="1" dirty="0">
              <a:highlight>
                <a:srgbClr val="FFFF00"/>
              </a:highlight>
            </a:endParaRPr>
          </a:p>
          <a:p>
            <a:endParaRPr lang="en-GB" sz="700" b="1" dirty="0"/>
          </a:p>
        </p:txBody>
      </p:sp>
    </p:spTree>
    <p:extLst>
      <p:ext uri="{BB962C8B-B14F-4D97-AF65-F5344CB8AC3E}">
        <p14:creationId xmlns:p14="http://schemas.microsoft.com/office/powerpoint/2010/main" val="37493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2" name="TextBox 1">
            <a:extLst>
              <a:ext uri="{FF2B5EF4-FFF2-40B4-BE49-F238E27FC236}">
                <a16:creationId xmlns:a16="http://schemas.microsoft.com/office/drawing/2014/main" id="{FB338A79-F874-4FDA-A2C9-85021E4D77AE}"/>
              </a:ext>
            </a:extLst>
          </p:cNvPr>
          <p:cNvSpPr txBox="1"/>
          <p:nvPr/>
        </p:nvSpPr>
        <p:spPr>
          <a:xfrm>
            <a:off x="306228" y="1239520"/>
            <a:ext cx="11579544" cy="5432256"/>
          </a:xfrm>
          <a:prstGeom prst="rect">
            <a:avLst/>
          </a:prstGeom>
          <a:noFill/>
        </p:spPr>
        <p:txBody>
          <a:bodyPr wrap="square" rtlCol="0">
            <a:spAutoFit/>
          </a:bodyPr>
          <a:lstStyle/>
          <a:p>
            <a:pPr marL="742950" indent="-742950">
              <a:buAutoNum type="arabicPeriod" startAt="2"/>
            </a:pPr>
            <a:r>
              <a:rPr lang="en-GB" sz="3600" b="1" dirty="0"/>
              <a:t>Independence</a:t>
            </a:r>
          </a:p>
          <a:p>
            <a:pPr algn="ctr"/>
            <a:endParaRPr lang="en-GB" sz="2400" b="1" dirty="0"/>
          </a:p>
          <a:p>
            <a:pPr algn="ctr"/>
            <a:r>
              <a:rPr lang="en-GB" sz="2400" b="1" dirty="0"/>
              <a:t>Audit findings show this was the second most discussed area for a child or young person, but was limited to Travel, which although fits with independence, in the SEND CoP is under community. </a:t>
            </a:r>
            <a:endParaRPr lang="en-GB" b="1" dirty="0"/>
          </a:p>
          <a:p>
            <a:r>
              <a:rPr lang="en-GB" sz="2800" b="1" dirty="0"/>
              <a:t>SEND Code of Practice:</a:t>
            </a:r>
          </a:p>
          <a:p>
            <a:r>
              <a:rPr lang="en-GB" sz="2400" dirty="0"/>
              <a:t>Support to prepare for independent living, including exploring what decisions young people want to take for themselves and planning their role in decision making as they become older. This should also include discussing where the child or young person wants to live in the future, who do they want to live with and what support they will need. Local housing options, support in finding accommodation, housing benefits and social care support should be explained</a:t>
            </a:r>
          </a:p>
          <a:p>
            <a:endParaRPr lang="en-GB" sz="700" b="1" dirty="0"/>
          </a:p>
          <a:p>
            <a:endParaRPr lang="en-GB" b="1" dirty="0">
              <a:highlight>
                <a:srgbClr val="FFFF00"/>
              </a:highlight>
            </a:endParaRPr>
          </a:p>
          <a:p>
            <a:endParaRPr lang="en-GB" b="1" dirty="0"/>
          </a:p>
        </p:txBody>
      </p:sp>
    </p:spTree>
    <p:extLst>
      <p:ext uri="{BB962C8B-B14F-4D97-AF65-F5344CB8AC3E}">
        <p14:creationId xmlns:p14="http://schemas.microsoft.com/office/powerpoint/2010/main" val="162173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F66397-96D6-4293-89AD-3A256F4FDE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a:stretch/>
        </p:blipFill>
        <p:spPr>
          <a:xfrm>
            <a:off x="103569" y="-71120"/>
            <a:ext cx="12191999" cy="685799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17BFC86C-98A7-4645-8A97-930CF867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34" y="259080"/>
            <a:ext cx="2985885" cy="98044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518EB13-DD46-4623-ADBB-940095968A4B}"/>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742873" y="5932799"/>
            <a:ext cx="2659064" cy="747723"/>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A4499AB4-0EC1-452F-BD08-261377CA2B64}"/>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668953" y="6014403"/>
            <a:ext cx="2256031" cy="584517"/>
          </a:xfrm>
          <a:prstGeom prst="rect">
            <a:avLst/>
          </a:prstGeom>
          <a:noFill/>
          <a:ln>
            <a:noFill/>
          </a:ln>
        </p:spPr>
      </p:pic>
      <p:sp>
        <p:nvSpPr>
          <p:cNvPr id="7" name="TextBox 6">
            <a:extLst>
              <a:ext uri="{FF2B5EF4-FFF2-40B4-BE49-F238E27FC236}">
                <a16:creationId xmlns:a16="http://schemas.microsoft.com/office/drawing/2014/main" id="{F59C14B5-B6E0-474E-B8FE-E10DA2B73B55}"/>
              </a:ext>
            </a:extLst>
          </p:cNvPr>
          <p:cNvSpPr txBox="1"/>
          <p:nvPr/>
        </p:nvSpPr>
        <p:spPr>
          <a:xfrm>
            <a:off x="103569" y="1108432"/>
            <a:ext cx="11984862" cy="4708981"/>
          </a:xfrm>
          <a:prstGeom prst="rect">
            <a:avLst/>
          </a:prstGeom>
          <a:noFill/>
        </p:spPr>
        <p:txBody>
          <a:bodyPr wrap="square">
            <a:spAutoFit/>
          </a:bodyPr>
          <a:lstStyle/>
          <a:p>
            <a:r>
              <a:rPr lang="en-GB" sz="3600" b="1" dirty="0"/>
              <a:t>2. Independence</a:t>
            </a:r>
          </a:p>
          <a:p>
            <a:endParaRPr lang="en-GB" sz="800" b="1" dirty="0">
              <a:highlight>
                <a:srgbClr val="FFFF00"/>
              </a:highlight>
            </a:endParaRPr>
          </a:p>
          <a:p>
            <a:r>
              <a:rPr lang="en-GB" sz="2000" b="1" dirty="0"/>
              <a:t>Ideas for questions to consider when working with young people:</a:t>
            </a:r>
          </a:p>
          <a:p>
            <a:pPr marL="342900" indent="-342900" algn="l">
              <a:buFont typeface="Arial" panose="020B0604020202020204" pitchFamily="34" charset="0"/>
              <a:buChar char="•"/>
            </a:pPr>
            <a:r>
              <a:rPr lang="en-GB" sz="2000" b="1" i="0" dirty="0">
                <a:solidFill>
                  <a:srgbClr val="000000"/>
                </a:solidFill>
                <a:effectLst/>
              </a:rPr>
              <a:t>Has the young person been asked about where they want to live in future, with whom </a:t>
            </a:r>
            <a:r>
              <a:rPr lang="en-GB" sz="2000" b="1" i="0" dirty="0">
                <a:effectLst/>
              </a:rPr>
              <a:t>and what support they will need?</a:t>
            </a:r>
          </a:p>
          <a:p>
            <a:pPr marL="342900" indent="-342900" algn="l">
              <a:buFont typeface="Arial" panose="020B0604020202020204" pitchFamily="34" charset="0"/>
              <a:buChar char="•"/>
            </a:pPr>
            <a:r>
              <a:rPr lang="en-GB" sz="2000" b="1" i="0" dirty="0">
                <a:solidFill>
                  <a:srgbClr val="000000"/>
                </a:solidFill>
                <a:effectLst/>
              </a:rPr>
              <a:t>Does the </a:t>
            </a:r>
            <a:r>
              <a:rPr lang="en-GB" sz="2000" b="1" i="0" dirty="0">
                <a:effectLst/>
              </a:rPr>
              <a:t>young person and / or their parent/carers</a:t>
            </a:r>
            <a:r>
              <a:rPr lang="en-GB" sz="2000" b="1" i="0" dirty="0">
                <a:solidFill>
                  <a:srgbClr val="000000"/>
                </a:solidFill>
                <a:effectLst/>
              </a:rPr>
              <a:t> have a view on what should ideally happen and by what age? E.g. what are the parents’</a:t>
            </a:r>
            <a:r>
              <a:rPr lang="en-GB" sz="2000" b="1" i="0" dirty="0">
                <a:effectLst/>
              </a:rPr>
              <a:t>/carers </a:t>
            </a:r>
            <a:r>
              <a:rPr lang="en-GB" sz="2000" b="1" i="0" dirty="0">
                <a:solidFill>
                  <a:srgbClr val="000000"/>
                </a:solidFill>
                <a:effectLst/>
              </a:rPr>
              <a:t>expectations for the young person post 18?</a:t>
            </a:r>
          </a:p>
          <a:p>
            <a:pPr marL="342900" indent="-342900" algn="l">
              <a:buFont typeface="Arial" panose="020B0604020202020204" pitchFamily="34" charset="0"/>
              <a:buChar char="•"/>
            </a:pPr>
            <a:r>
              <a:rPr lang="en-GB" sz="2000" b="1" i="0" dirty="0">
                <a:solidFill>
                  <a:srgbClr val="000000"/>
                </a:solidFill>
                <a:effectLst/>
              </a:rPr>
              <a:t>Has the family been given information on </a:t>
            </a:r>
            <a:r>
              <a:rPr lang="en-GB" sz="2000" b="1" i="0" dirty="0">
                <a:effectLst/>
              </a:rPr>
              <a:t>support around housing including </a:t>
            </a:r>
            <a:r>
              <a:rPr lang="en-GB" sz="2000" b="1" i="0" dirty="0">
                <a:solidFill>
                  <a:srgbClr val="000000"/>
                </a:solidFill>
                <a:effectLst/>
              </a:rPr>
              <a:t>how to get onto the housing register?</a:t>
            </a:r>
          </a:p>
          <a:p>
            <a:pPr marL="342900" indent="-342900" algn="l">
              <a:buFont typeface="Arial" panose="020B0604020202020204" pitchFamily="34" charset="0"/>
              <a:buChar char="•"/>
            </a:pPr>
            <a:r>
              <a:rPr lang="en-GB" sz="2000" b="1" i="0" dirty="0">
                <a:solidFill>
                  <a:srgbClr val="000000"/>
                </a:solidFill>
                <a:effectLst/>
              </a:rPr>
              <a:t>Is the young person learning skills</a:t>
            </a:r>
            <a:r>
              <a:rPr lang="en-GB" sz="2000" b="1" i="0" dirty="0">
                <a:effectLst/>
              </a:rPr>
              <a:t> at home and </a:t>
            </a:r>
            <a:r>
              <a:rPr lang="en-GB" sz="2000" b="1" i="0" dirty="0">
                <a:solidFill>
                  <a:srgbClr val="000000"/>
                </a:solidFill>
                <a:effectLst/>
              </a:rPr>
              <a:t>at school</a:t>
            </a:r>
            <a:r>
              <a:rPr lang="en-GB" sz="2000" b="1" i="0" dirty="0">
                <a:effectLst/>
              </a:rPr>
              <a:t>/college </a:t>
            </a:r>
            <a:r>
              <a:rPr lang="en-GB" sz="2000" b="1" i="0" dirty="0">
                <a:solidFill>
                  <a:srgbClr val="000000"/>
                </a:solidFill>
                <a:effectLst/>
              </a:rPr>
              <a:t>that will help with living independently </a:t>
            </a:r>
            <a:r>
              <a:rPr lang="en-GB" sz="2000" b="1" i="0" dirty="0">
                <a:effectLst/>
              </a:rPr>
              <a:t>such as managing money, appointments, travel, their diet and personal care?</a:t>
            </a:r>
          </a:p>
          <a:p>
            <a:pPr algn="l"/>
            <a:endParaRPr lang="en-GB" b="1" dirty="0">
              <a:solidFill>
                <a:srgbClr val="000000"/>
              </a:solidFill>
            </a:endParaRPr>
          </a:p>
          <a:p>
            <a:r>
              <a:rPr lang="en-GB" sz="2000" b="1" dirty="0">
                <a:highlight>
                  <a:srgbClr val="FFFF00"/>
                </a:highlight>
              </a:rPr>
              <a:t>Aspirations will be included in Section A of a Young Person’s EHC plan, their needs will be in Section B.  </a:t>
            </a:r>
          </a:p>
          <a:p>
            <a:r>
              <a:rPr lang="en-GB" sz="2000" b="1" dirty="0">
                <a:highlight>
                  <a:srgbClr val="FFFF00"/>
                </a:highlight>
              </a:rPr>
              <a:t>How does your support and advice enable a young person achieve their independence aspirations? </a:t>
            </a:r>
          </a:p>
          <a:p>
            <a:pPr algn="l"/>
            <a:endParaRPr lang="en-GB" b="1" i="0" dirty="0">
              <a:solidFill>
                <a:srgbClr val="000000"/>
              </a:solidFill>
              <a:effectLst/>
            </a:endParaRPr>
          </a:p>
        </p:txBody>
      </p:sp>
    </p:spTree>
    <p:extLst>
      <p:ext uri="{BB962C8B-B14F-4D97-AF65-F5344CB8AC3E}">
        <p14:creationId xmlns:p14="http://schemas.microsoft.com/office/powerpoint/2010/main" val="578820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2218</Words>
  <Application>Microsoft Office PowerPoint</Application>
  <PresentationFormat>Widescreen</PresentationFormat>
  <Paragraphs>177</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Ward</dc:creator>
  <cp:lastModifiedBy>Kate Hughes</cp:lastModifiedBy>
  <cp:revision>6</cp:revision>
  <dcterms:created xsi:type="dcterms:W3CDTF">2022-08-16T13:02:25Z</dcterms:created>
  <dcterms:modified xsi:type="dcterms:W3CDTF">2022-08-25T13:28:36Z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2022-08-17T07:26:06Z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9778f5ae-f8af-44db-aaf9-cc7b2d8ab968</vt:lpwstr>
  </property>
  <property fmtid="{D5CDD505-2E9C-101B-9397-08002B2CF9AE}" pid="8" name="MSIP_Label_c8588358-c3f1-4695-a290-e2f70d15689d_ContentBits">
    <vt:lpwstr>0</vt:lpwstr>
  </property>
</Properties>
</file>