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9"/>
  </p:notesMasterIdLst>
  <p:sldIdLst>
    <p:sldId id="257" r:id="rId5"/>
    <p:sldId id="259" r:id="rId6"/>
    <p:sldId id="260" r:id="rId7"/>
    <p:sldId id="258" r:id="rId8"/>
    <p:sldId id="268" r:id="rId9"/>
    <p:sldId id="261" r:id="rId10"/>
    <p:sldId id="266" r:id="rId11"/>
    <p:sldId id="267" r:id="rId12"/>
    <p:sldId id="262" r:id="rId13"/>
    <p:sldId id="263" r:id="rId14"/>
    <p:sldId id="269" r:id="rId15"/>
    <p:sldId id="264" r:id="rId16"/>
    <p:sldId id="265" r:id="rId17"/>
    <p:sldId id="270"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CCF11B8-FBE2-4036-A80F-C2EF1DBCE6AF}" v="37" dt="2020-12-14T14:27:09.7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55E00E-492D-4FB3-B850-32185BCA4786}" type="datetimeFigureOut">
              <a:rPr lang="en-GB" smtClean="0"/>
              <a:t>15/12/2020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D2EAEC-FE47-425F-9872-1A246788B13C}" type="slidenum">
              <a:rPr lang="en-GB" smtClean="0"/>
              <a:t>‹#›</a:t>
            </a:fld>
            <a:endParaRPr lang="en-GB"/>
          </a:p>
        </p:txBody>
      </p:sp>
    </p:spTree>
    <p:extLst>
      <p:ext uri="{BB962C8B-B14F-4D97-AF65-F5344CB8AC3E}">
        <p14:creationId xmlns:p14="http://schemas.microsoft.com/office/powerpoint/2010/main" val="3243945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1</a:t>
            </a:fld>
            <a:endParaRPr lang="en-US" dirty="0"/>
          </a:p>
        </p:txBody>
      </p:sp>
    </p:spTree>
    <p:extLst>
      <p:ext uri="{BB962C8B-B14F-4D97-AF65-F5344CB8AC3E}">
        <p14:creationId xmlns:p14="http://schemas.microsoft.com/office/powerpoint/2010/main" val="2147974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BD2EAEC-FE47-425F-9872-1A246788B13C}" type="slidenum">
              <a:rPr lang="en-GB" smtClean="0"/>
              <a:t>6</a:t>
            </a:fld>
            <a:endParaRPr lang="en-GB"/>
          </a:p>
        </p:txBody>
      </p:sp>
    </p:spTree>
    <p:extLst>
      <p:ext uri="{BB962C8B-B14F-4D97-AF65-F5344CB8AC3E}">
        <p14:creationId xmlns:p14="http://schemas.microsoft.com/office/powerpoint/2010/main" val="14736312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BF9B5E0-2AC7-4761-A4F6-EBD6C25B38AE}" type="datetimeFigureOut">
              <a:rPr lang="en-GB" smtClean="0"/>
              <a:t>15/12/2020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DD2917-75E8-47FA-BF13-3AB261BBD6BB}" type="slidenum">
              <a:rPr lang="en-GB" smtClean="0"/>
              <a:t>‹#›</a:t>
            </a:fld>
            <a:endParaRPr lang="en-GB"/>
          </a:p>
        </p:txBody>
      </p:sp>
    </p:spTree>
    <p:extLst>
      <p:ext uri="{BB962C8B-B14F-4D97-AF65-F5344CB8AC3E}">
        <p14:creationId xmlns:p14="http://schemas.microsoft.com/office/powerpoint/2010/main" val="256049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F9B5E0-2AC7-4761-A4F6-EBD6C25B38AE}" type="datetimeFigureOut">
              <a:rPr lang="en-GB" smtClean="0"/>
              <a:t>15/12/2020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DD2917-75E8-47FA-BF13-3AB261BBD6BB}" type="slidenum">
              <a:rPr lang="en-GB" smtClean="0"/>
              <a:t>‹#›</a:t>
            </a:fld>
            <a:endParaRPr lang="en-GB"/>
          </a:p>
        </p:txBody>
      </p:sp>
    </p:spTree>
    <p:extLst>
      <p:ext uri="{BB962C8B-B14F-4D97-AF65-F5344CB8AC3E}">
        <p14:creationId xmlns:p14="http://schemas.microsoft.com/office/powerpoint/2010/main" val="520881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F9B5E0-2AC7-4761-A4F6-EBD6C25B38AE}" type="datetimeFigureOut">
              <a:rPr lang="en-GB" smtClean="0"/>
              <a:t>15/12/2020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DD2917-75E8-47FA-BF13-3AB261BBD6BB}"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1751310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F9B5E0-2AC7-4761-A4F6-EBD6C25B38AE}" type="datetimeFigureOut">
              <a:rPr lang="en-GB" smtClean="0"/>
              <a:t>15/12/2020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DD2917-75E8-47FA-BF13-3AB261BBD6BB}" type="slidenum">
              <a:rPr lang="en-GB" smtClean="0"/>
              <a:t>‹#›</a:t>
            </a:fld>
            <a:endParaRPr lang="en-GB"/>
          </a:p>
        </p:txBody>
      </p:sp>
    </p:spTree>
    <p:extLst>
      <p:ext uri="{BB962C8B-B14F-4D97-AF65-F5344CB8AC3E}">
        <p14:creationId xmlns:p14="http://schemas.microsoft.com/office/powerpoint/2010/main" val="2039671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F9B5E0-2AC7-4761-A4F6-EBD6C25B38AE}" type="datetimeFigureOut">
              <a:rPr lang="en-GB" smtClean="0"/>
              <a:t>15/12/2020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DD2917-75E8-47FA-BF13-3AB261BBD6BB}"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1455761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F9B5E0-2AC7-4761-A4F6-EBD6C25B38AE}" type="datetimeFigureOut">
              <a:rPr lang="en-GB" smtClean="0"/>
              <a:t>15/12/2020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DD2917-75E8-47FA-BF13-3AB261BBD6BB}" type="slidenum">
              <a:rPr lang="en-GB" smtClean="0"/>
              <a:t>‹#›</a:t>
            </a:fld>
            <a:endParaRPr lang="en-GB"/>
          </a:p>
        </p:txBody>
      </p:sp>
    </p:spTree>
    <p:extLst>
      <p:ext uri="{BB962C8B-B14F-4D97-AF65-F5344CB8AC3E}">
        <p14:creationId xmlns:p14="http://schemas.microsoft.com/office/powerpoint/2010/main" val="20612497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F9B5E0-2AC7-4761-A4F6-EBD6C25B38AE}" type="datetimeFigureOut">
              <a:rPr lang="en-GB" smtClean="0"/>
              <a:t>15/12/2020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DD2917-75E8-47FA-BF13-3AB261BBD6BB}" type="slidenum">
              <a:rPr lang="en-GB" smtClean="0"/>
              <a:t>‹#›</a:t>
            </a:fld>
            <a:endParaRPr lang="en-GB"/>
          </a:p>
        </p:txBody>
      </p:sp>
    </p:spTree>
    <p:extLst>
      <p:ext uri="{BB962C8B-B14F-4D97-AF65-F5344CB8AC3E}">
        <p14:creationId xmlns:p14="http://schemas.microsoft.com/office/powerpoint/2010/main" val="36776731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F9B5E0-2AC7-4761-A4F6-EBD6C25B38AE}" type="datetimeFigureOut">
              <a:rPr lang="en-GB" smtClean="0"/>
              <a:t>15/12/2020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DD2917-75E8-47FA-BF13-3AB261BBD6BB}" type="slidenum">
              <a:rPr lang="en-GB" smtClean="0"/>
              <a:t>‹#›</a:t>
            </a:fld>
            <a:endParaRPr lang="en-GB"/>
          </a:p>
        </p:txBody>
      </p:sp>
    </p:spTree>
    <p:extLst>
      <p:ext uri="{BB962C8B-B14F-4D97-AF65-F5344CB8AC3E}">
        <p14:creationId xmlns:p14="http://schemas.microsoft.com/office/powerpoint/2010/main" val="1188122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F9B5E0-2AC7-4761-A4F6-EBD6C25B38AE}" type="datetimeFigureOut">
              <a:rPr lang="en-GB" smtClean="0"/>
              <a:t>15/12/2020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DD2917-75E8-47FA-BF13-3AB261BBD6BB}" type="slidenum">
              <a:rPr lang="en-GB" smtClean="0"/>
              <a:t>‹#›</a:t>
            </a:fld>
            <a:endParaRPr lang="en-GB"/>
          </a:p>
        </p:txBody>
      </p:sp>
    </p:spTree>
    <p:extLst>
      <p:ext uri="{BB962C8B-B14F-4D97-AF65-F5344CB8AC3E}">
        <p14:creationId xmlns:p14="http://schemas.microsoft.com/office/powerpoint/2010/main" val="2790478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F9B5E0-2AC7-4761-A4F6-EBD6C25B38AE}" type="datetimeFigureOut">
              <a:rPr lang="en-GB" smtClean="0"/>
              <a:t>15/12/2020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DD2917-75E8-47FA-BF13-3AB261BBD6BB}" type="slidenum">
              <a:rPr lang="en-GB" smtClean="0"/>
              <a:t>‹#›</a:t>
            </a:fld>
            <a:endParaRPr lang="en-GB"/>
          </a:p>
        </p:txBody>
      </p:sp>
    </p:spTree>
    <p:extLst>
      <p:ext uri="{BB962C8B-B14F-4D97-AF65-F5344CB8AC3E}">
        <p14:creationId xmlns:p14="http://schemas.microsoft.com/office/powerpoint/2010/main" val="1068902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BF9B5E0-2AC7-4761-A4F6-EBD6C25B38AE}" type="datetimeFigureOut">
              <a:rPr lang="en-GB" smtClean="0"/>
              <a:t>15/12/2020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DD2917-75E8-47FA-BF13-3AB261BBD6BB}" type="slidenum">
              <a:rPr lang="en-GB" smtClean="0"/>
              <a:t>‹#›</a:t>
            </a:fld>
            <a:endParaRPr lang="en-GB"/>
          </a:p>
        </p:txBody>
      </p:sp>
    </p:spTree>
    <p:extLst>
      <p:ext uri="{BB962C8B-B14F-4D97-AF65-F5344CB8AC3E}">
        <p14:creationId xmlns:p14="http://schemas.microsoft.com/office/powerpoint/2010/main" val="976177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BF9B5E0-2AC7-4761-A4F6-EBD6C25B38AE}" type="datetimeFigureOut">
              <a:rPr lang="en-GB" smtClean="0"/>
              <a:t>15/12/2020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4DD2917-75E8-47FA-BF13-3AB261BBD6BB}" type="slidenum">
              <a:rPr lang="en-GB" smtClean="0"/>
              <a:t>‹#›</a:t>
            </a:fld>
            <a:endParaRPr lang="en-GB"/>
          </a:p>
        </p:txBody>
      </p:sp>
    </p:spTree>
    <p:extLst>
      <p:ext uri="{BB962C8B-B14F-4D97-AF65-F5344CB8AC3E}">
        <p14:creationId xmlns:p14="http://schemas.microsoft.com/office/powerpoint/2010/main" val="3338322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BF9B5E0-2AC7-4761-A4F6-EBD6C25B38AE}" type="datetimeFigureOut">
              <a:rPr lang="en-GB" smtClean="0"/>
              <a:t>15/12/2020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4DD2917-75E8-47FA-BF13-3AB261BBD6BB}" type="slidenum">
              <a:rPr lang="en-GB" smtClean="0"/>
              <a:t>‹#›</a:t>
            </a:fld>
            <a:endParaRPr lang="en-GB"/>
          </a:p>
        </p:txBody>
      </p:sp>
    </p:spTree>
    <p:extLst>
      <p:ext uri="{BB962C8B-B14F-4D97-AF65-F5344CB8AC3E}">
        <p14:creationId xmlns:p14="http://schemas.microsoft.com/office/powerpoint/2010/main" val="2979763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F9B5E0-2AC7-4761-A4F6-EBD6C25B38AE}" type="datetimeFigureOut">
              <a:rPr lang="en-GB" smtClean="0"/>
              <a:t>15/12/2020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4DD2917-75E8-47FA-BF13-3AB261BBD6BB}" type="slidenum">
              <a:rPr lang="en-GB" smtClean="0"/>
              <a:t>‹#›</a:t>
            </a:fld>
            <a:endParaRPr lang="en-GB"/>
          </a:p>
        </p:txBody>
      </p:sp>
    </p:spTree>
    <p:extLst>
      <p:ext uri="{BB962C8B-B14F-4D97-AF65-F5344CB8AC3E}">
        <p14:creationId xmlns:p14="http://schemas.microsoft.com/office/powerpoint/2010/main" val="22074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BF9B5E0-2AC7-4761-A4F6-EBD6C25B38AE}" type="datetimeFigureOut">
              <a:rPr lang="en-GB" smtClean="0"/>
              <a:t>15/12/2020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DD2917-75E8-47FA-BF13-3AB261BBD6BB}" type="slidenum">
              <a:rPr lang="en-GB" smtClean="0"/>
              <a:t>‹#›</a:t>
            </a:fld>
            <a:endParaRPr lang="en-GB"/>
          </a:p>
        </p:txBody>
      </p:sp>
    </p:spTree>
    <p:extLst>
      <p:ext uri="{BB962C8B-B14F-4D97-AF65-F5344CB8AC3E}">
        <p14:creationId xmlns:p14="http://schemas.microsoft.com/office/powerpoint/2010/main" val="1531218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BF9B5E0-2AC7-4761-A4F6-EBD6C25B38AE}" type="datetimeFigureOut">
              <a:rPr lang="en-GB" smtClean="0"/>
              <a:t>15/12/2020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DD2917-75E8-47FA-BF13-3AB261BBD6BB}" type="slidenum">
              <a:rPr lang="en-GB" smtClean="0"/>
              <a:t>‹#›</a:t>
            </a:fld>
            <a:endParaRPr lang="en-GB"/>
          </a:p>
        </p:txBody>
      </p:sp>
    </p:spTree>
    <p:extLst>
      <p:ext uri="{BB962C8B-B14F-4D97-AF65-F5344CB8AC3E}">
        <p14:creationId xmlns:p14="http://schemas.microsoft.com/office/powerpoint/2010/main" val="1669368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BF9B5E0-2AC7-4761-A4F6-EBD6C25B38AE}" type="datetimeFigureOut">
              <a:rPr lang="en-GB" smtClean="0"/>
              <a:t>15/12/2020</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4DD2917-75E8-47FA-BF13-3AB261BBD6BB}" type="slidenum">
              <a:rPr lang="en-GB" smtClean="0"/>
              <a:t>‹#›</a:t>
            </a:fld>
            <a:endParaRPr lang="en-GB"/>
          </a:p>
        </p:txBody>
      </p:sp>
    </p:spTree>
    <p:extLst>
      <p:ext uri="{BB962C8B-B14F-4D97-AF65-F5344CB8AC3E}">
        <p14:creationId xmlns:p14="http://schemas.microsoft.com/office/powerpoint/2010/main" val="11006115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hyperlink" Target="https://www.specialolympics.org/our-work/sports/motor-activity-training-program" TargetMode="External"/><Relationship Id="rId13" Type="http://schemas.openxmlformats.org/officeDocument/2006/relationships/hyperlink" Target="https://d.docs.live.net/b83118618d89852a/Desktop/Head-Hands-Heart-Web.pdf" TargetMode="External"/><Relationship Id="rId3" Type="http://schemas.openxmlformats.org/officeDocument/2006/relationships/image" Target="../media/image10.png"/><Relationship Id="rId7" Type="http://schemas.openxmlformats.org/officeDocument/2006/relationships/hyperlink" Target="file:///C:\Users\kimho\Downloads\MATP%20Single%20Page%20summary%20with%20links%20(1)%20(1).pdf" TargetMode="External"/><Relationship Id="rId12" Type="http://schemas.openxmlformats.org/officeDocument/2006/relationships/hyperlink" Target="file:///C:\Users\kimho\OneDrive\Desktop\10%20Top%20Tips%20to%20adapt%20activities%20for%20young%20people.pdf" TargetMode="Externa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hyperlink" Target="https://www.youthsporttrust.org/sainsbury%E2%80%99s-active-kids-all-inclusive-pe" TargetMode="External"/><Relationship Id="rId11" Type="http://schemas.openxmlformats.org/officeDocument/2006/relationships/hyperlink" Target="file:///C:\Users\kimho\OneDrive\Desktop\physicaleducationpe.pdf" TargetMode="External"/><Relationship Id="rId5" Type="http://schemas.openxmlformats.org/officeDocument/2006/relationships/hyperlink" Target="https://topsportsability.co.uk/" TargetMode="External"/><Relationship Id="rId15" Type="http://schemas.openxmlformats.org/officeDocument/2006/relationships/image" Target="../media/image13.png"/><Relationship Id="rId10" Type="http://schemas.openxmlformats.org/officeDocument/2006/relationships/hyperlink" Target="https://www.youthsporttrust.org/system/files/all_about_autism1.pdf" TargetMode="External"/><Relationship Id="rId4" Type="http://schemas.openxmlformats.org/officeDocument/2006/relationships/image" Target="../media/image11.png"/><Relationship Id="rId9" Type="http://schemas.openxmlformats.org/officeDocument/2006/relationships/hyperlink" Target="file:///C:\Users\kimho\Downloads\School_Inclusive_Health_Check_flyer%20(1).pdf" TargetMode="External"/><Relationship Id="rId1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hyperlink" Target="https://d.docs.live.net/b83118618d89852a/Desktop/Rowan%20School%20Sensory%20Circuits.pdf" TargetMode="Externa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hyperlink" Target="https://d.docs.live.net/b83118618d89852a/Desktop/Rowan%20School%20Sensory%20Circuits%20Calming%20Stations.pdf" TargetMode="External"/><Relationship Id="rId5" Type="http://schemas.openxmlformats.org/officeDocument/2006/relationships/hyperlink" Target="https://d.docs.live.net/b83118618d89852a/Desktop/Rowan%20School%20Sensory%20Circuits%20Organising%20Stations.pdf" TargetMode="External"/><Relationship Id="rId4" Type="http://schemas.openxmlformats.org/officeDocument/2006/relationships/hyperlink" Target="https://d.docs.live.net/b83118618d89852a/Desktop/Rowan%20School%20Sensory%20Circuits%20Alerting%20Stations.pdf"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d.docs.live.net/b83118618d89852a/Desktop/School-Games-Principles_Amended%20(1).pd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FhAeKgSEshU" TargetMode="External"/><Relationship Id="rId2" Type="http://schemas.openxmlformats.org/officeDocument/2006/relationships/hyperlink" Target="https://www.activeschoolplanner.org/" TargetMode="Externa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hyperlink" Target="mailto:AFuller@forgevalley.sheffield.sch.uk" TargetMode="External"/><Relationship Id="rId2" Type="http://schemas.openxmlformats.org/officeDocument/2006/relationships/hyperlink" Target="mailto:kimhorton.links@gmail.com" TargetMode="External"/><Relationship Id="rId1" Type="http://schemas.openxmlformats.org/officeDocument/2006/relationships/slideLayout" Target="../slideLayouts/slideLayout2.xml"/><Relationship Id="rId6" Type="http://schemas.openxmlformats.org/officeDocument/2006/relationships/hyperlink" Target="mailto:A.Staley@westfield-chorustrust.org" TargetMode="External"/><Relationship Id="rId5" Type="http://schemas.openxmlformats.org/officeDocument/2006/relationships/hyperlink" Target="mailto:hcstevens@btinternet.com" TargetMode="External"/><Relationship Id="rId4" Type="http://schemas.openxmlformats.org/officeDocument/2006/relationships/hyperlink" Target="mailto:forgesdo@hotmail.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a:t>Inclusion of pupils with SEND in Physical Education, School Sport &amp; Physical Activity  </a:t>
            </a:r>
          </a:p>
        </p:txBody>
      </p:sp>
      <p:sp>
        <p:nvSpPr>
          <p:cNvPr id="3" name="Subtitle 2"/>
          <p:cNvSpPr>
            <a:spLocks noGrp="1"/>
          </p:cNvSpPr>
          <p:nvPr>
            <p:ph type="subTitle" idx="1"/>
          </p:nvPr>
        </p:nvSpPr>
        <p:spPr/>
        <p:txBody>
          <a:bodyPr>
            <a:normAutofit lnSpcReduction="10000"/>
          </a:bodyPr>
          <a:lstStyle/>
          <a:p>
            <a:r>
              <a:rPr lang="en-US" dirty="0"/>
              <a:t>Kim Horton </a:t>
            </a:r>
          </a:p>
          <a:p>
            <a:r>
              <a:rPr lang="en-US" dirty="0"/>
              <a:t>Development Manager Links School Sport Partnership </a:t>
            </a:r>
          </a:p>
          <a:p>
            <a:r>
              <a:rPr lang="en-US" dirty="0"/>
              <a:t>School Games </a:t>
            </a:r>
            <a:r>
              <a:rPr lang="en-US" dirty="0" err="1"/>
              <a:t>Organiser</a:t>
            </a:r>
            <a:r>
              <a:rPr lang="en-US" dirty="0"/>
              <a:t> – All Saints SGO Hub </a:t>
            </a:r>
          </a:p>
        </p:txBody>
      </p:sp>
      <p:pic>
        <p:nvPicPr>
          <p:cNvPr id="4" name="Picture 3">
            <a:extLst>
              <a:ext uri="{FF2B5EF4-FFF2-40B4-BE49-F238E27FC236}">
                <a16:creationId xmlns:a16="http://schemas.microsoft.com/office/drawing/2014/main" id="{C43FD3AB-60BD-4718-A30B-7A85E894C811}"/>
              </a:ext>
            </a:extLst>
          </p:cNvPr>
          <p:cNvPicPr>
            <a:picLocks noChangeAspect="1"/>
          </p:cNvPicPr>
          <p:nvPr/>
        </p:nvPicPr>
        <p:blipFill>
          <a:blip r:embed="rId3"/>
          <a:stretch>
            <a:fillRect/>
          </a:stretch>
        </p:blipFill>
        <p:spPr>
          <a:xfrm>
            <a:off x="5879440" y="104775"/>
            <a:ext cx="2894489" cy="817268"/>
          </a:xfrm>
          <a:prstGeom prst="rect">
            <a:avLst/>
          </a:prstGeom>
        </p:spPr>
      </p:pic>
      <p:pic>
        <p:nvPicPr>
          <p:cNvPr id="5" name="Picture 4">
            <a:extLst>
              <a:ext uri="{FF2B5EF4-FFF2-40B4-BE49-F238E27FC236}">
                <a16:creationId xmlns:a16="http://schemas.microsoft.com/office/drawing/2014/main" id="{4BEA0905-7655-441F-8541-B1D57FA10AD2}"/>
              </a:ext>
            </a:extLst>
          </p:cNvPr>
          <p:cNvPicPr>
            <a:picLocks noChangeAspect="1"/>
          </p:cNvPicPr>
          <p:nvPr/>
        </p:nvPicPr>
        <p:blipFill>
          <a:blip r:embed="rId4"/>
          <a:stretch>
            <a:fillRect/>
          </a:stretch>
        </p:blipFill>
        <p:spPr>
          <a:xfrm>
            <a:off x="1098370" y="227158"/>
            <a:ext cx="2702139" cy="817268"/>
          </a:xfrm>
          <a:prstGeom prst="rect">
            <a:avLst/>
          </a:prstGeom>
        </p:spPr>
      </p:pic>
      <p:pic>
        <p:nvPicPr>
          <p:cNvPr id="6" name="Picture 5">
            <a:extLst>
              <a:ext uri="{FF2B5EF4-FFF2-40B4-BE49-F238E27FC236}">
                <a16:creationId xmlns:a16="http://schemas.microsoft.com/office/drawing/2014/main" id="{DD5776FE-1F55-437C-8580-743B8480E439}"/>
              </a:ext>
            </a:extLst>
          </p:cNvPr>
          <p:cNvPicPr>
            <a:picLocks noChangeAspect="1"/>
          </p:cNvPicPr>
          <p:nvPr/>
        </p:nvPicPr>
        <p:blipFill>
          <a:blip r:embed="rId5"/>
          <a:stretch>
            <a:fillRect/>
          </a:stretch>
        </p:blipFill>
        <p:spPr>
          <a:xfrm>
            <a:off x="2242507" y="5758355"/>
            <a:ext cx="1059803" cy="1099645"/>
          </a:xfrm>
          <a:prstGeom prst="rect">
            <a:avLst/>
          </a:prstGeom>
        </p:spPr>
      </p:pic>
      <p:pic>
        <p:nvPicPr>
          <p:cNvPr id="7" name="Picture 6">
            <a:extLst>
              <a:ext uri="{FF2B5EF4-FFF2-40B4-BE49-F238E27FC236}">
                <a16:creationId xmlns:a16="http://schemas.microsoft.com/office/drawing/2014/main" id="{0D23D796-4491-4D24-8C8F-541C18CFCAAC}"/>
              </a:ext>
            </a:extLst>
          </p:cNvPr>
          <p:cNvPicPr>
            <a:picLocks noChangeAspect="1"/>
          </p:cNvPicPr>
          <p:nvPr/>
        </p:nvPicPr>
        <p:blipFill>
          <a:blip r:embed="rId6"/>
          <a:stretch>
            <a:fillRect/>
          </a:stretch>
        </p:blipFill>
        <p:spPr>
          <a:xfrm>
            <a:off x="3591351" y="5996196"/>
            <a:ext cx="3080195" cy="715730"/>
          </a:xfrm>
          <a:prstGeom prst="rect">
            <a:avLst/>
          </a:prstGeom>
        </p:spPr>
      </p:pic>
      <p:pic>
        <p:nvPicPr>
          <p:cNvPr id="8" name="Picture 7">
            <a:extLst>
              <a:ext uri="{FF2B5EF4-FFF2-40B4-BE49-F238E27FC236}">
                <a16:creationId xmlns:a16="http://schemas.microsoft.com/office/drawing/2014/main" id="{5ADE7D5F-D891-47FA-ADE6-73656DEDE506}"/>
              </a:ext>
            </a:extLst>
          </p:cNvPr>
          <p:cNvPicPr>
            <a:picLocks noChangeAspect="1"/>
          </p:cNvPicPr>
          <p:nvPr/>
        </p:nvPicPr>
        <p:blipFill>
          <a:blip r:embed="rId7"/>
          <a:stretch>
            <a:fillRect/>
          </a:stretch>
        </p:blipFill>
        <p:spPr>
          <a:xfrm>
            <a:off x="6888312" y="5974003"/>
            <a:ext cx="1950889" cy="883997"/>
          </a:xfrm>
          <a:prstGeom prst="rect">
            <a:avLst/>
          </a:prstGeom>
        </p:spPr>
      </p:pic>
      <p:pic>
        <p:nvPicPr>
          <p:cNvPr id="9" name="Picture 8">
            <a:extLst>
              <a:ext uri="{FF2B5EF4-FFF2-40B4-BE49-F238E27FC236}">
                <a16:creationId xmlns:a16="http://schemas.microsoft.com/office/drawing/2014/main" id="{DDEFC58E-EE2A-4AD1-9F32-33FFFB94A014}"/>
              </a:ext>
            </a:extLst>
          </p:cNvPr>
          <p:cNvPicPr>
            <a:picLocks noChangeAspect="1"/>
          </p:cNvPicPr>
          <p:nvPr/>
        </p:nvPicPr>
        <p:blipFill>
          <a:blip r:embed="rId8"/>
          <a:stretch>
            <a:fillRect/>
          </a:stretch>
        </p:blipFill>
        <p:spPr>
          <a:xfrm>
            <a:off x="9949493" y="5533327"/>
            <a:ext cx="1521084" cy="1298561"/>
          </a:xfrm>
          <a:prstGeom prst="rect">
            <a:avLst/>
          </a:prstGeom>
        </p:spPr>
      </p:pic>
      <p:pic>
        <p:nvPicPr>
          <p:cNvPr id="10" name="Picture 9">
            <a:extLst>
              <a:ext uri="{FF2B5EF4-FFF2-40B4-BE49-F238E27FC236}">
                <a16:creationId xmlns:a16="http://schemas.microsoft.com/office/drawing/2014/main" id="{580160DE-ADEF-4204-B327-B50880AC83B8}"/>
              </a:ext>
            </a:extLst>
          </p:cNvPr>
          <p:cNvPicPr>
            <a:picLocks noChangeAspect="1"/>
          </p:cNvPicPr>
          <p:nvPr/>
        </p:nvPicPr>
        <p:blipFill>
          <a:blip r:embed="rId9"/>
          <a:stretch>
            <a:fillRect/>
          </a:stretch>
        </p:blipFill>
        <p:spPr>
          <a:xfrm>
            <a:off x="74852" y="5903430"/>
            <a:ext cx="1950889" cy="928458"/>
          </a:xfrm>
          <a:prstGeom prst="rect">
            <a:avLst/>
          </a:prstGeom>
        </p:spPr>
      </p:pic>
    </p:spTree>
    <p:extLst>
      <p:ext uri="{BB962C8B-B14F-4D97-AF65-F5344CB8AC3E}">
        <p14:creationId xmlns:p14="http://schemas.microsoft.com/office/powerpoint/2010/main" val="706305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606D9-0A88-46F7-A6AF-260FAC0A4480}"/>
              </a:ext>
            </a:extLst>
          </p:cNvPr>
          <p:cNvSpPr>
            <a:spLocks noGrp="1"/>
          </p:cNvSpPr>
          <p:nvPr>
            <p:ph type="title"/>
          </p:nvPr>
        </p:nvSpPr>
        <p:spPr>
          <a:xfrm>
            <a:off x="2734734" y="609600"/>
            <a:ext cx="6539268" cy="1320800"/>
          </a:xfrm>
        </p:spPr>
        <p:txBody>
          <a:bodyPr>
            <a:normAutofit/>
          </a:bodyPr>
          <a:lstStyle/>
          <a:p>
            <a:r>
              <a:rPr lang="en-GB" dirty="0"/>
              <a:t>Inclusive PE Resources &amp; CPD</a:t>
            </a:r>
          </a:p>
        </p:txBody>
      </p:sp>
      <p:pic>
        <p:nvPicPr>
          <p:cNvPr id="5" name="Picture 4">
            <a:extLst>
              <a:ext uri="{FF2B5EF4-FFF2-40B4-BE49-F238E27FC236}">
                <a16:creationId xmlns:a16="http://schemas.microsoft.com/office/drawing/2014/main" id="{53DD1291-6A8F-4483-8E3B-FAA82089F711}"/>
              </a:ext>
            </a:extLst>
          </p:cNvPr>
          <p:cNvPicPr>
            <a:picLocks noChangeAspect="1"/>
          </p:cNvPicPr>
          <p:nvPr/>
        </p:nvPicPr>
        <p:blipFill>
          <a:blip r:embed="rId2"/>
          <a:stretch>
            <a:fillRect/>
          </a:stretch>
        </p:blipFill>
        <p:spPr>
          <a:xfrm>
            <a:off x="677334" y="765049"/>
            <a:ext cx="1828800" cy="868679"/>
          </a:xfrm>
          <a:prstGeom prst="rect">
            <a:avLst/>
          </a:prstGeom>
        </p:spPr>
      </p:pic>
      <p:pic>
        <p:nvPicPr>
          <p:cNvPr id="4" name="Picture 3">
            <a:extLst>
              <a:ext uri="{FF2B5EF4-FFF2-40B4-BE49-F238E27FC236}">
                <a16:creationId xmlns:a16="http://schemas.microsoft.com/office/drawing/2014/main" id="{F4A09461-3462-44C0-8A99-7B640DF24EEC}"/>
              </a:ext>
            </a:extLst>
          </p:cNvPr>
          <p:cNvPicPr>
            <a:picLocks noChangeAspect="1"/>
          </p:cNvPicPr>
          <p:nvPr/>
        </p:nvPicPr>
        <p:blipFill>
          <a:blip r:embed="rId3"/>
          <a:stretch>
            <a:fillRect/>
          </a:stretch>
        </p:blipFill>
        <p:spPr>
          <a:xfrm>
            <a:off x="1172818" y="2017776"/>
            <a:ext cx="837833" cy="1192645"/>
          </a:xfrm>
          <a:prstGeom prst="rect">
            <a:avLst/>
          </a:prstGeom>
        </p:spPr>
      </p:pic>
      <p:pic>
        <p:nvPicPr>
          <p:cNvPr id="8" name="Picture 7" descr="A picture containing diagram&#10;&#10;Description automatically generated">
            <a:extLst>
              <a:ext uri="{FF2B5EF4-FFF2-40B4-BE49-F238E27FC236}">
                <a16:creationId xmlns:a16="http://schemas.microsoft.com/office/drawing/2014/main" id="{C02843CC-C869-4BF9-A3FD-6E23667E35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9115" y="3442100"/>
            <a:ext cx="1385238" cy="1181098"/>
          </a:xfrm>
          <a:prstGeom prst="rect">
            <a:avLst/>
          </a:prstGeom>
        </p:spPr>
      </p:pic>
      <p:sp>
        <p:nvSpPr>
          <p:cNvPr id="3" name="Content Placeholder 2">
            <a:extLst>
              <a:ext uri="{FF2B5EF4-FFF2-40B4-BE49-F238E27FC236}">
                <a16:creationId xmlns:a16="http://schemas.microsoft.com/office/drawing/2014/main" id="{EC4B0139-9F76-4BA2-918A-39227A631A6D}"/>
              </a:ext>
            </a:extLst>
          </p:cNvPr>
          <p:cNvSpPr>
            <a:spLocks noGrp="1"/>
          </p:cNvSpPr>
          <p:nvPr>
            <p:ph idx="1"/>
          </p:nvPr>
        </p:nvSpPr>
        <p:spPr>
          <a:xfrm>
            <a:off x="2734734" y="1551399"/>
            <a:ext cx="6539267" cy="5042442"/>
          </a:xfrm>
        </p:spPr>
        <p:txBody>
          <a:bodyPr>
            <a:normAutofit/>
          </a:bodyPr>
          <a:lstStyle/>
          <a:p>
            <a:pPr>
              <a:lnSpc>
                <a:spcPct val="90000"/>
              </a:lnSpc>
            </a:pPr>
            <a:r>
              <a:rPr lang="en-US" sz="1200" dirty="0"/>
              <a:t>Top </a:t>
            </a:r>
            <a:r>
              <a:rPr lang="en-US" sz="1200" dirty="0" err="1"/>
              <a:t>Sportability</a:t>
            </a:r>
            <a:r>
              <a:rPr lang="en-US" sz="1200" dirty="0"/>
              <a:t> – </a:t>
            </a:r>
            <a:r>
              <a:rPr lang="en-US" sz="1200" dirty="0">
                <a:hlinkClick r:id="rId5"/>
              </a:rPr>
              <a:t>https://topsportsability.co.uk</a:t>
            </a:r>
            <a:r>
              <a:rPr lang="en-US" sz="1200" dirty="0"/>
              <a:t> YSTINCLUSION39</a:t>
            </a:r>
          </a:p>
          <a:p>
            <a:pPr marL="0" indent="0">
              <a:lnSpc>
                <a:spcPct val="90000"/>
              </a:lnSpc>
              <a:buNone/>
            </a:pPr>
            <a:endParaRPr lang="en-US" sz="1200" dirty="0"/>
          </a:p>
          <a:p>
            <a:pPr>
              <a:lnSpc>
                <a:spcPct val="90000"/>
              </a:lnSpc>
            </a:pPr>
            <a:r>
              <a:rPr lang="en-US" sz="1200" dirty="0"/>
              <a:t>Active Kids for All </a:t>
            </a:r>
            <a:r>
              <a:rPr lang="en-US" sz="1200" dirty="0">
                <a:hlinkClick r:id="rId6"/>
              </a:rPr>
              <a:t>https://www.youthsporttrust.org/sainsbury%E2%80%99s-active-kids-all-inclusive-pe</a:t>
            </a:r>
            <a:endParaRPr lang="en-US" sz="1200" dirty="0"/>
          </a:p>
          <a:p>
            <a:pPr>
              <a:lnSpc>
                <a:spcPct val="90000"/>
              </a:lnSpc>
            </a:pPr>
            <a:endParaRPr lang="en-US" sz="1200" dirty="0"/>
          </a:p>
          <a:p>
            <a:pPr>
              <a:lnSpc>
                <a:spcPct val="90000"/>
              </a:lnSpc>
            </a:pPr>
            <a:r>
              <a:rPr lang="en-US" sz="1200" dirty="0"/>
              <a:t>MATP &amp; Special Olympics </a:t>
            </a:r>
            <a:r>
              <a:rPr lang="en-GB" sz="1200" dirty="0">
                <a:hlinkClick r:id="rId7" action="ppaction://hlinkfile"/>
              </a:rPr>
              <a:t>file:///C:/Users/kimho/Downloads/MATP%20Single%20Page%20summary%20with%20links%20(1)%20(1).pdf</a:t>
            </a:r>
            <a:endParaRPr lang="en-US" sz="1200" dirty="0"/>
          </a:p>
          <a:p>
            <a:pPr>
              <a:lnSpc>
                <a:spcPct val="90000"/>
              </a:lnSpc>
            </a:pPr>
            <a:r>
              <a:rPr lang="en-US" sz="1200" dirty="0">
                <a:hlinkClick r:id="rId8"/>
              </a:rPr>
              <a:t>https://www.specialolympics.org/our-work/sports/motor-activity-training-program</a:t>
            </a:r>
            <a:endParaRPr lang="en-US" sz="1200" dirty="0"/>
          </a:p>
          <a:p>
            <a:pPr marL="0" indent="0">
              <a:lnSpc>
                <a:spcPct val="90000"/>
              </a:lnSpc>
              <a:buNone/>
            </a:pPr>
            <a:endParaRPr lang="en-US" sz="1200" dirty="0"/>
          </a:p>
          <a:p>
            <a:pPr>
              <a:lnSpc>
                <a:spcPct val="90000"/>
              </a:lnSpc>
            </a:pPr>
            <a:r>
              <a:rPr lang="en-US" sz="1200" dirty="0"/>
              <a:t>School Games Inclusive Health Check </a:t>
            </a:r>
            <a:r>
              <a:rPr lang="en-GB" sz="1200" dirty="0">
                <a:hlinkClick r:id="rId9" action="ppaction://hlinkfile"/>
              </a:rPr>
              <a:t>file:///C:/Users/kimho/Downloads/School_Inclusive_Health_Check_flyer%20(1).pdf</a:t>
            </a:r>
            <a:endParaRPr lang="en-GB" sz="1200" dirty="0"/>
          </a:p>
          <a:p>
            <a:pPr>
              <a:lnSpc>
                <a:spcPct val="90000"/>
              </a:lnSpc>
            </a:pPr>
            <a:endParaRPr lang="en-US" sz="1200" dirty="0"/>
          </a:p>
          <a:p>
            <a:pPr>
              <a:lnSpc>
                <a:spcPct val="90000"/>
              </a:lnSpc>
            </a:pPr>
            <a:r>
              <a:rPr lang="en-US" sz="1200" dirty="0"/>
              <a:t>All About Autism All About Me </a:t>
            </a:r>
            <a:r>
              <a:rPr lang="en-US" sz="1200" dirty="0">
                <a:hlinkClick r:id="rId10"/>
              </a:rPr>
              <a:t>https://www.youthsporttrust.org/system/files/all_about_autism1.pdf</a:t>
            </a:r>
            <a:endParaRPr lang="en-US" sz="1200" dirty="0"/>
          </a:p>
          <a:p>
            <a:pPr>
              <a:lnSpc>
                <a:spcPct val="90000"/>
              </a:lnSpc>
            </a:pPr>
            <a:endParaRPr lang="en-US" sz="1200" dirty="0"/>
          </a:p>
          <a:p>
            <a:pPr>
              <a:lnSpc>
                <a:spcPct val="90000"/>
              </a:lnSpc>
            </a:pPr>
            <a:r>
              <a:rPr lang="en-US" sz="1200" dirty="0"/>
              <a:t>ITT Training Toolkit </a:t>
            </a:r>
            <a:r>
              <a:rPr lang="en-GB" sz="1200" dirty="0">
                <a:hlinkClick r:id="rId11"/>
              </a:rPr>
              <a:t>physicaleducationpe.pdf</a:t>
            </a:r>
            <a:r>
              <a:rPr lang="en-GB" sz="1200" dirty="0"/>
              <a:t> staff audit </a:t>
            </a:r>
            <a:endParaRPr lang="en-US" sz="1200" dirty="0"/>
          </a:p>
          <a:p>
            <a:pPr>
              <a:lnSpc>
                <a:spcPct val="90000"/>
              </a:lnSpc>
            </a:pPr>
            <a:r>
              <a:rPr lang="en-GB" sz="1200" dirty="0">
                <a:hlinkClick r:id="rId12"/>
              </a:rPr>
              <a:t>10 Top Tips to adapt activities for young people.pdf</a:t>
            </a:r>
            <a:endParaRPr lang="en-GB" sz="1200" dirty="0"/>
          </a:p>
          <a:p>
            <a:pPr>
              <a:lnSpc>
                <a:spcPct val="90000"/>
              </a:lnSpc>
            </a:pPr>
            <a:r>
              <a:rPr lang="en-GB" sz="1200" dirty="0"/>
              <a:t> </a:t>
            </a:r>
            <a:r>
              <a:rPr lang="en-GB" sz="1200" dirty="0">
                <a:hlinkClick r:id="rId13"/>
              </a:rPr>
              <a:t>afpe.org.uk/physical-education/</a:t>
            </a:r>
            <a:r>
              <a:rPr lang="en-GB" sz="1200" dirty="0" err="1">
                <a:hlinkClick r:id="rId13"/>
              </a:rPr>
              <a:t>wp</a:t>
            </a:r>
            <a:r>
              <a:rPr lang="en-GB" sz="1200" dirty="0">
                <a:hlinkClick r:id="rId13"/>
              </a:rPr>
              <a:t>-content/uploads/Head-Hands-Heart-Web.pdf</a:t>
            </a:r>
            <a:endParaRPr lang="en-GB" sz="1200" dirty="0"/>
          </a:p>
          <a:p>
            <a:pPr>
              <a:lnSpc>
                <a:spcPct val="90000"/>
              </a:lnSpc>
            </a:pPr>
            <a:endParaRPr lang="en-US" sz="700" dirty="0"/>
          </a:p>
          <a:p>
            <a:pPr>
              <a:lnSpc>
                <a:spcPct val="90000"/>
              </a:lnSpc>
            </a:pPr>
            <a:endParaRPr lang="en-GB" sz="700" dirty="0"/>
          </a:p>
        </p:txBody>
      </p:sp>
      <p:pic>
        <p:nvPicPr>
          <p:cNvPr id="6" name="Picture 5">
            <a:extLst>
              <a:ext uri="{FF2B5EF4-FFF2-40B4-BE49-F238E27FC236}">
                <a16:creationId xmlns:a16="http://schemas.microsoft.com/office/drawing/2014/main" id="{BE1B13BA-4C7A-4345-9947-47693A20B3A0}"/>
              </a:ext>
            </a:extLst>
          </p:cNvPr>
          <p:cNvPicPr>
            <a:picLocks noChangeAspect="1"/>
          </p:cNvPicPr>
          <p:nvPr/>
        </p:nvPicPr>
        <p:blipFill>
          <a:blip r:embed="rId14"/>
          <a:stretch>
            <a:fillRect/>
          </a:stretch>
        </p:blipFill>
        <p:spPr>
          <a:xfrm>
            <a:off x="773440" y="4860265"/>
            <a:ext cx="1636588" cy="1181098"/>
          </a:xfrm>
          <a:prstGeom prst="rect">
            <a:avLst/>
          </a:prstGeom>
        </p:spPr>
      </p:pic>
      <p:pic>
        <p:nvPicPr>
          <p:cNvPr id="10" name="Picture 9" descr="A picture containing logo&#10;&#10;Description automatically generated">
            <a:extLst>
              <a:ext uri="{FF2B5EF4-FFF2-40B4-BE49-F238E27FC236}">
                <a16:creationId xmlns:a16="http://schemas.microsoft.com/office/drawing/2014/main" id="{5780D218-8863-48ED-AEB3-F7A5BC3EEBCD}"/>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77334" y="6041362"/>
            <a:ext cx="1701887" cy="552478"/>
          </a:xfrm>
          <a:prstGeom prst="rect">
            <a:avLst/>
          </a:prstGeom>
        </p:spPr>
      </p:pic>
    </p:spTree>
    <p:extLst>
      <p:ext uri="{BB962C8B-B14F-4D97-AF65-F5344CB8AC3E}">
        <p14:creationId xmlns:p14="http://schemas.microsoft.com/office/powerpoint/2010/main" val="3333196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9F6EE-79BB-4218-9CBC-A0321EC0494F}"/>
              </a:ext>
            </a:extLst>
          </p:cNvPr>
          <p:cNvSpPr>
            <a:spLocks noGrp="1"/>
          </p:cNvSpPr>
          <p:nvPr>
            <p:ph type="title"/>
          </p:nvPr>
        </p:nvSpPr>
        <p:spPr/>
        <p:txBody>
          <a:bodyPr/>
          <a:lstStyle/>
          <a:p>
            <a:r>
              <a:rPr lang="en-GB" dirty="0"/>
              <a:t>The Rowan School – Sensory Circuits Resource </a:t>
            </a:r>
          </a:p>
        </p:txBody>
      </p:sp>
      <p:pic>
        <p:nvPicPr>
          <p:cNvPr id="5" name="Content Placeholder 4" descr="Text&#10;&#10;Description automatically generated">
            <a:extLst>
              <a:ext uri="{FF2B5EF4-FFF2-40B4-BE49-F238E27FC236}">
                <a16:creationId xmlns:a16="http://schemas.microsoft.com/office/drawing/2014/main" id="{6FADB84B-845F-4473-BBCC-E731DD7C3BD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63349" y="1559826"/>
            <a:ext cx="2292468" cy="2082907"/>
          </a:xfrm>
        </p:spPr>
      </p:pic>
      <p:sp>
        <p:nvSpPr>
          <p:cNvPr id="6" name="TextBox 5">
            <a:extLst>
              <a:ext uri="{FF2B5EF4-FFF2-40B4-BE49-F238E27FC236}">
                <a16:creationId xmlns:a16="http://schemas.microsoft.com/office/drawing/2014/main" id="{672483AD-8BE4-4C67-837B-45C84A0576A4}"/>
              </a:ext>
            </a:extLst>
          </p:cNvPr>
          <p:cNvSpPr txBox="1"/>
          <p:nvPr/>
        </p:nvSpPr>
        <p:spPr>
          <a:xfrm>
            <a:off x="1962364" y="3976099"/>
            <a:ext cx="6380252" cy="1200329"/>
          </a:xfrm>
          <a:prstGeom prst="rect">
            <a:avLst/>
          </a:prstGeom>
          <a:noFill/>
        </p:spPr>
        <p:txBody>
          <a:bodyPr wrap="square" rtlCol="0">
            <a:spAutoFit/>
          </a:bodyPr>
          <a:lstStyle/>
          <a:p>
            <a:pPr algn="ctr"/>
            <a:r>
              <a:rPr lang="en-GB" dirty="0">
                <a:hlinkClick r:id="rId3"/>
              </a:rPr>
              <a:t>Sensory Circuits </a:t>
            </a:r>
            <a:endParaRPr lang="en-GB" dirty="0"/>
          </a:p>
          <a:p>
            <a:pPr algn="ctr"/>
            <a:r>
              <a:rPr lang="en-GB" dirty="0">
                <a:hlinkClick r:id="rId4"/>
              </a:rPr>
              <a:t>Alerting Stations</a:t>
            </a:r>
            <a:endParaRPr lang="en-GB" dirty="0"/>
          </a:p>
          <a:p>
            <a:pPr algn="ctr"/>
            <a:r>
              <a:rPr lang="en-GB" dirty="0">
                <a:hlinkClick r:id="rId5"/>
              </a:rPr>
              <a:t>Organising Stations</a:t>
            </a:r>
            <a:endParaRPr lang="en-GB" dirty="0"/>
          </a:p>
          <a:p>
            <a:pPr algn="ctr"/>
            <a:r>
              <a:rPr lang="en-GB" dirty="0">
                <a:hlinkClick r:id="rId6"/>
              </a:rPr>
              <a:t>Calming Stations </a:t>
            </a:r>
            <a:endParaRPr lang="en-GB" dirty="0"/>
          </a:p>
        </p:txBody>
      </p:sp>
    </p:spTree>
    <p:extLst>
      <p:ext uri="{BB962C8B-B14F-4D97-AF65-F5344CB8AC3E}">
        <p14:creationId xmlns:p14="http://schemas.microsoft.com/office/powerpoint/2010/main" val="7059265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 name="Group 8">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5AA0396E-505F-4494-B121-A851A6695834}"/>
              </a:ext>
            </a:extLst>
          </p:cNvPr>
          <p:cNvSpPr>
            <a:spLocks noGrp="1"/>
          </p:cNvSpPr>
          <p:nvPr>
            <p:ph type="title"/>
          </p:nvPr>
        </p:nvSpPr>
        <p:spPr>
          <a:xfrm>
            <a:off x="1057557" y="227897"/>
            <a:ext cx="8288032" cy="1096316"/>
          </a:xfrm>
        </p:spPr>
        <p:txBody>
          <a:bodyPr vert="horz" lIns="91440" tIns="45720" rIns="91440" bIns="45720" rtlCol="0" anchor="b">
            <a:normAutofit fontScale="90000"/>
          </a:bodyPr>
          <a:lstStyle/>
          <a:p>
            <a:pPr algn="ctr"/>
            <a:r>
              <a:rPr lang="en-US" sz="4800" kern="1200" dirty="0">
                <a:solidFill>
                  <a:schemeClr val="accent1"/>
                </a:solidFill>
                <a:latin typeface="+mj-lt"/>
                <a:ea typeface="+mj-ea"/>
                <a:cs typeface="+mj-cs"/>
              </a:rPr>
              <a:t>SEND &amp; Inclusion in School Sport  </a:t>
            </a:r>
          </a:p>
        </p:txBody>
      </p:sp>
      <p:pic>
        <p:nvPicPr>
          <p:cNvPr id="4" name="Content Placeholder 3">
            <a:hlinkClick r:id="rId2"/>
            <a:extLst>
              <a:ext uri="{FF2B5EF4-FFF2-40B4-BE49-F238E27FC236}">
                <a16:creationId xmlns:a16="http://schemas.microsoft.com/office/drawing/2014/main" id="{9A3FC0EC-E37D-4F4A-9C1E-5C8DF9F32B3E}"/>
              </a:ext>
            </a:extLst>
          </p:cNvPr>
          <p:cNvPicPr>
            <a:picLocks noGrp="1" noChangeAspect="1"/>
          </p:cNvPicPr>
          <p:nvPr>
            <p:ph idx="1"/>
          </p:nvPr>
        </p:nvPicPr>
        <p:blipFill>
          <a:blip r:embed="rId3"/>
          <a:stretch>
            <a:fillRect/>
          </a:stretch>
        </p:blipFill>
        <p:spPr>
          <a:xfrm>
            <a:off x="3051834" y="1460384"/>
            <a:ext cx="3472256" cy="2446772"/>
          </a:xfrm>
          <a:prstGeom prst="rect">
            <a:avLst/>
          </a:prstGeom>
        </p:spPr>
      </p:pic>
      <p:sp>
        <p:nvSpPr>
          <p:cNvPr id="3" name="TextBox 2">
            <a:extLst>
              <a:ext uri="{FF2B5EF4-FFF2-40B4-BE49-F238E27FC236}">
                <a16:creationId xmlns:a16="http://schemas.microsoft.com/office/drawing/2014/main" id="{D2269312-9C20-4E15-98FA-CF84A0718647}"/>
              </a:ext>
            </a:extLst>
          </p:cNvPr>
          <p:cNvSpPr txBox="1"/>
          <p:nvPr/>
        </p:nvSpPr>
        <p:spPr>
          <a:xfrm>
            <a:off x="1326776" y="4123765"/>
            <a:ext cx="6095317" cy="2308324"/>
          </a:xfrm>
          <a:prstGeom prst="rect">
            <a:avLst/>
          </a:prstGeom>
          <a:noFill/>
        </p:spPr>
        <p:txBody>
          <a:bodyPr wrap="square" rtlCol="0">
            <a:spAutoFit/>
          </a:bodyPr>
          <a:lstStyle/>
          <a:p>
            <a:pPr marL="285750" indent="-285750">
              <a:buFont typeface="Arial" panose="020B0604020202020204" pitchFamily="34" charset="0"/>
              <a:buChar char="•"/>
            </a:pPr>
            <a:r>
              <a:rPr lang="en-GB" dirty="0">
                <a:solidFill>
                  <a:schemeClr val="bg2">
                    <a:lumMod val="25000"/>
                  </a:schemeClr>
                </a:solidFill>
                <a:latin typeface="Museo Sans W01_300"/>
              </a:rPr>
              <a:t>Inclusive Health Check Action Plan</a:t>
            </a:r>
          </a:p>
          <a:p>
            <a:pPr marL="285750" indent="-285750">
              <a:buFont typeface="Arial" panose="020B0604020202020204" pitchFamily="34" charset="0"/>
              <a:buChar char="•"/>
            </a:pPr>
            <a:r>
              <a:rPr lang="en-GB" dirty="0">
                <a:solidFill>
                  <a:schemeClr val="bg2">
                    <a:lumMod val="25000"/>
                  </a:schemeClr>
                </a:solidFill>
                <a:latin typeface="Museo Sans W01_300"/>
              </a:rPr>
              <a:t>Competitive opportunities – personal best challenge, Intra-school, class v class, inter-house competitions, Inter-school fixtures and events against other schools. </a:t>
            </a:r>
          </a:p>
          <a:p>
            <a:pPr marL="285750" indent="-285750">
              <a:buFont typeface="Arial" panose="020B0604020202020204" pitchFamily="34" charset="0"/>
              <a:buChar char="•"/>
            </a:pPr>
            <a:r>
              <a:rPr lang="en-GB" dirty="0">
                <a:solidFill>
                  <a:schemeClr val="bg2">
                    <a:lumMod val="25000"/>
                  </a:schemeClr>
                </a:solidFill>
                <a:latin typeface="Museo Sans W01_300"/>
              </a:rPr>
              <a:t>Extra curricular clubs </a:t>
            </a:r>
          </a:p>
          <a:p>
            <a:pPr marL="285750" indent="-285750">
              <a:buFont typeface="Arial" panose="020B0604020202020204" pitchFamily="34" charset="0"/>
              <a:buChar char="•"/>
            </a:pPr>
            <a:r>
              <a:rPr lang="en-GB" dirty="0">
                <a:solidFill>
                  <a:schemeClr val="bg2">
                    <a:lumMod val="25000"/>
                  </a:schemeClr>
                </a:solidFill>
                <a:latin typeface="Museo Sans W01_300"/>
              </a:rPr>
              <a:t>Links to community sport and activity, engaging families and key partners</a:t>
            </a:r>
          </a:p>
          <a:p>
            <a:endParaRPr lang="en-GB" dirty="0"/>
          </a:p>
        </p:txBody>
      </p:sp>
    </p:spTree>
    <p:extLst>
      <p:ext uri="{BB962C8B-B14F-4D97-AF65-F5344CB8AC3E}">
        <p14:creationId xmlns:p14="http://schemas.microsoft.com/office/powerpoint/2010/main" val="27748753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2F4A7-097C-4121-881F-1B6F15026540}"/>
              </a:ext>
            </a:extLst>
          </p:cNvPr>
          <p:cNvSpPr>
            <a:spLocks noGrp="1"/>
          </p:cNvSpPr>
          <p:nvPr>
            <p:ph type="title"/>
          </p:nvPr>
        </p:nvSpPr>
        <p:spPr>
          <a:xfrm>
            <a:off x="675065" y="609600"/>
            <a:ext cx="2930518" cy="1320800"/>
          </a:xfrm>
        </p:spPr>
        <p:txBody>
          <a:bodyPr anchor="ctr">
            <a:normAutofit/>
          </a:bodyPr>
          <a:lstStyle/>
          <a:p>
            <a:r>
              <a:rPr lang="en-GB"/>
              <a:t>Physical Activity </a:t>
            </a:r>
            <a:endParaRPr lang="en-GB" dirty="0"/>
          </a:p>
        </p:txBody>
      </p:sp>
      <p:sp>
        <p:nvSpPr>
          <p:cNvPr id="3" name="Content Placeholder 2">
            <a:extLst>
              <a:ext uri="{FF2B5EF4-FFF2-40B4-BE49-F238E27FC236}">
                <a16:creationId xmlns:a16="http://schemas.microsoft.com/office/drawing/2014/main" id="{0A289B6D-5D48-40CB-B930-91E994B54E2F}"/>
              </a:ext>
            </a:extLst>
          </p:cNvPr>
          <p:cNvSpPr>
            <a:spLocks noGrp="1"/>
          </p:cNvSpPr>
          <p:nvPr>
            <p:ph idx="1"/>
          </p:nvPr>
        </p:nvSpPr>
        <p:spPr>
          <a:xfrm>
            <a:off x="671361" y="2160589"/>
            <a:ext cx="2930517" cy="3880773"/>
          </a:xfrm>
        </p:spPr>
        <p:txBody>
          <a:bodyPr>
            <a:normAutofit/>
          </a:bodyPr>
          <a:lstStyle/>
          <a:p>
            <a:pPr>
              <a:lnSpc>
                <a:spcPct val="90000"/>
              </a:lnSpc>
            </a:pPr>
            <a:r>
              <a:rPr lang="en-GB" sz="1500"/>
              <a:t>Creating an Active School Framework - 60 Active Minutes</a:t>
            </a:r>
            <a:r>
              <a:rPr lang="en-GB" sz="1500">
                <a:hlinkClick r:id="rId2"/>
              </a:rPr>
              <a:t> YST </a:t>
            </a:r>
            <a:r>
              <a:rPr lang="en-GB" sz="1500"/>
              <a:t>Active Schools Planner, Active Schools Wheel</a:t>
            </a:r>
          </a:p>
          <a:p>
            <a:pPr>
              <a:lnSpc>
                <a:spcPct val="90000"/>
              </a:lnSpc>
            </a:pPr>
            <a:endParaRPr lang="en-GB" sz="1500">
              <a:hlinkClick r:id="rId2"/>
            </a:endParaRPr>
          </a:p>
          <a:p>
            <a:pPr>
              <a:lnSpc>
                <a:spcPct val="90000"/>
              </a:lnSpc>
            </a:pPr>
            <a:r>
              <a:rPr lang="en-GB" sz="1500">
                <a:hlinkClick r:id="rId2"/>
              </a:rPr>
              <a:t> </a:t>
            </a:r>
            <a:r>
              <a:rPr lang="en-GB" sz="1500">
                <a:hlinkClick r:id="rId3"/>
              </a:rPr>
              <a:t>YSF</a:t>
            </a:r>
            <a:r>
              <a:rPr lang="en-GB" sz="1500"/>
              <a:t> Alex Ogden Top Tips for promoting physically active learning </a:t>
            </a:r>
          </a:p>
          <a:p>
            <a:pPr>
              <a:lnSpc>
                <a:spcPct val="90000"/>
              </a:lnSpc>
            </a:pPr>
            <a:r>
              <a:rPr lang="en-GB" sz="1500"/>
              <a:t>Active Interventions - Active Lessons, Active Breaks &amp; Lunchtimes Movement Breaks, Active Blasts – </a:t>
            </a:r>
            <a:r>
              <a:rPr lang="en-GB" sz="1500" b="1"/>
              <a:t>Move More Schools </a:t>
            </a:r>
          </a:p>
          <a:p>
            <a:pPr>
              <a:lnSpc>
                <a:spcPct val="90000"/>
              </a:lnSpc>
            </a:pPr>
            <a:r>
              <a:rPr lang="en-GB" sz="1500"/>
              <a:t>Sensory Circuits </a:t>
            </a:r>
          </a:p>
          <a:p>
            <a:pPr>
              <a:lnSpc>
                <a:spcPct val="90000"/>
              </a:lnSpc>
            </a:pPr>
            <a:endParaRPr lang="en-GB" sz="1500"/>
          </a:p>
        </p:txBody>
      </p:sp>
      <p:pic>
        <p:nvPicPr>
          <p:cNvPr id="9" name="Picture 8" descr="Chart&#10;&#10;Description automatically generated">
            <a:extLst>
              <a:ext uri="{FF2B5EF4-FFF2-40B4-BE49-F238E27FC236}">
                <a16:creationId xmlns:a16="http://schemas.microsoft.com/office/drawing/2014/main" id="{97456365-D39E-4362-BA1E-841B59D6EA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0904" y="609600"/>
            <a:ext cx="2628027" cy="2601747"/>
          </a:xfrm>
          <a:prstGeom prst="rect">
            <a:avLst/>
          </a:prstGeom>
        </p:spPr>
      </p:pic>
      <p:pic>
        <p:nvPicPr>
          <p:cNvPr id="7" name="Picture 6" descr="Diagram&#10;&#10;Description automatically generated">
            <a:extLst>
              <a:ext uri="{FF2B5EF4-FFF2-40B4-BE49-F238E27FC236}">
                <a16:creationId xmlns:a16="http://schemas.microsoft.com/office/drawing/2014/main" id="{0EF6295D-DD3A-4B92-A7EA-51013B5593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50847" y="3439020"/>
            <a:ext cx="1828144" cy="2602341"/>
          </a:xfrm>
          <a:prstGeom prst="rect">
            <a:avLst/>
          </a:prstGeom>
        </p:spPr>
      </p:pic>
    </p:spTree>
    <p:extLst>
      <p:ext uri="{BB962C8B-B14F-4D97-AF65-F5344CB8AC3E}">
        <p14:creationId xmlns:p14="http://schemas.microsoft.com/office/powerpoint/2010/main" val="42186211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728E6-AAA0-47DF-940D-9292D4AEC826}"/>
              </a:ext>
            </a:extLst>
          </p:cNvPr>
          <p:cNvSpPr>
            <a:spLocks noGrp="1"/>
          </p:cNvSpPr>
          <p:nvPr>
            <p:ph type="title"/>
          </p:nvPr>
        </p:nvSpPr>
        <p:spPr/>
        <p:txBody>
          <a:bodyPr/>
          <a:lstStyle/>
          <a:p>
            <a:r>
              <a:rPr lang="en-GB" dirty="0"/>
              <a:t>Key Contacts &amp; Thank you!! </a:t>
            </a:r>
          </a:p>
        </p:txBody>
      </p:sp>
      <p:sp>
        <p:nvSpPr>
          <p:cNvPr id="3" name="Content Placeholder 2">
            <a:extLst>
              <a:ext uri="{FF2B5EF4-FFF2-40B4-BE49-F238E27FC236}">
                <a16:creationId xmlns:a16="http://schemas.microsoft.com/office/drawing/2014/main" id="{B043D3EA-1E54-4C33-BA89-8B9E1A1DE54A}"/>
              </a:ext>
            </a:extLst>
          </p:cNvPr>
          <p:cNvSpPr>
            <a:spLocks noGrp="1"/>
          </p:cNvSpPr>
          <p:nvPr>
            <p:ph idx="1"/>
          </p:nvPr>
        </p:nvSpPr>
        <p:spPr>
          <a:xfrm>
            <a:off x="677334" y="1289364"/>
            <a:ext cx="8596668" cy="5440209"/>
          </a:xfrm>
        </p:spPr>
        <p:txBody>
          <a:bodyPr>
            <a:normAutofit fontScale="92500" lnSpcReduction="20000"/>
          </a:bodyPr>
          <a:lstStyle/>
          <a:p>
            <a:pPr marL="0" marR="0" lvl="0" indent="0" defTabSz="914354"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accent2"/>
                </a:solidFill>
                <a:effectLst/>
                <a:uLnTx/>
                <a:uFillTx/>
                <a:latin typeface="Helvetica Neue LT Std 75" panose="020B0604020202020204" pitchFamily="34" charset="77"/>
                <a:ea typeface="+mn-ea"/>
                <a:cs typeface="+mn-cs"/>
              </a:rPr>
              <a:t>Kim Horton</a:t>
            </a:r>
            <a:br>
              <a:rPr kumimoji="0" lang="en-US" sz="1800" b="1" i="0" u="none" strike="noStrike" kern="1200" cap="none" spc="0" normalizeH="0" baseline="0" noProof="0" dirty="0">
                <a:ln>
                  <a:noFill/>
                </a:ln>
                <a:solidFill>
                  <a:schemeClr val="accent2"/>
                </a:solidFill>
                <a:effectLst/>
                <a:uLnTx/>
                <a:uFillTx/>
                <a:latin typeface="Helvetica Neue LT Std 75" panose="020B0604020202020204" pitchFamily="34" charset="77"/>
                <a:ea typeface="+mn-ea"/>
                <a:cs typeface="+mn-cs"/>
              </a:rPr>
            </a:br>
            <a:r>
              <a:rPr kumimoji="0" lang="en-US" sz="1800" b="1" i="0" u="none" strike="noStrike" kern="1200" cap="none" spc="0" normalizeH="0" baseline="0" noProof="0" dirty="0">
                <a:ln>
                  <a:noFill/>
                </a:ln>
                <a:solidFill>
                  <a:schemeClr val="accent2"/>
                </a:solidFill>
                <a:effectLst/>
                <a:uLnTx/>
                <a:uFillTx/>
                <a:latin typeface="Helvetica Neue LT Std 75" panose="020B0604020202020204" pitchFamily="34" charset="77"/>
                <a:ea typeface="+mn-ea"/>
                <a:cs typeface="+mn-cs"/>
              </a:rPr>
              <a:t>Development Manager </a:t>
            </a:r>
            <a:r>
              <a:rPr lang="en-US" b="1" dirty="0">
                <a:solidFill>
                  <a:schemeClr val="accent2"/>
                </a:solidFill>
                <a:latin typeface="Helvetica Neue LT Std 75" panose="020B0604020202020204" pitchFamily="34" charset="77"/>
              </a:rPr>
              <a:t>Links School Sport Partnership </a:t>
            </a:r>
          </a:p>
          <a:p>
            <a:pPr marL="0" marR="0" lvl="0" indent="0" defTabSz="914354"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accent2"/>
                </a:solidFill>
                <a:effectLst/>
                <a:uLnTx/>
                <a:uFillTx/>
                <a:latin typeface="Helvetica Neue LT Std 75" panose="020B0604020202020204" pitchFamily="34" charset="77"/>
                <a:ea typeface="+mn-ea"/>
                <a:cs typeface="+mn-cs"/>
              </a:rPr>
              <a:t>All Saints SGO Area</a:t>
            </a:r>
            <a:br>
              <a:rPr kumimoji="0" lang="en-US" sz="1800" b="1" i="0" u="none" strike="noStrike" kern="1200" cap="none" spc="0" normalizeH="0" baseline="0" noProof="0" dirty="0">
                <a:ln>
                  <a:noFill/>
                </a:ln>
                <a:solidFill>
                  <a:schemeClr val="accent2"/>
                </a:solidFill>
                <a:effectLst/>
                <a:uLnTx/>
                <a:uFillTx/>
                <a:latin typeface="Helvetica Neue LT Std 75" panose="020B0604020202020204" pitchFamily="34" charset="77"/>
                <a:ea typeface="+mn-ea"/>
                <a:cs typeface="+mn-cs"/>
              </a:rPr>
            </a:br>
            <a:r>
              <a:rPr kumimoji="0" lang="en-US" sz="1800" b="1" i="0" u="none" strike="noStrike" kern="1200" cap="none" spc="0" normalizeH="0" baseline="0" noProof="0" dirty="0">
                <a:ln>
                  <a:noFill/>
                </a:ln>
                <a:solidFill>
                  <a:schemeClr val="accent2"/>
                </a:solidFill>
                <a:effectLst/>
                <a:uLnTx/>
                <a:uFillTx/>
                <a:latin typeface="Helvetica Neue LT Std 75" panose="020B0604020202020204" pitchFamily="34" charset="77"/>
                <a:ea typeface="+mn-ea"/>
                <a:cs typeface="+mn-cs"/>
              </a:rPr>
              <a:t>Contact: </a:t>
            </a:r>
            <a:r>
              <a:rPr kumimoji="0" lang="en-US" sz="1800" b="1" i="0" u="none" strike="noStrike" kern="1200" cap="none" spc="0" normalizeH="0" baseline="0" noProof="0" dirty="0">
                <a:ln>
                  <a:noFill/>
                </a:ln>
                <a:solidFill>
                  <a:schemeClr val="accent2"/>
                </a:solidFill>
                <a:effectLst/>
                <a:uLnTx/>
                <a:uFillTx/>
                <a:latin typeface="Helvetica Neue LT Std 75" panose="020B0604020202020204" pitchFamily="34" charset="77"/>
                <a:ea typeface="+mn-ea"/>
                <a:cs typeface="+mn-cs"/>
                <a:hlinkClick r:id="rId2"/>
              </a:rPr>
              <a:t>kimhorton.links@gmail.com</a:t>
            </a:r>
            <a:r>
              <a:rPr kumimoji="0" lang="en-US" sz="1800" b="1" i="0" u="none" strike="noStrike" kern="1200" cap="none" spc="0" normalizeH="0" baseline="0" noProof="0" dirty="0">
                <a:ln>
                  <a:noFill/>
                </a:ln>
                <a:solidFill>
                  <a:schemeClr val="accent2"/>
                </a:solidFill>
                <a:effectLst/>
                <a:uLnTx/>
                <a:uFillTx/>
                <a:latin typeface="Helvetica Neue LT Std 75" panose="020B0604020202020204" pitchFamily="34" charset="77"/>
                <a:ea typeface="+mn-ea"/>
                <a:cs typeface="+mn-cs"/>
              </a:rPr>
              <a:t> </a:t>
            </a:r>
          </a:p>
          <a:p>
            <a:pPr marL="0" marR="0" lvl="0" indent="0" defTabSz="914354"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chemeClr val="accent2"/>
              </a:solidFill>
              <a:effectLst/>
              <a:uLnTx/>
              <a:uFillTx/>
              <a:latin typeface="Helvetica Neue LT Std 75" panose="020B0604020202020204" pitchFamily="34" charset="77"/>
              <a:ea typeface="+mn-ea"/>
              <a:cs typeface="+mn-cs"/>
            </a:endParaRPr>
          </a:p>
          <a:p>
            <a:pPr marL="0" marR="0" lvl="0" indent="0" defTabSz="914354" rtl="0" eaLnBrk="1" fontAlgn="auto" latinLnBrk="0" hangingPunct="1">
              <a:lnSpc>
                <a:spcPct val="100000"/>
              </a:lnSpc>
              <a:spcBef>
                <a:spcPts val="0"/>
              </a:spcBef>
              <a:spcAft>
                <a:spcPts val="0"/>
              </a:spcAft>
              <a:buClrTx/>
              <a:buSzTx/>
              <a:buFontTx/>
              <a:buNone/>
              <a:tabLst/>
              <a:defRPr/>
            </a:pPr>
            <a:r>
              <a:rPr lang="en-US" b="1" dirty="0">
                <a:solidFill>
                  <a:schemeClr val="accent2"/>
                </a:solidFill>
                <a:latin typeface="Helvetica Neue LT Std 75" panose="020B0604020202020204" pitchFamily="34" charset="77"/>
              </a:rPr>
              <a:t>Adam Fuller </a:t>
            </a:r>
            <a:br>
              <a:rPr kumimoji="0" lang="en-US" sz="1800" b="1" i="0" u="none" strike="noStrike" kern="1200" cap="none" spc="0" normalizeH="0" baseline="0" noProof="0" dirty="0">
                <a:ln>
                  <a:noFill/>
                </a:ln>
                <a:solidFill>
                  <a:schemeClr val="accent2"/>
                </a:solidFill>
                <a:effectLst/>
                <a:uLnTx/>
                <a:uFillTx/>
                <a:latin typeface="Helvetica Neue LT Std 75" panose="020B0604020202020204" pitchFamily="34" charset="77"/>
                <a:ea typeface="+mn-ea"/>
                <a:cs typeface="+mn-cs"/>
              </a:rPr>
            </a:br>
            <a:r>
              <a:rPr kumimoji="0" lang="en-US" sz="1800" b="1" i="0" u="none" strike="noStrike" kern="1200" cap="none" spc="0" normalizeH="0" baseline="0" noProof="0" dirty="0">
                <a:ln>
                  <a:noFill/>
                </a:ln>
                <a:solidFill>
                  <a:schemeClr val="accent2"/>
                </a:solidFill>
                <a:effectLst/>
                <a:uLnTx/>
                <a:uFillTx/>
                <a:latin typeface="Helvetica Neue LT Std 75" panose="020B0604020202020204" pitchFamily="34" charset="77"/>
                <a:ea typeface="+mn-ea"/>
                <a:cs typeface="+mn-cs"/>
              </a:rPr>
              <a:t>Development Manager Arches </a:t>
            </a:r>
            <a:r>
              <a:rPr lang="en-US" b="1" dirty="0">
                <a:solidFill>
                  <a:schemeClr val="accent2"/>
                </a:solidFill>
                <a:latin typeface="Helvetica Neue LT Std 75" panose="020B0604020202020204" pitchFamily="34" charset="77"/>
              </a:rPr>
              <a:t>School Sport Partnership </a:t>
            </a:r>
          </a:p>
          <a:p>
            <a:pPr marL="0" marR="0" lvl="0" indent="0" defTabSz="914354" rtl="0" eaLnBrk="1" fontAlgn="auto" latinLnBrk="0" hangingPunct="1">
              <a:lnSpc>
                <a:spcPct val="100000"/>
              </a:lnSpc>
              <a:spcBef>
                <a:spcPts val="0"/>
              </a:spcBef>
              <a:spcAft>
                <a:spcPts val="0"/>
              </a:spcAft>
              <a:buClrTx/>
              <a:buSzTx/>
              <a:buFontTx/>
              <a:buNone/>
              <a:tabLst/>
              <a:defRPr/>
            </a:pPr>
            <a:r>
              <a:rPr lang="en-US" b="1" dirty="0">
                <a:solidFill>
                  <a:schemeClr val="accent2"/>
                </a:solidFill>
                <a:latin typeface="Helvetica Neue LT Std 75" panose="020B0604020202020204" pitchFamily="34" charset="77"/>
              </a:rPr>
              <a:t>Forge Valley</a:t>
            </a:r>
            <a:r>
              <a:rPr kumimoji="0" lang="en-US" sz="1800" b="1" i="0" u="none" strike="noStrike" kern="1200" cap="none" spc="0" normalizeH="0" baseline="0" noProof="0" dirty="0">
                <a:ln>
                  <a:noFill/>
                </a:ln>
                <a:solidFill>
                  <a:schemeClr val="accent2"/>
                </a:solidFill>
                <a:effectLst/>
                <a:uLnTx/>
                <a:uFillTx/>
                <a:latin typeface="Helvetica Neue LT Std 75" panose="020B0604020202020204" pitchFamily="34" charset="77"/>
                <a:ea typeface="+mn-ea"/>
                <a:cs typeface="+mn-cs"/>
              </a:rPr>
              <a:t> SGO Area</a:t>
            </a:r>
            <a:br>
              <a:rPr kumimoji="0" lang="en-US" sz="1800" b="1" i="0" u="none" strike="noStrike" kern="1200" cap="none" spc="0" normalizeH="0" baseline="0" noProof="0" dirty="0">
                <a:ln>
                  <a:noFill/>
                </a:ln>
                <a:solidFill>
                  <a:schemeClr val="accent2"/>
                </a:solidFill>
                <a:effectLst/>
                <a:uLnTx/>
                <a:uFillTx/>
                <a:latin typeface="Helvetica Neue LT Std 75" panose="020B0604020202020204" pitchFamily="34" charset="77"/>
                <a:ea typeface="+mn-ea"/>
                <a:cs typeface="+mn-cs"/>
              </a:rPr>
            </a:br>
            <a:r>
              <a:rPr kumimoji="0" lang="en-US" sz="1800" b="1" i="0" u="none" strike="noStrike" kern="1200" cap="none" spc="0" normalizeH="0" baseline="0" noProof="0" dirty="0">
                <a:ln>
                  <a:noFill/>
                </a:ln>
                <a:solidFill>
                  <a:schemeClr val="accent2"/>
                </a:solidFill>
                <a:effectLst/>
                <a:uLnTx/>
                <a:uFillTx/>
                <a:latin typeface="Helvetica Neue LT Std 75" panose="020B0604020202020204" pitchFamily="34" charset="77"/>
                <a:ea typeface="+mn-ea"/>
                <a:cs typeface="+mn-cs"/>
              </a:rPr>
              <a:t>Contact: </a:t>
            </a:r>
            <a:r>
              <a:rPr kumimoji="0" lang="en-US" sz="1800" b="1" i="0" u="none" strike="noStrike" kern="1200" cap="none" spc="0" normalizeH="0" baseline="0" noProof="0" dirty="0">
                <a:ln>
                  <a:noFill/>
                </a:ln>
                <a:solidFill>
                  <a:schemeClr val="accent2"/>
                </a:solidFill>
                <a:effectLst/>
                <a:uLnTx/>
                <a:uFillTx/>
                <a:latin typeface="Helvetica Neue LT Std 75" panose="020B0604020202020204" pitchFamily="34" charset="77"/>
                <a:ea typeface="+mn-ea"/>
                <a:cs typeface="+mn-cs"/>
                <a:hlinkClick r:id="rId3"/>
              </a:rPr>
              <a:t>AFuller@forgevalley.sheffield.sch.uk</a:t>
            </a:r>
            <a:endParaRPr kumimoji="0" lang="en-US" sz="1800" b="1" i="0" u="none" strike="noStrike" kern="1200" cap="none" spc="0" normalizeH="0" baseline="0" noProof="0" dirty="0">
              <a:ln>
                <a:noFill/>
              </a:ln>
              <a:solidFill>
                <a:schemeClr val="accent2"/>
              </a:solidFill>
              <a:effectLst/>
              <a:uLnTx/>
              <a:uFillTx/>
              <a:latin typeface="Helvetica Neue LT Std 75" panose="020B0604020202020204" pitchFamily="34" charset="77"/>
              <a:ea typeface="+mn-ea"/>
              <a:cs typeface="+mn-cs"/>
            </a:endParaRPr>
          </a:p>
          <a:p>
            <a:pPr marL="0" marR="0" lvl="0" indent="0" defTabSz="914354"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chemeClr val="accent2"/>
              </a:solidFill>
              <a:effectLst/>
              <a:uLnTx/>
              <a:uFillTx/>
              <a:latin typeface="Helvetica Neue LT Std 75" panose="020B0604020202020204" pitchFamily="34" charset="77"/>
              <a:ea typeface="+mn-ea"/>
              <a:cs typeface="+mn-cs"/>
            </a:endParaRPr>
          </a:p>
          <a:p>
            <a:pPr marL="0" marR="0" lvl="0" indent="0" defTabSz="914354"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accent2"/>
                </a:solidFill>
                <a:effectLst/>
                <a:uLnTx/>
                <a:uFillTx/>
                <a:latin typeface="Helvetica Neue LT Std 75" panose="020B0604020202020204" pitchFamily="34" charset="77"/>
                <a:ea typeface="+mn-ea"/>
                <a:cs typeface="+mn-cs"/>
              </a:rPr>
              <a:t>Nathan </a:t>
            </a:r>
            <a:r>
              <a:rPr kumimoji="0" lang="en-US" sz="1800" b="1" i="0" u="none" strike="noStrike" kern="1200" cap="none" spc="0" normalizeH="0" baseline="0" noProof="0" dirty="0" err="1">
                <a:ln>
                  <a:noFill/>
                </a:ln>
                <a:solidFill>
                  <a:schemeClr val="accent2"/>
                </a:solidFill>
                <a:effectLst/>
                <a:uLnTx/>
                <a:uFillTx/>
                <a:latin typeface="Helvetica Neue LT Std 75" panose="020B0604020202020204" pitchFamily="34" charset="77"/>
                <a:ea typeface="+mn-ea"/>
                <a:cs typeface="+mn-cs"/>
              </a:rPr>
              <a:t>Barthrop</a:t>
            </a:r>
            <a:br>
              <a:rPr kumimoji="0" lang="en-US" sz="1800" b="1" i="0" u="none" strike="noStrike" kern="1200" cap="none" spc="0" normalizeH="0" baseline="0" noProof="0" dirty="0">
                <a:ln>
                  <a:noFill/>
                </a:ln>
                <a:solidFill>
                  <a:schemeClr val="accent2"/>
                </a:solidFill>
                <a:effectLst/>
                <a:uLnTx/>
                <a:uFillTx/>
                <a:latin typeface="Helvetica Neue LT Std 75" panose="020B0604020202020204" pitchFamily="34" charset="77"/>
                <a:ea typeface="+mn-ea"/>
                <a:cs typeface="+mn-cs"/>
              </a:rPr>
            </a:br>
            <a:r>
              <a:rPr kumimoji="0" lang="en-US" sz="1800" b="1" i="0" u="none" strike="noStrike" kern="1200" cap="none" spc="0" normalizeH="0" baseline="0" noProof="0" dirty="0">
                <a:ln>
                  <a:noFill/>
                </a:ln>
                <a:solidFill>
                  <a:schemeClr val="accent2"/>
                </a:solidFill>
                <a:effectLst/>
                <a:uLnTx/>
                <a:uFillTx/>
                <a:latin typeface="Helvetica Neue LT Std 75" panose="020B0604020202020204" pitchFamily="34" charset="77"/>
                <a:ea typeface="+mn-ea"/>
                <a:cs typeface="+mn-cs"/>
              </a:rPr>
              <a:t>Development </a:t>
            </a:r>
            <a:r>
              <a:rPr lang="en-US" b="1" dirty="0">
                <a:solidFill>
                  <a:schemeClr val="accent2"/>
                </a:solidFill>
                <a:latin typeface="Helvetica Neue LT Std 75" panose="020B0604020202020204" pitchFamily="34" charset="77"/>
              </a:rPr>
              <a:t>Manager Forge School Sport Partnership </a:t>
            </a:r>
          </a:p>
          <a:p>
            <a:pPr marL="0" marR="0" lvl="0" indent="0" defTabSz="914354" rtl="0" eaLnBrk="1" fontAlgn="auto" latinLnBrk="0" hangingPunct="1">
              <a:lnSpc>
                <a:spcPct val="100000"/>
              </a:lnSpc>
              <a:spcBef>
                <a:spcPts val="0"/>
              </a:spcBef>
              <a:spcAft>
                <a:spcPts val="0"/>
              </a:spcAft>
              <a:buClrTx/>
              <a:buSzTx/>
              <a:buFontTx/>
              <a:buNone/>
              <a:tabLst/>
              <a:defRPr/>
            </a:pPr>
            <a:r>
              <a:rPr lang="en-US" b="1" dirty="0">
                <a:solidFill>
                  <a:schemeClr val="accent2"/>
                </a:solidFill>
                <a:latin typeface="Helvetica Neue LT Std 75" panose="020B0604020202020204" pitchFamily="34" charset="77"/>
              </a:rPr>
              <a:t>Handsworth Grange </a:t>
            </a:r>
            <a:r>
              <a:rPr kumimoji="0" lang="en-US" sz="1800" b="1" i="0" u="none" strike="noStrike" kern="1200" cap="none" spc="0" normalizeH="0" baseline="0" noProof="0" dirty="0">
                <a:ln>
                  <a:noFill/>
                </a:ln>
                <a:solidFill>
                  <a:schemeClr val="accent2"/>
                </a:solidFill>
                <a:effectLst/>
                <a:uLnTx/>
                <a:uFillTx/>
                <a:latin typeface="Helvetica Neue LT Std 75" panose="020B0604020202020204" pitchFamily="34" charset="77"/>
                <a:ea typeface="+mn-ea"/>
                <a:cs typeface="+mn-cs"/>
              </a:rPr>
              <a:t> SGO Area</a:t>
            </a:r>
            <a:br>
              <a:rPr kumimoji="0" lang="en-US" sz="1800" b="1" i="0" u="none" strike="noStrike" kern="1200" cap="none" spc="0" normalizeH="0" baseline="0" noProof="0" dirty="0">
                <a:ln>
                  <a:noFill/>
                </a:ln>
                <a:solidFill>
                  <a:schemeClr val="accent2"/>
                </a:solidFill>
                <a:effectLst/>
                <a:uLnTx/>
                <a:uFillTx/>
                <a:latin typeface="Helvetica Neue LT Std 75" panose="020B0604020202020204" pitchFamily="34" charset="77"/>
                <a:ea typeface="+mn-ea"/>
                <a:cs typeface="+mn-cs"/>
              </a:rPr>
            </a:br>
            <a:r>
              <a:rPr kumimoji="0" lang="en-US" sz="1800" b="1" i="0" u="none" strike="noStrike" kern="1200" cap="none" spc="0" normalizeH="0" baseline="0" noProof="0" dirty="0">
                <a:ln>
                  <a:noFill/>
                </a:ln>
                <a:solidFill>
                  <a:schemeClr val="accent2"/>
                </a:solidFill>
                <a:effectLst/>
                <a:uLnTx/>
                <a:uFillTx/>
                <a:latin typeface="Helvetica Neue LT Std 75" panose="020B0604020202020204" pitchFamily="34" charset="77"/>
                <a:ea typeface="+mn-ea"/>
                <a:cs typeface="+mn-cs"/>
              </a:rPr>
              <a:t>Contact: </a:t>
            </a:r>
            <a:r>
              <a:rPr lang="en-GB" b="1" i="0" u="none" strike="noStrike" dirty="0">
                <a:solidFill>
                  <a:srgbClr val="1A73E8"/>
                </a:solidFill>
                <a:effectLst/>
                <a:latin typeface="Roboto"/>
                <a:hlinkClick r:id="rId4"/>
              </a:rPr>
              <a:t>forgesdo@hotmail.com</a:t>
            </a:r>
            <a:endParaRPr kumimoji="0" lang="en-US" sz="1800" b="1" i="0" u="none" strike="noStrike" kern="1200" cap="none" spc="0" normalizeH="0" baseline="0" noProof="0" dirty="0">
              <a:ln>
                <a:noFill/>
              </a:ln>
              <a:solidFill>
                <a:schemeClr val="accent2"/>
              </a:solidFill>
              <a:effectLst/>
              <a:uLnTx/>
              <a:uFillTx/>
              <a:latin typeface="Helvetica Neue LT Std 75" panose="020B0604020202020204" pitchFamily="34" charset="77"/>
              <a:ea typeface="+mn-ea"/>
              <a:cs typeface="+mn-cs"/>
            </a:endParaRPr>
          </a:p>
          <a:p>
            <a:pPr marL="0" marR="0" lvl="0" indent="0" defTabSz="914354"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chemeClr val="accent2"/>
              </a:solidFill>
              <a:effectLst/>
              <a:uLnTx/>
              <a:uFillTx/>
              <a:latin typeface="Helvetica Neue LT Std 75" panose="020B0604020202020204" pitchFamily="34" charset="77"/>
              <a:ea typeface="+mn-ea"/>
              <a:cs typeface="+mn-cs"/>
            </a:endParaRPr>
          </a:p>
          <a:p>
            <a:pPr marL="0" marR="0" lvl="0" indent="0" defTabSz="914354" rtl="0" eaLnBrk="1" fontAlgn="auto" latinLnBrk="0" hangingPunct="1">
              <a:lnSpc>
                <a:spcPct val="100000"/>
              </a:lnSpc>
              <a:spcBef>
                <a:spcPts val="0"/>
              </a:spcBef>
              <a:spcAft>
                <a:spcPts val="0"/>
              </a:spcAft>
              <a:buClrTx/>
              <a:buSzTx/>
              <a:buFontTx/>
              <a:buNone/>
              <a:tabLst/>
              <a:defRPr/>
            </a:pPr>
            <a:r>
              <a:rPr lang="en-US" b="1" dirty="0">
                <a:solidFill>
                  <a:schemeClr val="accent2"/>
                </a:solidFill>
                <a:latin typeface="Helvetica Neue LT Std 75" panose="020B0604020202020204" pitchFamily="34" charset="77"/>
              </a:rPr>
              <a:t>Helen Stevens </a:t>
            </a:r>
            <a:br>
              <a:rPr kumimoji="0" lang="en-US" sz="1800" b="1" i="0" u="none" strike="noStrike" kern="1200" cap="none" spc="0" normalizeH="0" baseline="0" noProof="0" dirty="0">
                <a:ln>
                  <a:noFill/>
                </a:ln>
                <a:solidFill>
                  <a:schemeClr val="accent2"/>
                </a:solidFill>
                <a:effectLst/>
                <a:uLnTx/>
                <a:uFillTx/>
                <a:latin typeface="Helvetica Neue LT Std 75" panose="020B0604020202020204" pitchFamily="34" charset="77"/>
                <a:ea typeface="+mn-ea"/>
                <a:cs typeface="+mn-cs"/>
              </a:rPr>
            </a:br>
            <a:r>
              <a:rPr kumimoji="0" lang="en-US" sz="1800" b="1" i="0" u="none" strike="noStrike" kern="1200" cap="none" spc="0" normalizeH="0" baseline="0" noProof="0" dirty="0">
                <a:ln>
                  <a:noFill/>
                </a:ln>
                <a:solidFill>
                  <a:schemeClr val="accent2"/>
                </a:solidFill>
                <a:effectLst/>
                <a:uLnTx/>
                <a:uFillTx/>
                <a:latin typeface="Helvetica Neue LT Std 75" panose="020B0604020202020204" pitchFamily="34" charset="77"/>
                <a:ea typeface="+mn-ea"/>
                <a:cs typeface="+mn-cs"/>
              </a:rPr>
              <a:t>Development </a:t>
            </a:r>
            <a:r>
              <a:rPr lang="en-US" b="1" dirty="0">
                <a:solidFill>
                  <a:schemeClr val="accent2"/>
                </a:solidFill>
                <a:latin typeface="Helvetica Neue LT Std 75" panose="020B0604020202020204" pitchFamily="34" charset="77"/>
              </a:rPr>
              <a:t>Manager Points Learning Network</a:t>
            </a:r>
            <a:br>
              <a:rPr kumimoji="0" lang="en-US" sz="1800" b="1" i="0" u="none" strike="noStrike" kern="1200" cap="none" spc="0" normalizeH="0" baseline="0" noProof="0" dirty="0">
                <a:ln>
                  <a:noFill/>
                </a:ln>
                <a:solidFill>
                  <a:schemeClr val="accent2"/>
                </a:solidFill>
                <a:effectLst/>
                <a:uLnTx/>
                <a:uFillTx/>
                <a:latin typeface="Helvetica Neue LT Std 75" panose="020B0604020202020204" pitchFamily="34" charset="77"/>
                <a:ea typeface="+mn-ea"/>
                <a:cs typeface="+mn-cs"/>
              </a:rPr>
            </a:br>
            <a:r>
              <a:rPr kumimoji="0" lang="en-US" sz="1800" b="1" i="0" u="none" strike="noStrike" kern="1200" cap="none" spc="0" normalizeH="0" baseline="0" noProof="0" dirty="0">
                <a:ln>
                  <a:noFill/>
                </a:ln>
                <a:solidFill>
                  <a:schemeClr val="accent2"/>
                </a:solidFill>
                <a:effectLst/>
                <a:uLnTx/>
                <a:uFillTx/>
                <a:latin typeface="Helvetica Neue LT Std 75" panose="020B0604020202020204" pitchFamily="34" charset="77"/>
                <a:ea typeface="+mn-ea"/>
                <a:cs typeface="+mn-cs"/>
              </a:rPr>
              <a:t>Contact: </a:t>
            </a:r>
            <a:r>
              <a:rPr kumimoji="0" lang="en-US" sz="1800" b="1" i="0" u="none" strike="noStrike" kern="1200" cap="none" spc="0" normalizeH="0" baseline="0" noProof="0" dirty="0">
                <a:ln>
                  <a:noFill/>
                </a:ln>
                <a:solidFill>
                  <a:schemeClr val="accent1"/>
                </a:solidFill>
                <a:effectLst/>
                <a:uLnTx/>
                <a:uFillTx/>
                <a:latin typeface="Helvetica Neue LT Std 75" panose="020B0604020202020204" pitchFamily="34" charset="77"/>
                <a:ea typeface="+mn-ea"/>
                <a:cs typeface="+mn-cs"/>
                <a:hlinkClick r:id="rId5"/>
              </a:rPr>
              <a:t>hcstevens@btinternet.com</a:t>
            </a:r>
            <a:endParaRPr kumimoji="0" lang="en-US" sz="1800" b="1" i="0" u="none" strike="noStrike" kern="1200" cap="none" spc="0" normalizeH="0" baseline="0" noProof="0" dirty="0">
              <a:ln>
                <a:noFill/>
              </a:ln>
              <a:solidFill>
                <a:schemeClr val="accent1"/>
              </a:solidFill>
              <a:effectLst/>
              <a:uLnTx/>
              <a:uFillTx/>
              <a:latin typeface="Helvetica Neue LT Std 75" panose="020B0604020202020204" pitchFamily="34" charset="77"/>
              <a:ea typeface="+mn-ea"/>
              <a:cs typeface="+mn-cs"/>
            </a:endParaRPr>
          </a:p>
          <a:p>
            <a:pPr marL="0" marR="0" lvl="0" indent="0" defTabSz="914354"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accent1"/>
                </a:solidFill>
                <a:effectLst/>
                <a:uLnTx/>
                <a:uFillTx/>
                <a:latin typeface="Helvetica Neue LT Std 75" panose="020B0604020202020204" pitchFamily="34" charset="77"/>
                <a:ea typeface="+mn-ea"/>
                <a:cs typeface="+mn-cs"/>
              </a:rPr>
              <a:t> </a:t>
            </a:r>
          </a:p>
          <a:p>
            <a:pPr marL="0" marR="0" lvl="0" indent="0" defTabSz="914354" rtl="0" eaLnBrk="1" fontAlgn="auto" latinLnBrk="0" hangingPunct="1">
              <a:lnSpc>
                <a:spcPct val="100000"/>
              </a:lnSpc>
              <a:spcBef>
                <a:spcPts val="0"/>
              </a:spcBef>
              <a:spcAft>
                <a:spcPts val="0"/>
              </a:spcAft>
              <a:buClrTx/>
              <a:buSzTx/>
              <a:buFontTx/>
              <a:buNone/>
              <a:tabLst/>
              <a:defRPr/>
            </a:pPr>
            <a:endParaRPr lang="en-US" b="1" dirty="0">
              <a:solidFill>
                <a:schemeClr val="accent2"/>
              </a:solidFill>
              <a:latin typeface="Helvetica Neue LT Std 75" panose="020B0604020202020204" pitchFamily="34" charset="77"/>
            </a:endParaRPr>
          </a:p>
          <a:p>
            <a:pPr marL="0" marR="0" lvl="0" indent="0" defTabSz="914354" rtl="0" eaLnBrk="1" fontAlgn="auto" latinLnBrk="0" hangingPunct="1">
              <a:lnSpc>
                <a:spcPct val="100000"/>
              </a:lnSpc>
              <a:spcBef>
                <a:spcPts val="0"/>
              </a:spcBef>
              <a:spcAft>
                <a:spcPts val="0"/>
              </a:spcAft>
              <a:buClrTx/>
              <a:buSzTx/>
              <a:buFontTx/>
              <a:buNone/>
              <a:tabLst/>
              <a:defRPr/>
            </a:pPr>
            <a:r>
              <a:rPr lang="en-US" b="1" dirty="0">
                <a:solidFill>
                  <a:schemeClr val="accent2"/>
                </a:solidFill>
                <a:latin typeface="Helvetica Neue LT Std 75" panose="020B0604020202020204" pitchFamily="34" charset="77"/>
              </a:rPr>
              <a:t>Andy Staley</a:t>
            </a:r>
          </a:p>
          <a:p>
            <a:pPr marL="0" marR="0" lvl="0" indent="0" defTabSz="914354" rtl="0" eaLnBrk="1" fontAlgn="auto" latinLnBrk="0" hangingPunct="1">
              <a:lnSpc>
                <a:spcPct val="100000"/>
              </a:lnSpc>
              <a:spcBef>
                <a:spcPts val="0"/>
              </a:spcBef>
              <a:spcAft>
                <a:spcPts val="0"/>
              </a:spcAft>
              <a:buClrTx/>
              <a:buSzTx/>
              <a:buFontTx/>
              <a:buNone/>
              <a:tabLst/>
              <a:defRPr/>
            </a:pPr>
            <a:r>
              <a:rPr lang="en-US" b="1" dirty="0">
                <a:solidFill>
                  <a:schemeClr val="accent2"/>
                </a:solidFill>
                <a:latin typeface="Helvetica Neue LT Std 75" panose="020B0604020202020204" pitchFamily="34" charset="77"/>
              </a:rPr>
              <a:t>Westfield SGO Area </a:t>
            </a:r>
          </a:p>
          <a:p>
            <a:pPr marL="0" marR="0" lvl="0" indent="0" defTabSz="914354" rtl="0" eaLnBrk="1" fontAlgn="auto" latinLnBrk="0" hangingPunct="1">
              <a:lnSpc>
                <a:spcPct val="100000"/>
              </a:lnSpc>
              <a:spcBef>
                <a:spcPts val="0"/>
              </a:spcBef>
              <a:spcAft>
                <a:spcPts val="0"/>
              </a:spcAft>
              <a:buClrTx/>
              <a:buSzTx/>
              <a:buFontTx/>
              <a:buNone/>
              <a:tabLst/>
              <a:defRPr/>
            </a:pPr>
            <a:r>
              <a:rPr lang="en-US" b="1" dirty="0">
                <a:solidFill>
                  <a:schemeClr val="accent2"/>
                </a:solidFill>
                <a:latin typeface="Helvetica Neue LT Std 75" panose="020B0604020202020204" pitchFamily="34" charset="77"/>
              </a:rPr>
              <a:t>Contact:</a:t>
            </a:r>
            <a:r>
              <a:rPr lang="en-GB" b="1" i="0" u="none" strike="noStrike" dirty="0">
                <a:solidFill>
                  <a:srgbClr val="3C4043"/>
                </a:solidFill>
                <a:effectLst/>
                <a:latin typeface="Roboto"/>
                <a:hlinkClick r:id="rId6"/>
              </a:rPr>
              <a:t>A.Staley@westfield-chorustrust.org</a:t>
            </a:r>
            <a:endParaRPr lang="en-GB" b="1" dirty="0"/>
          </a:p>
        </p:txBody>
      </p:sp>
    </p:spTree>
    <p:extLst>
      <p:ext uri="{BB962C8B-B14F-4D97-AF65-F5344CB8AC3E}">
        <p14:creationId xmlns:p14="http://schemas.microsoft.com/office/powerpoint/2010/main" val="1429562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9B9ACA-7F07-4FAC-821C-E5503E6ED42D}"/>
              </a:ext>
            </a:extLst>
          </p:cNvPr>
          <p:cNvSpPr>
            <a:spLocks noGrp="1"/>
          </p:cNvSpPr>
          <p:nvPr>
            <p:ph type="title"/>
          </p:nvPr>
        </p:nvSpPr>
        <p:spPr>
          <a:xfrm>
            <a:off x="1043950" y="1179151"/>
            <a:ext cx="3300646" cy="4463889"/>
          </a:xfrm>
        </p:spPr>
        <p:txBody>
          <a:bodyPr anchor="ctr">
            <a:normAutofit/>
          </a:bodyPr>
          <a:lstStyle/>
          <a:p>
            <a:r>
              <a:rPr lang="en-GB" dirty="0"/>
              <a:t>Introduction </a:t>
            </a:r>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3DB2ACB-632F-44E5-AE63-7516830F15CB}"/>
              </a:ext>
            </a:extLst>
          </p:cNvPr>
          <p:cNvSpPr>
            <a:spLocks noGrp="1"/>
          </p:cNvSpPr>
          <p:nvPr>
            <p:ph idx="1"/>
          </p:nvPr>
        </p:nvSpPr>
        <p:spPr>
          <a:xfrm>
            <a:off x="4978918" y="1109145"/>
            <a:ext cx="6341016" cy="4603900"/>
          </a:xfrm>
        </p:spPr>
        <p:txBody>
          <a:bodyPr anchor="ctr">
            <a:normAutofit/>
          </a:bodyPr>
          <a:lstStyle/>
          <a:p>
            <a:r>
              <a:rPr lang="en-GB" b="0" i="0" dirty="0">
                <a:effectLst/>
                <a:latin typeface="Calibri" panose="020F0502020204030204" pitchFamily="34" charset="0"/>
              </a:rPr>
              <a:t>Attendees will have to chance to reflect and review their practice and delivery of effective PESSPA provision for children and young people with special educational needs and disabilities.</a:t>
            </a:r>
            <a:endParaRPr lang="en-US" dirty="0"/>
          </a:p>
          <a:p>
            <a:r>
              <a:rPr lang="en-GB" b="0" i="0" dirty="0">
                <a:effectLst/>
                <a:latin typeface="Calibri" panose="020F0502020204030204" pitchFamily="34" charset="0"/>
              </a:rPr>
              <a:t>Explore a range of resources available to support teaching and differentiation </a:t>
            </a:r>
          </a:p>
          <a:p>
            <a:r>
              <a:rPr lang="en-GB" b="0" i="0" dirty="0">
                <a:effectLst/>
                <a:latin typeface="Calibri" panose="020F0502020204030204" pitchFamily="34" charset="0"/>
              </a:rPr>
              <a:t>A chance to share good practice and discuss specific scenarios in your school.</a:t>
            </a:r>
          </a:p>
          <a:p>
            <a:r>
              <a:rPr lang="en-GB" dirty="0">
                <a:latin typeface="Calibri" panose="020F0502020204030204" pitchFamily="34" charset="0"/>
              </a:rPr>
              <a:t>An opportunity to network and make contacts with others in similar settings facing similar issues</a:t>
            </a:r>
          </a:p>
          <a:p>
            <a:pPr marL="0" indent="0">
              <a:buNone/>
            </a:pPr>
            <a:endParaRPr lang="en-GB" dirty="0"/>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730367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pplication&#10;&#10;Description automatically generated">
            <a:extLst>
              <a:ext uri="{FF2B5EF4-FFF2-40B4-BE49-F238E27FC236}">
                <a16:creationId xmlns:a16="http://schemas.microsoft.com/office/drawing/2014/main" id="{90AC0572-42D5-47F8-A504-0E5FE238F46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81555" y="13027"/>
            <a:ext cx="5969285" cy="6844973"/>
          </a:xfrm>
        </p:spPr>
      </p:pic>
    </p:spTree>
    <p:extLst>
      <p:ext uri="{BB962C8B-B14F-4D97-AF65-F5344CB8AC3E}">
        <p14:creationId xmlns:p14="http://schemas.microsoft.com/office/powerpoint/2010/main" val="33872968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62" name="Straight Connector 41">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4AF6CC6-F224-4B28-AB43-6CF37F757F43}"/>
              </a:ext>
            </a:extLst>
          </p:cNvPr>
          <p:cNvSpPr>
            <a:spLocks noGrp="1"/>
          </p:cNvSpPr>
          <p:nvPr>
            <p:ph type="title"/>
          </p:nvPr>
        </p:nvSpPr>
        <p:spPr>
          <a:xfrm>
            <a:off x="482889" y="816638"/>
            <a:ext cx="3606222" cy="5224724"/>
          </a:xfrm>
        </p:spPr>
        <p:txBody>
          <a:bodyPr anchor="ctr">
            <a:normAutofit/>
          </a:bodyPr>
          <a:lstStyle/>
          <a:p>
            <a:r>
              <a:rPr lang="en-GB" dirty="0"/>
              <a:t>Inclusive PE, School Sport &amp; Physical Activity </a:t>
            </a:r>
          </a:p>
        </p:txBody>
      </p:sp>
      <p:sp>
        <p:nvSpPr>
          <p:cNvPr id="3" name="Content Placeholder 2">
            <a:extLst>
              <a:ext uri="{FF2B5EF4-FFF2-40B4-BE49-F238E27FC236}">
                <a16:creationId xmlns:a16="http://schemas.microsoft.com/office/drawing/2014/main" id="{72889C8B-4EC1-47BB-B0E3-486AA4126962}"/>
              </a:ext>
            </a:extLst>
          </p:cNvPr>
          <p:cNvSpPr>
            <a:spLocks noGrp="1"/>
          </p:cNvSpPr>
          <p:nvPr>
            <p:ph idx="1"/>
          </p:nvPr>
        </p:nvSpPr>
        <p:spPr>
          <a:xfrm>
            <a:off x="4654295" y="816638"/>
            <a:ext cx="4619706" cy="5224724"/>
          </a:xfrm>
        </p:spPr>
        <p:txBody>
          <a:bodyPr anchor="ctr">
            <a:normAutofit fontScale="92500"/>
          </a:bodyPr>
          <a:lstStyle/>
          <a:p>
            <a:r>
              <a:rPr lang="en-GB" dirty="0">
                <a:solidFill>
                  <a:schemeClr val="bg2">
                    <a:lumMod val="25000"/>
                  </a:schemeClr>
                </a:solidFill>
                <a:latin typeface="Museo Sans W01_300"/>
              </a:rPr>
              <a:t>Will h</a:t>
            </a:r>
            <a:r>
              <a:rPr lang="en-GB" b="0" i="0" dirty="0">
                <a:solidFill>
                  <a:schemeClr val="bg2">
                    <a:lumMod val="25000"/>
                  </a:schemeClr>
                </a:solidFill>
                <a:effectLst/>
                <a:latin typeface="Museo Sans W01_300"/>
              </a:rPr>
              <a:t>elp </a:t>
            </a:r>
            <a:r>
              <a:rPr lang="en-GB" b="1" i="0" dirty="0">
                <a:solidFill>
                  <a:schemeClr val="bg2">
                    <a:lumMod val="25000"/>
                  </a:schemeClr>
                </a:solidFill>
                <a:effectLst/>
                <a:latin typeface="Museo Sans W01_300"/>
              </a:rPr>
              <a:t>ALL</a:t>
            </a:r>
            <a:r>
              <a:rPr lang="en-GB" b="0" i="0" dirty="0">
                <a:solidFill>
                  <a:schemeClr val="bg2">
                    <a:lumMod val="25000"/>
                  </a:schemeClr>
                </a:solidFill>
                <a:effectLst/>
                <a:latin typeface="Museo Sans W01_300"/>
              </a:rPr>
              <a:t> pupils reach their full potential</a:t>
            </a:r>
          </a:p>
          <a:p>
            <a:r>
              <a:rPr lang="en-GB" dirty="0">
                <a:solidFill>
                  <a:schemeClr val="bg2">
                    <a:lumMod val="25000"/>
                  </a:schemeClr>
                </a:solidFill>
                <a:latin typeface="Museo Sans W01_300"/>
              </a:rPr>
              <a:t>W</a:t>
            </a:r>
            <a:r>
              <a:rPr lang="en-GB" sz="1800" b="0" i="0" dirty="0">
                <a:solidFill>
                  <a:schemeClr val="bg2">
                    <a:lumMod val="25000"/>
                  </a:schemeClr>
                </a:solidFill>
                <a:effectLst/>
                <a:latin typeface="Museo Sans W01_300"/>
              </a:rPr>
              <a:t>ill give </a:t>
            </a:r>
            <a:r>
              <a:rPr lang="en-GB" sz="1800" b="1" i="0" dirty="0">
                <a:solidFill>
                  <a:schemeClr val="bg2">
                    <a:lumMod val="25000"/>
                  </a:schemeClr>
                </a:solidFill>
                <a:effectLst/>
                <a:latin typeface="Museo Sans W01_300"/>
              </a:rPr>
              <a:t>EVERY</a:t>
            </a:r>
            <a:r>
              <a:rPr lang="en-GB" sz="1800" b="0" i="0" dirty="0">
                <a:solidFill>
                  <a:schemeClr val="bg2">
                    <a:lumMod val="25000"/>
                  </a:schemeClr>
                </a:solidFill>
                <a:effectLst/>
                <a:latin typeface="Museo Sans W01_300"/>
              </a:rPr>
              <a:t> </a:t>
            </a:r>
            <a:r>
              <a:rPr lang="en-GB" dirty="0">
                <a:solidFill>
                  <a:schemeClr val="bg2">
                    <a:lumMod val="25000"/>
                  </a:schemeClr>
                </a:solidFill>
                <a:latin typeface="Museo Sans W01_300"/>
              </a:rPr>
              <a:t>pupil</a:t>
            </a:r>
            <a:r>
              <a:rPr lang="en-GB" sz="1800" b="0" i="0" dirty="0">
                <a:solidFill>
                  <a:schemeClr val="bg2">
                    <a:lumMod val="25000"/>
                  </a:schemeClr>
                </a:solidFill>
                <a:effectLst/>
                <a:latin typeface="Museo Sans W01_300"/>
              </a:rPr>
              <a:t> the opportunity to participate in PE lessons, Clubs &amp; Competitive opportunities </a:t>
            </a:r>
            <a:endParaRPr lang="en-GB" b="0" i="0" dirty="0">
              <a:solidFill>
                <a:schemeClr val="bg2">
                  <a:lumMod val="25000"/>
                </a:schemeClr>
              </a:solidFill>
              <a:effectLst/>
              <a:latin typeface="Museo Sans W01_300"/>
            </a:endParaRPr>
          </a:p>
          <a:p>
            <a:r>
              <a:rPr lang="en-GB" b="0" i="0" dirty="0">
                <a:solidFill>
                  <a:schemeClr val="bg2">
                    <a:lumMod val="25000"/>
                  </a:schemeClr>
                </a:solidFill>
                <a:effectLst/>
                <a:latin typeface="Museo Sans W01_300"/>
              </a:rPr>
              <a:t>Create an environment that recognises the value of differences </a:t>
            </a:r>
            <a:r>
              <a:rPr lang="en-GB" dirty="0">
                <a:solidFill>
                  <a:schemeClr val="bg2">
                    <a:lumMod val="25000"/>
                  </a:schemeClr>
                </a:solidFill>
                <a:latin typeface="Museo Sans W01_300"/>
              </a:rPr>
              <a:t>and that focuses on the different </a:t>
            </a:r>
            <a:r>
              <a:rPr lang="en-GB" b="1" dirty="0">
                <a:solidFill>
                  <a:schemeClr val="bg2">
                    <a:lumMod val="25000"/>
                  </a:schemeClr>
                </a:solidFill>
                <a:latin typeface="Museo Sans W01_300"/>
              </a:rPr>
              <a:t>abilities</a:t>
            </a:r>
            <a:r>
              <a:rPr lang="en-GB" dirty="0">
                <a:solidFill>
                  <a:schemeClr val="bg2">
                    <a:lumMod val="25000"/>
                  </a:schemeClr>
                </a:solidFill>
                <a:latin typeface="Museo Sans W01_300"/>
              </a:rPr>
              <a:t> of CYP rather than a disability </a:t>
            </a:r>
          </a:p>
          <a:p>
            <a:r>
              <a:rPr lang="en-GB" dirty="0">
                <a:solidFill>
                  <a:schemeClr val="bg2">
                    <a:lumMod val="25000"/>
                  </a:schemeClr>
                </a:solidFill>
                <a:latin typeface="Museo Sans W01_300"/>
              </a:rPr>
              <a:t>Allows delivers to</a:t>
            </a:r>
            <a:r>
              <a:rPr lang="en-GB" sz="1800" b="0" i="0" dirty="0">
                <a:solidFill>
                  <a:schemeClr val="bg2">
                    <a:lumMod val="25000"/>
                  </a:schemeClr>
                </a:solidFill>
                <a:effectLst/>
                <a:latin typeface="Museo Sans W01_300"/>
              </a:rPr>
              <a:t> adapt the content and delivery of lessons with confidence, so that all students’ different abilities can shine through</a:t>
            </a:r>
          </a:p>
          <a:p>
            <a:r>
              <a:rPr lang="en-US" dirty="0">
                <a:solidFill>
                  <a:schemeClr val="bg2">
                    <a:lumMod val="25000"/>
                  </a:schemeClr>
                </a:solidFill>
                <a:latin typeface="Museo Sans W01_300"/>
              </a:rPr>
              <a:t>P</a:t>
            </a:r>
            <a:r>
              <a:rPr lang="en-US" sz="1800" dirty="0">
                <a:solidFill>
                  <a:schemeClr val="bg2">
                    <a:lumMod val="25000"/>
                  </a:schemeClr>
                </a:solidFill>
                <a:latin typeface="Museo Sans W01_300"/>
              </a:rPr>
              <a:t>rovides all children and young people with the opportunities to develop: </a:t>
            </a:r>
          </a:p>
          <a:p>
            <a:pPr lvl="1"/>
            <a:r>
              <a:rPr lang="en-US" sz="1800" b="1" dirty="0">
                <a:solidFill>
                  <a:schemeClr val="bg2">
                    <a:lumMod val="25000"/>
                  </a:schemeClr>
                </a:solidFill>
                <a:latin typeface="Museo Sans W01_300"/>
              </a:rPr>
              <a:t>Social Skills </a:t>
            </a:r>
          </a:p>
          <a:p>
            <a:pPr lvl="1"/>
            <a:r>
              <a:rPr lang="en-US" sz="1800" b="1" dirty="0">
                <a:solidFill>
                  <a:schemeClr val="bg2">
                    <a:lumMod val="25000"/>
                  </a:schemeClr>
                </a:solidFill>
                <a:latin typeface="Museo Sans W01_300"/>
              </a:rPr>
              <a:t>Personal Skills </a:t>
            </a:r>
          </a:p>
          <a:p>
            <a:pPr lvl="1"/>
            <a:r>
              <a:rPr lang="en-US" sz="1800" b="1" dirty="0">
                <a:solidFill>
                  <a:schemeClr val="bg2">
                    <a:lumMod val="25000"/>
                  </a:schemeClr>
                </a:solidFill>
                <a:latin typeface="Museo Sans W01_300"/>
              </a:rPr>
              <a:t>Physical Skills </a:t>
            </a:r>
          </a:p>
          <a:p>
            <a:endParaRPr lang="en-GB" b="0" i="0" dirty="0">
              <a:effectLst/>
              <a:latin typeface="Museo Sans W01_300"/>
            </a:endParaRPr>
          </a:p>
        </p:txBody>
      </p:sp>
    </p:spTree>
    <p:extLst>
      <p:ext uri="{BB962C8B-B14F-4D97-AF65-F5344CB8AC3E}">
        <p14:creationId xmlns:p14="http://schemas.microsoft.com/office/powerpoint/2010/main" val="679997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E6CA6-6A4B-4B48-928C-F93DCE7D33B0}"/>
              </a:ext>
            </a:extLst>
          </p:cNvPr>
          <p:cNvSpPr>
            <a:spLocks noGrp="1"/>
          </p:cNvSpPr>
          <p:nvPr>
            <p:ph type="title"/>
          </p:nvPr>
        </p:nvSpPr>
        <p:spPr/>
        <p:txBody>
          <a:bodyPr/>
          <a:lstStyle/>
          <a:p>
            <a:r>
              <a:rPr lang="en-GB" dirty="0"/>
              <a:t>5 Tops Tips to Inclusive PESSPA</a:t>
            </a:r>
          </a:p>
        </p:txBody>
      </p:sp>
      <p:sp>
        <p:nvSpPr>
          <p:cNvPr id="3" name="Content Placeholder 2">
            <a:extLst>
              <a:ext uri="{FF2B5EF4-FFF2-40B4-BE49-F238E27FC236}">
                <a16:creationId xmlns:a16="http://schemas.microsoft.com/office/drawing/2014/main" id="{398128CF-B214-44AC-AF46-4C2CC82618AF}"/>
              </a:ext>
            </a:extLst>
          </p:cNvPr>
          <p:cNvSpPr>
            <a:spLocks noGrp="1"/>
          </p:cNvSpPr>
          <p:nvPr>
            <p:ph idx="1"/>
          </p:nvPr>
        </p:nvSpPr>
        <p:spPr/>
        <p:txBody>
          <a:bodyPr/>
          <a:lstStyle/>
          <a:p>
            <a:pPr>
              <a:buFont typeface="+mj-lt"/>
              <a:buAutoNum type="arabicPeriod"/>
            </a:pPr>
            <a:r>
              <a:rPr lang="en-GB" dirty="0"/>
              <a:t>Aim for whole Class PE Lessons that provide all pupils with the same opportunities to take part and contribute at their own level – Inclusion Spectrum Framework</a:t>
            </a:r>
          </a:p>
          <a:p>
            <a:pPr>
              <a:buFont typeface="+mj-lt"/>
              <a:buAutoNum type="arabicPeriod"/>
            </a:pPr>
            <a:r>
              <a:rPr lang="en-GB" dirty="0"/>
              <a:t>Talk openly about Inclusion &amp; that everyone is different</a:t>
            </a:r>
          </a:p>
          <a:p>
            <a:pPr>
              <a:buFont typeface="+mj-lt"/>
              <a:buAutoNum type="arabicPeriod"/>
            </a:pPr>
            <a:r>
              <a:rPr lang="en-GB" dirty="0"/>
              <a:t>Get to know your pupils </a:t>
            </a:r>
          </a:p>
          <a:p>
            <a:pPr>
              <a:buFont typeface="+mj-lt"/>
              <a:buAutoNum type="arabicPeriod"/>
            </a:pPr>
            <a:r>
              <a:rPr lang="en-GB" dirty="0"/>
              <a:t>Consistent routines to support transition between learning environments  </a:t>
            </a:r>
          </a:p>
          <a:p>
            <a:pPr>
              <a:buFont typeface="+mj-lt"/>
              <a:buAutoNum type="arabicPeriod"/>
            </a:pPr>
            <a:r>
              <a:rPr lang="en-GB" dirty="0"/>
              <a:t>Identify any barriers to learning </a:t>
            </a:r>
          </a:p>
          <a:p>
            <a:pPr>
              <a:buFont typeface="+mj-lt"/>
              <a:buAutoNum type="arabicPeriod"/>
            </a:pPr>
            <a:endParaRPr lang="en-GB" dirty="0"/>
          </a:p>
        </p:txBody>
      </p:sp>
    </p:spTree>
    <p:extLst>
      <p:ext uri="{BB962C8B-B14F-4D97-AF65-F5344CB8AC3E}">
        <p14:creationId xmlns:p14="http://schemas.microsoft.com/office/powerpoint/2010/main" val="3639659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F2146-F0C1-4B6B-9B17-D73513C66268}"/>
              </a:ext>
            </a:extLst>
          </p:cNvPr>
          <p:cNvSpPr>
            <a:spLocks noGrp="1"/>
          </p:cNvSpPr>
          <p:nvPr>
            <p:ph type="title"/>
          </p:nvPr>
        </p:nvSpPr>
        <p:spPr>
          <a:xfrm>
            <a:off x="676746" y="609600"/>
            <a:ext cx="8179578" cy="1320800"/>
          </a:xfrm>
        </p:spPr>
        <p:txBody>
          <a:bodyPr anchor="ctr">
            <a:normAutofit fontScale="90000"/>
          </a:bodyPr>
          <a:lstStyle/>
          <a:p>
            <a:br>
              <a:rPr lang="en-US" dirty="0"/>
            </a:br>
            <a:r>
              <a:rPr lang="en-GB" sz="3600" dirty="0"/>
              <a:t>Models to Inclusion: Inclusion Spectrum </a:t>
            </a:r>
            <a:br>
              <a:rPr lang="en-GB" sz="3600" dirty="0"/>
            </a:br>
            <a:r>
              <a:rPr lang="en-GB" sz="3600" dirty="0"/>
              <a:t>Black &amp; Stevenson (2011) </a:t>
            </a:r>
            <a:endParaRPr lang="en-GB" dirty="0"/>
          </a:p>
        </p:txBody>
      </p:sp>
      <p:pic>
        <p:nvPicPr>
          <p:cNvPr id="4" name="Content Placeholder 3">
            <a:extLst>
              <a:ext uri="{FF2B5EF4-FFF2-40B4-BE49-F238E27FC236}">
                <a16:creationId xmlns:a16="http://schemas.microsoft.com/office/drawing/2014/main" id="{E177C0B6-7C53-4A08-8AB7-9ACA12196829}"/>
              </a:ext>
            </a:extLst>
          </p:cNvPr>
          <p:cNvPicPr>
            <a:picLocks noChangeAspect="1"/>
          </p:cNvPicPr>
          <p:nvPr/>
        </p:nvPicPr>
        <p:blipFill>
          <a:blip r:embed="rId3"/>
          <a:stretch>
            <a:fillRect/>
          </a:stretch>
        </p:blipFill>
        <p:spPr>
          <a:xfrm>
            <a:off x="3440536" y="2520123"/>
            <a:ext cx="6309640" cy="4337877"/>
          </a:xfrm>
          <a:prstGeom prst="rect">
            <a:avLst/>
          </a:prstGeom>
        </p:spPr>
      </p:pic>
      <p:sp>
        <p:nvSpPr>
          <p:cNvPr id="10" name="Content Placeholder 7">
            <a:extLst>
              <a:ext uri="{FF2B5EF4-FFF2-40B4-BE49-F238E27FC236}">
                <a16:creationId xmlns:a16="http://schemas.microsoft.com/office/drawing/2014/main" id="{0540C144-125F-4AEA-BB7F-ED31A163A908}"/>
              </a:ext>
            </a:extLst>
          </p:cNvPr>
          <p:cNvSpPr>
            <a:spLocks noGrp="1"/>
          </p:cNvSpPr>
          <p:nvPr>
            <p:ph idx="1"/>
          </p:nvPr>
        </p:nvSpPr>
        <p:spPr>
          <a:xfrm>
            <a:off x="123289" y="2160589"/>
            <a:ext cx="4900773" cy="3560733"/>
          </a:xfrm>
        </p:spPr>
        <p:txBody>
          <a:bodyPr>
            <a:normAutofit/>
          </a:bodyPr>
          <a:lstStyle/>
          <a:p>
            <a:r>
              <a:rPr lang="en-GB" dirty="0">
                <a:latin typeface="Museo Sans W01_300"/>
              </a:rPr>
              <a:t>An activity centred approach where inclusion is achieved by changing the way in which the activity is delivered </a:t>
            </a:r>
          </a:p>
          <a:p>
            <a:r>
              <a:rPr lang="en-GB" dirty="0">
                <a:latin typeface="Museo Sans W01_300"/>
              </a:rPr>
              <a:t>By delivering activities differently we can balance different needs within the group and help maximise potential for all pupils </a:t>
            </a:r>
          </a:p>
          <a:p>
            <a:endParaRPr lang="en-US" dirty="0"/>
          </a:p>
        </p:txBody>
      </p:sp>
    </p:spTree>
    <p:extLst>
      <p:ext uri="{BB962C8B-B14F-4D97-AF65-F5344CB8AC3E}">
        <p14:creationId xmlns:p14="http://schemas.microsoft.com/office/powerpoint/2010/main" val="1329460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CE971-EE97-4B45-B962-F4B498D6F854}"/>
              </a:ext>
            </a:extLst>
          </p:cNvPr>
          <p:cNvSpPr>
            <a:spLocks noGrp="1"/>
          </p:cNvSpPr>
          <p:nvPr>
            <p:ph type="title"/>
          </p:nvPr>
        </p:nvSpPr>
        <p:spPr/>
        <p:txBody>
          <a:bodyPr/>
          <a:lstStyle/>
          <a:p>
            <a:r>
              <a:rPr lang="en-GB" dirty="0"/>
              <a:t>The Inclusion Spectrum Framework</a:t>
            </a:r>
          </a:p>
        </p:txBody>
      </p:sp>
      <p:sp>
        <p:nvSpPr>
          <p:cNvPr id="3" name="Content Placeholder 2">
            <a:extLst>
              <a:ext uri="{FF2B5EF4-FFF2-40B4-BE49-F238E27FC236}">
                <a16:creationId xmlns:a16="http://schemas.microsoft.com/office/drawing/2014/main" id="{6F4A9577-B992-4121-8691-CC68CF8FAFCC}"/>
              </a:ext>
            </a:extLst>
          </p:cNvPr>
          <p:cNvSpPr>
            <a:spLocks noGrp="1"/>
          </p:cNvSpPr>
          <p:nvPr>
            <p:ph idx="1"/>
          </p:nvPr>
        </p:nvSpPr>
        <p:spPr>
          <a:xfrm>
            <a:off x="677334" y="2250040"/>
            <a:ext cx="8596668" cy="5137079"/>
          </a:xfrm>
        </p:spPr>
        <p:txBody>
          <a:bodyPr/>
          <a:lstStyle/>
          <a:p>
            <a:r>
              <a:rPr lang="en-GB" b="1" dirty="0"/>
              <a:t>Open/Everyone can play </a:t>
            </a:r>
            <a:r>
              <a:rPr lang="en-GB" dirty="0"/>
              <a:t>– naturally inclusive activities based on what everyone can do with little or no modifications E.g. warm ups and cools downs, where children can find the level of participation that suits them</a:t>
            </a:r>
          </a:p>
          <a:p>
            <a:r>
              <a:rPr lang="en-GB" b="1" dirty="0"/>
              <a:t>Parallel/Ability groups </a:t>
            </a:r>
            <a:r>
              <a:rPr lang="en-GB" dirty="0"/>
              <a:t>– participants are grouped according to ability - each group does a version of the same activity, but at a level which suits the individuals in each group. For example: creating two or more versions of the same activity, (e.g. a standing version and a seated version of volleyball).</a:t>
            </a:r>
          </a:p>
          <a:p>
            <a:r>
              <a:rPr lang="en-GB" b="1" dirty="0"/>
              <a:t>Alternate or separate activity </a:t>
            </a:r>
            <a:r>
              <a:rPr lang="en-GB" dirty="0"/>
              <a:t>– individuals work temporarily on specific skills leading to more successful inclusion in the whole group; sometimes, in order to include someone more effectively, they need to practise separately first. This should only be in the short term and not a permanent arrangement. </a:t>
            </a:r>
          </a:p>
          <a:p>
            <a:endParaRPr lang="en-GB" dirty="0"/>
          </a:p>
        </p:txBody>
      </p:sp>
    </p:spTree>
    <p:extLst>
      <p:ext uri="{BB962C8B-B14F-4D97-AF65-F5344CB8AC3E}">
        <p14:creationId xmlns:p14="http://schemas.microsoft.com/office/powerpoint/2010/main" val="21475771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E9F64-0B91-4AE6-8E99-D3073E142236}"/>
              </a:ext>
            </a:extLst>
          </p:cNvPr>
          <p:cNvSpPr>
            <a:spLocks noGrp="1"/>
          </p:cNvSpPr>
          <p:nvPr>
            <p:ph type="title"/>
          </p:nvPr>
        </p:nvSpPr>
        <p:spPr/>
        <p:txBody>
          <a:bodyPr/>
          <a:lstStyle/>
          <a:p>
            <a:r>
              <a:rPr lang="en-GB" dirty="0"/>
              <a:t>The Inclusion Spectrum Framework</a:t>
            </a:r>
          </a:p>
        </p:txBody>
      </p:sp>
      <p:sp>
        <p:nvSpPr>
          <p:cNvPr id="3" name="Content Placeholder 2">
            <a:extLst>
              <a:ext uri="{FF2B5EF4-FFF2-40B4-BE49-F238E27FC236}">
                <a16:creationId xmlns:a16="http://schemas.microsoft.com/office/drawing/2014/main" id="{D08DE58A-45C5-4962-81B2-E186F3E6BC3E}"/>
              </a:ext>
            </a:extLst>
          </p:cNvPr>
          <p:cNvSpPr>
            <a:spLocks noGrp="1"/>
          </p:cNvSpPr>
          <p:nvPr>
            <p:ph idx="1"/>
          </p:nvPr>
        </p:nvSpPr>
        <p:spPr/>
        <p:txBody>
          <a:bodyPr/>
          <a:lstStyle/>
          <a:p>
            <a:r>
              <a:rPr lang="en-GB" b="1" dirty="0"/>
              <a:t>Disability sport/adapted physical activity </a:t>
            </a:r>
            <a:r>
              <a:rPr lang="en-GB" dirty="0"/>
              <a:t>– aspects of physical activity based on adapted activities or disability sport programmes can be included in all approaches; providing specific opportunities for disabled students and a new challenge for non-disabled students - ‘reverse integration’</a:t>
            </a:r>
          </a:p>
          <a:p>
            <a:r>
              <a:rPr lang="en-GB" b="1" dirty="0"/>
              <a:t>Modified/Change to include </a:t>
            </a:r>
            <a:r>
              <a:rPr lang="en-GB" dirty="0"/>
              <a:t>– everyone does the same activity using adaptations to provide both support and challenge across a range of different abilities; the STEP model (space, task, equipment and people) can be used to provide a structure for adapting and modifying the activities </a:t>
            </a:r>
          </a:p>
        </p:txBody>
      </p:sp>
    </p:spTree>
    <p:extLst>
      <p:ext uri="{BB962C8B-B14F-4D97-AF65-F5344CB8AC3E}">
        <p14:creationId xmlns:p14="http://schemas.microsoft.com/office/powerpoint/2010/main" val="2586689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6077B-581D-4FF1-A42B-F7E07E30BFDA}"/>
              </a:ext>
            </a:extLst>
          </p:cNvPr>
          <p:cNvSpPr>
            <a:spLocks noGrp="1"/>
          </p:cNvSpPr>
          <p:nvPr>
            <p:ph type="title"/>
          </p:nvPr>
        </p:nvSpPr>
        <p:spPr/>
        <p:txBody>
          <a:bodyPr/>
          <a:lstStyle/>
          <a:p>
            <a:r>
              <a:rPr lang="en-US" dirty="0"/>
              <a:t>The STEP Framework </a:t>
            </a:r>
            <a:br>
              <a:rPr lang="en-US" dirty="0"/>
            </a:br>
            <a:endParaRPr lang="en-GB" dirty="0"/>
          </a:p>
        </p:txBody>
      </p:sp>
      <p:sp>
        <p:nvSpPr>
          <p:cNvPr id="3" name="Content Placeholder 2">
            <a:extLst>
              <a:ext uri="{FF2B5EF4-FFF2-40B4-BE49-F238E27FC236}">
                <a16:creationId xmlns:a16="http://schemas.microsoft.com/office/drawing/2014/main" id="{3108CC76-EBD2-40FA-A76D-92F005E1E957}"/>
              </a:ext>
            </a:extLst>
          </p:cNvPr>
          <p:cNvSpPr>
            <a:spLocks noGrp="1"/>
          </p:cNvSpPr>
          <p:nvPr>
            <p:ph idx="1"/>
          </p:nvPr>
        </p:nvSpPr>
        <p:spPr/>
        <p:txBody>
          <a:bodyPr/>
          <a:lstStyle/>
          <a:p>
            <a:r>
              <a:rPr lang="en-US" dirty="0">
                <a:latin typeface="Museo Sans W01_300"/>
              </a:rPr>
              <a:t>Space – Where is your activity taking place? Can you increase or decrease the size of the area or distance between players </a:t>
            </a:r>
          </a:p>
          <a:p>
            <a:r>
              <a:rPr lang="en-US" dirty="0">
                <a:latin typeface="Museo Sans W01_300"/>
              </a:rPr>
              <a:t>Task – What is happening? Can we break complex movements into smaller component parts to develop understanding of skills. </a:t>
            </a:r>
            <a:r>
              <a:rPr lang="en-GB" b="0" i="0" dirty="0">
                <a:solidFill>
                  <a:srgbClr val="4D4D4D"/>
                </a:solidFill>
                <a:effectLst/>
                <a:latin typeface="Museo Sans W01_300"/>
              </a:rPr>
              <a:t>Provide time for pr</a:t>
            </a:r>
            <a:r>
              <a:rPr lang="en-GB" dirty="0">
                <a:solidFill>
                  <a:srgbClr val="4D4D4D"/>
                </a:solidFill>
                <a:latin typeface="Museo Sans W01_300"/>
              </a:rPr>
              <a:t>actice, repetition and </a:t>
            </a:r>
            <a:r>
              <a:rPr lang="en-GB" b="0" i="0" dirty="0">
                <a:solidFill>
                  <a:srgbClr val="4D4D4D"/>
                </a:solidFill>
                <a:effectLst/>
                <a:latin typeface="Museo Sans W01_300"/>
              </a:rPr>
              <a:t>rest periods as needed</a:t>
            </a:r>
            <a:endParaRPr lang="en-US" dirty="0">
              <a:latin typeface="Museo Sans W01_300"/>
            </a:endParaRPr>
          </a:p>
          <a:p>
            <a:r>
              <a:rPr lang="en-US" dirty="0">
                <a:latin typeface="Museo Sans W01_300"/>
              </a:rPr>
              <a:t>Equipment – What is being used? Can we send or receive a ball indifferent ways, use a chute or gutter to send and a catching mitt to receive </a:t>
            </a:r>
          </a:p>
          <a:p>
            <a:r>
              <a:rPr lang="en-US" dirty="0">
                <a:latin typeface="Museo Sans W01_300"/>
              </a:rPr>
              <a:t>People – Who is involved? Can we match participants of similar ability in small sided games</a:t>
            </a:r>
          </a:p>
          <a:p>
            <a:pPr marL="0" indent="0">
              <a:buNone/>
            </a:pPr>
            <a:endParaRPr lang="en-US" dirty="0">
              <a:latin typeface="Museo Sans W01_300"/>
            </a:endParaRPr>
          </a:p>
          <a:p>
            <a:endParaRPr lang="en-GB" dirty="0"/>
          </a:p>
        </p:txBody>
      </p:sp>
    </p:spTree>
    <p:extLst>
      <p:ext uri="{BB962C8B-B14F-4D97-AF65-F5344CB8AC3E}">
        <p14:creationId xmlns:p14="http://schemas.microsoft.com/office/powerpoint/2010/main" val="2273230062"/>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9AF1E60301F9845965A45A9FFC27309" ma:contentTypeVersion="12" ma:contentTypeDescription="Create a new document." ma:contentTypeScope="" ma:versionID="9625b1c5d6fb91207513c8712e752196">
  <xsd:schema xmlns:xsd="http://www.w3.org/2001/XMLSchema" xmlns:xs="http://www.w3.org/2001/XMLSchema" xmlns:p="http://schemas.microsoft.com/office/2006/metadata/properties" xmlns:ns2="35e34062-2793-41eb-9d5f-953cc31a6407" xmlns:ns3="362f5b62-f04e-4597-9160-e41e0f668a60" targetNamespace="http://schemas.microsoft.com/office/2006/metadata/properties" ma:root="true" ma:fieldsID="be7e8c250fc5190b6821e1061a500960" ns2:_="" ns3:_="">
    <xsd:import namespace="35e34062-2793-41eb-9d5f-953cc31a6407"/>
    <xsd:import namespace="362f5b62-f04e-4597-9160-e41e0f668a6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e34062-2793-41eb-9d5f-953cc31a64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62f5b62-f04e-4597-9160-e41e0f668a60"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A04C3A7-5DC7-44A4-909A-D27937278E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e34062-2793-41eb-9d5f-953cc31a6407"/>
    <ds:schemaRef ds:uri="362f5b62-f04e-4597-9160-e41e0f668a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8E8372D-60C5-47D3-8A80-70C755EA1900}">
  <ds:schemaRefs>
    <ds:schemaRef ds:uri="http://schemas.microsoft.com/sharepoint/v3/contenttype/forms"/>
  </ds:schemaRefs>
</ds:datastoreItem>
</file>

<file path=customXml/itemProps3.xml><?xml version="1.0" encoding="utf-8"?>
<ds:datastoreItem xmlns:ds="http://schemas.openxmlformats.org/officeDocument/2006/customXml" ds:itemID="{DA0FCE12-A223-40D4-891B-DAAF8363F724}">
  <ds:schemaRefs>
    <ds:schemaRef ds:uri="http://schemas.microsoft.com/office/infopath/2007/PartnerControls"/>
    <ds:schemaRef ds:uri="http://purl.org/dc/elements/1.1/"/>
    <ds:schemaRef ds:uri="http://schemas.openxmlformats.org/package/2006/metadata/core-properties"/>
    <ds:schemaRef ds:uri="http://www.w3.org/XML/1998/namespace"/>
    <ds:schemaRef ds:uri="362f5b62-f04e-4597-9160-e41e0f668a60"/>
    <ds:schemaRef ds:uri="http://schemas.microsoft.com/office/2006/documentManagement/types"/>
    <ds:schemaRef ds:uri="35e34062-2793-41eb-9d5f-953cc31a6407"/>
    <ds:schemaRef ds:uri="http://schemas.microsoft.com/office/2006/metadata/properties"/>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56</TotalTime>
  <Words>1057</Words>
  <Application>Microsoft Office PowerPoint</Application>
  <PresentationFormat>Widescreen</PresentationFormat>
  <Paragraphs>88</Paragraphs>
  <Slides>14</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Helvetica Neue LT Std 75</vt:lpstr>
      <vt:lpstr>Museo Sans W01_300</vt:lpstr>
      <vt:lpstr>Roboto</vt:lpstr>
      <vt:lpstr>Trebuchet MS</vt:lpstr>
      <vt:lpstr>Wingdings 3</vt:lpstr>
      <vt:lpstr>Facet</vt:lpstr>
      <vt:lpstr>Inclusion of pupils with SEND in Physical Education, School Sport &amp; Physical Activity  </vt:lpstr>
      <vt:lpstr>Introduction </vt:lpstr>
      <vt:lpstr>PowerPoint Presentation</vt:lpstr>
      <vt:lpstr>Inclusive PE, School Sport &amp; Physical Activity </vt:lpstr>
      <vt:lpstr>5 Tops Tips to Inclusive PESSPA</vt:lpstr>
      <vt:lpstr> Models to Inclusion: Inclusion Spectrum  Black &amp; Stevenson (2011) </vt:lpstr>
      <vt:lpstr>The Inclusion Spectrum Framework</vt:lpstr>
      <vt:lpstr>The Inclusion Spectrum Framework</vt:lpstr>
      <vt:lpstr>The STEP Framework  </vt:lpstr>
      <vt:lpstr>Inclusive PE Resources &amp; CPD</vt:lpstr>
      <vt:lpstr>The Rowan School – Sensory Circuits Resource </vt:lpstr>
      <vt:lpstr>SEND &amp; Inclusion in School Sport  </vt:lpstr>
      <vt:lpstr>Physical Activity </vt:lpstr>
      <vt:lpstr>Key Contacts &amp; 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Inclusion of pupils with SEND in Physical Education, School Sport &amp; Physical Activity  </dc:title>
  <dc:creator>Kim Horton</dc:creator>
  <cp:lastModifiedBy>Daina Heaton</cp:lastModifiedBy>
  <cp:revision>2</cp:revision>
  <dcterms:created xsi:type="dcterms:W3CDTF">2020-12-14T13:57:34Z</dcterms:created>
  <dcterms:modified xsi:type="dcterms:W3CDTF">2020-12-15T09:24:43Z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0x010100D9AF1E60301F9845965A45A9FFC27309</vt:lpwstr>
  </property>
</Properties>
</file>