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5" r:id="rId5"/>
  </p:sldMasterIdLst>
  <p:notesMasterIdLst>
    <p:notesMasterId r:id="rId37"/>
  </p:notesMasterIdLst>
  <p:handoutMasterIdLst>
    <p:handoutMasterId r:id="rId38"/>
  </p:handoutMasterIdLst>
  <p:sldIdLst>
    <p:sldId id="257" r:id="rId6"/>
    <p:sldId id="263" r:id="rId7"/>
    <p:sldId id="271" r:id="rId8"/>
    <p:sldId id="272" r:id="rId9"/>
    <p:sldId id="273" r:id="rId10"/>
    <p:sldId id="292" r:id="rId11"/>
    <p:sldId id="276" r:id="rId12"/>
    <p:sldId id="293" r:id="rId13"/>
    <p:sldId id="261" r:id="rId14"/>
    <p:sldId id="300" r:id="rId15"/>
    <p:sldId id="289" r:id="rId16"/>
    <p:sldId id="283" r:id="rId17"/>
    <p:sldId id="260" r:id="rId18"/>
    <p:sldId id="266" r:id="rId19"/>
    <p:sldId id="281" r:id="rId20"/>
    <p:sldId id="269" r:id="rId21"/>
    <p:sldId id="299" r:id="rId22"/>
    <p:sldId id="301" r:id="rId23"/>
    <p:sldId id="286" r:id="rId24"/>
    <p:sldId id="284" r:id="rId25"/>
    <p:sldId id="291" r:id="rId26"/>
    <p:sldId id="302" r:id="rId27"/>
    <p:sldId id="303" r:id="rId28"/>
    <p:sldId id="280" r:id="rId29"/>
    <p:sldId id="287" r:id="rId30"/>
    <p:sldId id="295" r:id="rId31"/>
    <p:sldId id="297" r:id="rId32"/>
    <p:sldId id="298" r:id="rId33"/>
    <p:sldId id="296" r:id="rId34"/>
    <p:sldId id="282" r:id="rId35"/>
    <p:sldId id="265" r:id="rId36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99AC20"/>
    <a:srgbClr val="B02C22"/>
    <a:srgbClr val="373B3E"/>
    <a:srgbClr val="9AA2AE"/>
    <a:srgbClr val="E94C38"/>
    <a:srgbClr val="CBBBA0"/>
    <a:srgbClr val="4A8679"/>
    <a:srgbClr val="E7A31B"/>
    <a:srgbClr val="A21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3847" autoAdjust="0"/>
  </p:normalViewPr>
  <p:slideViewPr>
    <p:cSldViewPr snapToGrid="0">
      <p:cViewPr>
        <p:scale>
          <a:sx n="82" d="100"/>
          <a:sy n="82" d="100"/>
        </p:scale>
        <p:origin x="290" y="-288"/>
      </p:cViewPr>
      <p:guideLst>
        <p:guide orient="horz" pos="1321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2820"/>
    </p:cViewPr>
  </p:sorterViewPr>
  <p:notesViewPr>
    <p:cSldViewPr snapToGrid="0">
      <p:cViewPr>
        <p:scale>
          <a:sx n="50" d="100"/>
          <a:sy n="50" d="100"/>
        </p:scale>
        <p:origin x="-2202" y="-61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5300"/>
          </a:xfrm>
          <a:prstGeom prst="rect">
            <a:avLst/>
          </a:prstGeom>
        </p:spPr>
        <p:txBody>
          <a:bodyPr vert="horz" lIns="94368" tIns="47183" rIns="94368" bIns="471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7" y="1"/>
            <a:ext cx="2944283" cy="495300"/>
          </a:xfrm>
          <a:prstGeom prst="rect">
            <a:avLst/>
          </a:prstGeom>
        </p:spPr>
        <p:txBody>
          <a:bodyPr vert="horz" lIns="94368" tIns="47183" rIns="94368" bIns="47183" rtlCol="0"/>
          <a:lstStyle>
            <a:lvl1pPr algn="r">
              <a:defRPr sz="1200"/>
            </a:lvl1pPr>
          </a:lstStyle>
          <a:p>
            <a:fld id="{CFF2E150-606C-4B1E-93AF-2FEAB65B6A6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2"/>
            <a:ext cx="2944283" cy="495300"/>
          </a:xfrm>
          <a:prstGeom prst="rect">
            <a:avLst/>
          </a:prstGeom>
        </p:spPr>
        <p:txBody>
          <a:bodyPr vert="horz" lIns="94368" tIns="47183" rIns="94368" bIns="471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7" y="9408982"/>
            <a:ext cx="2944283" cy="495300"/>
          </a:xfrm>
          <a:prstGeom prst="rect">
            <a:avLst/>
          </a:prstGeom>
        </p:spPr>
        <p:txBody>
          <a:bodyPr vert="horz" lIns="94368" tIns="47183" rIns="94368" bIns="47183" rtlCol="0" anchor="b"/>
          <a:lstStyle>
            <a:lvl1pPr algn="r">
              <a:defRPr sz="1200"/>
            </a:lvl1pPr>
          </a:lstStyle>
          <a:p>
            <a:fld id="{92DA2CA0-89B1-43F4-826F-076CB220E5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9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776"/>
          </a:xfrm>
          <a:prstGeom prst="rect">
            <a:avLst/>
          </a:prstGeom>
        </p:spPr>
        <p:txBody>
          <a:bodyPr vert="horz" lIns="91283" tIns="45642" rIns="91283" bIns="4564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1" y="0"/>
            <a:ext cx="2945024" cy="495776"/>
          </a:xfrm>
          <a:prstGeom prst="rect">
            <a:avLst/>
          </a:prstGeom>
        </p:spPr>
        <p:txBody>
          <a:bodyPr vert="horz" lIns="91283" tIns="45642" rIns="91283" bIns="45642" rtlCol="0"/>
          <a:lstStyle>
            <a:lvl1pPr algn="r">
              <a:defRPr sz="1200"/>
            </a:lvl1pPr>
          </a:lstStyle>
          <a:p>
            <a:fld id="{51A8365C-D90C-4B21-A6DF-8F9DEFD139D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3" tIns="45642" rIns="91283" bIns="45642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642"/>
            <a:ext cx="2945024" cy="495776"/>
          </a:xfrm>
          <a:prstGeom prst="rect">
            <a:avLst/>
          </a:prstGeom>
        </p:spPr>
        <p:txBody>
          <a:bodyPr vert="horz" lIns="91283" tIns="45642" rIns="91283" bIns="4564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1" y="9408642"/>
            <a:ext cx="2945024" cy="495776"/>
          </a:xfrm>
          <a:prstGeom prst="rect">
            <a:avLst/>
          </a:prstGeom>
        </p:spPr>
        <p:txBody>
          <a:bodyPr vert="horz" lIns="91283" tIns="45642" rIns="91283" bIns="45642" rtlCol="0" anchor="b"/>
          <a:lstStyle>
            <a:lvl1pPr algn="r">
              <a:defRPr sz="1200"/>
            </a:lvl1pPr>
          </a:lstStyle>
          <a:p>
            <a:fld id="{F2D0A7B4-5AA9-4B38-B0AD-55FAA15BFDD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134" y="4705906"/>
            <a:ext cx="5436235" cy="4457225"/>
          </a:xfrm>
          <a:prstGeom prst="rect">
            <a:avLst/>
          </a:prstGeom>
        </p:spPr>
        <p:txBody>
          <a:bodyPr vert="horz" lIns="91283" tIns="45642" rIns="91283" bIns="456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1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86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438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70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1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 </a:t>
            </a:r>
          </a:p>
          <a:p>
            <a:r>
              <a:rPr lang="en-GB" sz="1000" dirty="0"/>
              <a:t> </a:t>
            </a:r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9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0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0A7B4-5AA9-4B38-B0AD-55FAA15BFD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128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50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09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81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5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128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64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17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84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6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AB275-E356-4CC9-875D-5C566BE618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71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38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686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32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96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5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57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548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6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8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24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2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AB275-E356-4CC9-875D-5C566BE618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27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2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0A7B4-5AA9-4B38-B0AD-55FAA15BFDD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60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5AA566-FB27-4AD6-A61A-DDB7BEAE24CE}"/>
              </a:ext>
            </a:extLst>
          </p:cNvPr>
          <p:cNvSpPr/>
          <p:nvPr userDrawn="1"/>
        </p:nvSpPr>
        <p:spPr>
          <a:xfrm>
            <a:off x="0" y="5916052"/>
            <a:ext cx="12192000" cy="928255"/>
          </a:xfrm>
          <a:prstGeom prst="rect">
            <a:avLst/>
          </a:prstGeom>
          <a:solidFill>
            <a:srgbClr val="CBB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41" y="405599"/>
            <a:ext cx="11301917" cy="7909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99AC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5EF1D-95FF-4D0E-A772-3F70122D8736}"/>
              </a:ext>
            </a:extLst>
          </p:cNvPr>
          <p:cNvSpPr/>
          <p:nvPr userDrawn="1"/>
        </p:nvSpPr>
        <p:spPr>
          <a:xfrm>
            <a:off x="0" y="0"/>
            <a:ext cx="12192000" cy="170902"/>
          </a:xfrm>
          <a:prstGeom prst="rect">
            <a:avLst/>
          </a:prstGeom>
          <a:solidFill>
            <a:srgbClr val="E94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FCB0-ECDE-46B9-970D-13024DED9057}"/>
              </a:ext>
            </a:extLst>
          </p:cNvPr>
          <p:cNvSpPr txBox="1"/>
          <p:nvPr userDrawn="1"/>
        </p:nvSpPr>
        <p:spPr>
          <a:xfrm>
            <a:off x="10436399" y="6198685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@</a:t>
            </a:r>
            <a:r>
              <a:rPr lang="en-GB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EatSmartSheff</a:t>
            </a:r>
            <a:endParaRPr lang="en-GB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3376FC-FE71-464F-B884-415FC45D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312" y="1196521"/>
            <a:ext cx="10077646" cy="4482834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E1ECD4B-8893-4BA9-ACBB-46C185706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58" y="5983347"/>
            <a:ext cx="2098873" cy="8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9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9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90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8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7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3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8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7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1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8360-58BD-4C81-975E-C29FEA2E4AA4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01F-1E6C-4D51-BCA7-64E7CC966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4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8360-58BD-4C81-975E-C29FEA2E4AA4}" type="datetimeFigureOut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001F-1E6C-4D51-BCA7-64E7CC9660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23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sheffield.co.uk/eatsmartsheffiel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63268A-2B8B-4059-A5CC-95420D23D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176" y="1480301"/>
            <a:ext cx="10077646" cy="4482834"/>
          </a:xfrm>
        </p:spPr>
        <p:txBody>
          <a:bodyPr/>
          <a:lstStyle/>
          <a:p>
            <a:pPr marL="0" indent="0" algn="ctr"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99AC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99AC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Smart Sheffield Briefing</a:t>
            </a:r>
          </a:p>
          <a:p>
            <a:pPr marL="0" indent="0" algn="ctr">
              <a:buNone/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Aldwinckle, Programme Manager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99AC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901" y="1146564"/>
            <a:ext cx="3560196" cy="11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Key 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75" y="1313243"/>
            <a:ext cx="4351047" cy="42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Why Food for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176" y="1653720"/>
            <a:ext cx="10077646" cy="4482834"/>
          </a:xfrm>
        </p:spPr>
        <p:txBody>
          <a:bodyPr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Brings communities together around the core ethos of healthy, tasty &amp; sustainable food</a:t>
            </a:r>
          </a:p>
          <a:p>
            <a:pPr marL="0" indent="0">
              <a:buNone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Lasting &amp; sustainable changes to the way we all think about food, our environment &amp; our health</a:t>
            </a:r>
          </a:p>
          <a:p>
            <a:pPr marL="0" indent="0">
              <a:buNone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schools to take a whole school approach </a:t>
            </a:r>
          </a:p>
          <a:p>
            <a:pPr marL="0" indent="0">
              <a:buNone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impact on children’s health, wider attainment &amp; inequalities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62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Why Food for Life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14702" y="1735722"/>
            <a:ext cx="2175641" cy="139539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consumption of fruit &amp; veg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798677" y="4438708"/>
            <a:ext cx="2039006" cy="122849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Free School Meal take up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621926" y="1865294"/>
            <a:ext cx="3176751" cy="2204082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Helps ‘close the gap’ for disadvantaged children in terms of health &amp; academic attainment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599218" y="3875868"/>
            <a:ext cx="2501462" cy="146619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in enjoyment from school meals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8860222" y="1519123"/>
            <a:ext cx="2617076" cy="181754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 more children could be eating more fruit &amp; veg</a:t>
            </a:r>
          </a:p>
        </p:txBody>
      </p:sp>
    </p:spTree>
    <p:extLst>
      <p:ext uri="{BB962C8B-B14F-4D97-AF65-F5344CB8AC3E}">
        <p14:creationId xmlns:p14="http://schemas.microsoft.com/office/powerpoint/2010/main" val="40405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Our Offer – All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41" y="1193540"/>
            <a:ext cx="11301917" cy="4482834"/>
          </a:xfrm>
        </p:spPr>
        <p:txBody>
          <a:bodyPr/>
          <a:lstStyle/>
          <a:p>
            <a:pPr marL="0" indent="0">
              <a:buNone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Universal Offer </a:t>
            </a:r>
          </a:p>
          <a:p>
            <a:pPr marL="0" indent="0">
              <a:buNone/>
            </a:pP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Vast array of resources, support &amp; guidance including:</a:t>
            </a:r>
          </a:p>
          <a:p>
            <a:pPr marL="0" indent="0">
              <a:buNone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for Life membership giving access to a variety of Food for Life resources</a:t>
            </a:r>
          </a:p>
          <a:p>
            <a:pPr marL="1371600" lvl="3" indent="0">
              <a:buNone/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 to relevant local &amp; national food organisations &amp; healthy eating campaigns</a:t>
            </a:r>
          </a:p>
          <a:p>
            <a:pPr marL="1371600" lvl="3" indent="0">
              <a:buNone/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dashboard with national, city-wide &amp; local area public health data</a:t>
            </a:r>
          </a:p>
          <a:p>
            <a:pPr marL="1371600" lvl="3" indent="0">
              <a:buNone/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 to share learning &amp; best practice with other schools</a:t>
            </a:r>
          </a:p>
          <a:p>
            <a:pPr marL="0" indent="0">
              <a:buNone/>
            </a:pP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0" lvl="3" indent="0">
              <a:buNone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6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Our Offer – Targeted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41" y="991569"/>
            <a:ext cx="10077646" cy="4482834"/>
          </a:xfrm>
        </p:spPr>
        <p:txBody>
          <a:bodyPr/>
          <a:lstStyle/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Intensive Support Offer </a:t>
            </a:r>
          </a:p>
          <a:p>
            <a:pPr marL="0" indent="0">
              <a:buNone/>
            </a:pP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addition to the Universal Offer:</a:t>
            </a:r>
          </a:p>
          <a:p>
            <a:pPr marL="0" indent="0">
              <a:buNone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to set up &amp; facilitate a SNAG with bespoke Action Plan</a:t>
            </a:r>
          </a:p>
          <a:p>
            <a:pPr lvl="3"/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for Life priority training (minimum 4 x training sessions)</a:t>
            </a:r>
          </a:p>
          <a:p>
            <a:pPr lvl="3"/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support &amp; consultancy to help achieve Food for Life awards</a:t>
            </a:r>
          </a:p>
          <a:p>
            <a:pPr lvl="3"/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up support for Gardening and/or Cooking Clubs</a:t>
            </a:r>
          </a:p>
          <a:p>
            <a:pPr lvl="3"/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for additional pupil, parent &amp; community outreach programmes</a:t>
            </a:r>
          </a:p>
          <a:p>
            <a:pPr lvl="3"/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 placement resource (via Sheffield Hallam University)</a:t>
            </a:r>
          </a:p>
          <a:p>
            <a:pPr lvl="3"/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contact from Learn Sheffield for guidance &amp;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8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4744" y="315309"/>
            <a:ext cx="8387256" cy="5423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1" y="2365259"/>
            <a:ext cx="3345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99AC2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Data Dashboard</a:t>
            </a:r>
          </a:p>
        </p:txBody>
      </p:sp>
    </p:spTree>
    <p:extLst>
      <p:ext uri="{BB962C8B-B14F-4D97-AF65-F5344CB8AC3E}">
        <p14:creationId xmlns:p14="http://schemas.microsoft.com/office/powerpoint/2010/main" val="401393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Targeted Schools (Year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312" y="1480298"/>
            <a:ext cx="10077646" cy="4511939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					SECONDARY</a:t>
            </a:r>
          </a:p>
          <a:p>
            <a:pPr marL="0" indent="0">
              <a:buNone/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Mansel Primary					(B) Firth Park Academy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Watercliffe Meadow Community Primary		(C) Sheffield Park Academy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Oasis Academy Fir Vale				(D) Outwood Academy City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Phillimore Community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Arbourthorne Community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Emmaus Catholic and C of E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St Theresa’s Catholic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(D) Stradbroke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(D) Woodthorpe Community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Lower Meadow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Bankwood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(F) Netherthorpe Primary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= Locality</a:t>
            </a:r>
          </a:p>
        </p:txBody>
      </p:sp>
    </p:spTree>
    <p:extLst>
      <p:ext uri="{BB962C8B-B14F-4D97-AF65-F5344CB8AC3E}">
        <p14:creationId xmlns:p14="http://schemas.microsoft.com/office/powerpoint/2010/main" val="180462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Targeted Schools (Year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312" y="1480299"/>
            <a:ext cx="10077646" cy="4195286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					SECONDARY</a:t>
            </a:r>
          </a:p>
          <a:p>
            <a:pPr marL="0" indent="0">
              <a:buNone/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 Southey Green Community Primary			(A) Chaucer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 St Mary’s Catholic Primary (High Green)		(B) Hinde House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 Brightside Nursery Infant School			(C) Sheffield Springs</a:t>
            </a:r>
          </a:p>
          <a:p>
            <a:pPr>
              <a:buAutoNum type="alphaUcParenBoth" startAt="3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Prince Edward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Wybourn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Community Primary School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(D)  Brunswick Community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(E)  Hunters Bar Junior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(F) 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Lowedges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Junior Academy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(F)  Lowfield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(G) 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Malin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Bridge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(G)  St Ann’s Catholic Primary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(G)  Wharncliffe Side Primary                                                                                            </a:t>
            </a: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= Locality</a:t>
            </a: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= Locality</a:t>
            </a:r>
          </a:p>
        </p:txBody>
      </p:sp>
    </p:spTree>
    <p:extLst>
      <p:ext uri="{BB962C8B-B14F-4D97-AF65-F5344CB8AC3E}">
        <p14:creationId xmlns:p14="http://schemas.microsoft.com/office/powerpoint/2010/main" val="154645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Additional Settings (Year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312" y="1480299"/>
            <a:ext cx="10077646" cy="4195286"/>
          </a:xfrm>
        </p:spPr>
        <p:txBody>
          <a:bodyPr/>
          <a:lstStyle/>
          <a:p>
            <a:pPr marL="0" indent="0">
              <a:buNone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Bents Green Special School</a:t>
            </a: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F99C1-ACE6-46B7-BEA4-76DE14C8F5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38" y="3014563"/>
            <a:ext cx="3019326" cy="201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3352C-E017-45DF-AA4D-ECD28A57FB3D}"/>
              </a:ext>
            </a:extLst>
          </p:cNvPr>
          <p:cNvSpPr txBox="1"/>
          <p:nvPr/>
        </p:nvSpPr>
        <p:spPr>
          <a:xfrm>
            <a:off x="7030564" y="2094670"/>
            <a:ext cx="4175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Sheffield Hallam University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062B9-A70C-4525-A84D-67EEC928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564" y="2981527"/>
            <a:ext cx="3291898" cy="2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Whole School Approach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647" y="2036379"/>
            <a:ext cx="2972677" cy="2229508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2393730" y="1770164"/>
            <a:ext cx="1592317" cy="1245476"/>
          </a:xfrm>
          <a:prstGeom prst="wave">
            <a:avLst/>
          </a:prstGeom>
          <a:solidFill>
            <a:schemeClr val="bg1"/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Meals</a:t>
            </a:r>
          </a:p>
        </p:txBody>
      </p:sp>
      <p:sp>
        <p:nvSpPr>
          <p:cNvPr id="7" name="Wave 6"/>
          <p:cNvSpPr/>
          <p:nvPr/>
        </p:nvSpPr>
        <p:spPr>
          <a:xfrm>
            <a:off x="9611053" y="2594569"/>
            <a:ext cx="1592317" cy="1245476"/>
          </a:xfrm>
          <a:prstGeom prst="wave">
            <a:avLst/>
          </a:prstGeom>
          <a:solidFill>
            <a:schemeClr val="bg1"/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Cooking</a:t>
            </a:r>
          </a:p>
        </p:txBody>
      </p:sp>
      <p:sp>
        <p:nvSpPr>
          <p:cNvPr id="8" name="Wave 7"/>
          <p:cNvSpPr/>
          <p:nvPr/>
        </p:nvSpPr>
        <p:spPr>
          <a:xfrm>
            <a:off x="2149043" y="3535590"/>
            <a:ext cx="1592317" cy="1245476"/>
          </a:xfrm>
          <a:prstGeom prst="wave">
            <a:avLst/>
          </a:prstGeom>
          <a:solidFill>
            <a:schemeClr val="bg1"/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Growing / Gardening</a:t>
            </a:r>
          </a:p>
        </p:txBody>
      </p:sp>
      <p:sp>
        <p:nvSpPr>
          <p:cNvPr id="9" name="Wave 8"/>
          <p:cNvSpPr/>
          <p:nvPr/>
        </p:nvSpPr>
        <p:spPr>
          <a:xfrm>
            <a:off x="6429048" y="4483007"/>
            <a:ext cx="1592317" cy="1245476"/>
          </a:xfrm>
          <a:prstGeom prst="wave">
            <a:avLst/>
          </a:prstGeom>
          <a:solidFill>
            <a:schemeClr val="bg1"/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 Links</a:t>
            </a:r>
          </a:p>
        </p:txBody>
      </p:sp>
      <p:sp>
        <p:nvSpPr>
          <p:cNvPr id="10" name="Wave 9"/>
          <p:cNvSpPr/>
          <p:nvPr/>
        </p:nvSpPr>
        <p:spPr>
          <a:xfrm>
            <a:off x="7923924" y="1770164"/>
            <a:ext cx="1592317" cy="1245476"/>
          </a:xfrm>
          <a:prstGeom prst="wave">
            <a:avLst/>
          </a:prstGeom>
          <a:solidFill>
            <a:schemeClr val="bg1"/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Cooks &amp; Caterers</a:t>
            </a:r>
          </a:p>
        </p:txBody>
      </p:sp>
      <p:sp>
        <p:nvSpPr>
          <p:cNvPr id="11" name="Wave 10"/>
          <p:cNvSpPr/>
          <p:nvPr/>
        </p:nvSpPr>
        <p:spPr>
          <a:xfrm>
            <a:off x="3933829" y="4483007"/>
            <a:ext cx="1592317" cy="1245476"/>
          </a:xfrm>
          <a:prstGeom prst="wave">
            <a:avLst/>
          </a:prstGeom>
          <a:solidFill>
            <a:schemeClr val="bg1"/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Pupil / Parent Voice</a:t>
            </a:r>
          </a:p>
        </p:txBody>
      </p:sp>
      <p:sp>
        <p:nvSpPr>
          <p:cNvPr id="12" name="Wave 11"/>
          <p:cNvSpPr/>
          <p:nvPr/>
        </p:nvSpPr>
        <p:spPr>
          <a:xfrm>
            <a:off x="706601" y="2252983"/>
            <a:ext cx="1592317" cy="1245476"/>
          </a:xfrm>
          <a:prstGeom prst="wave">
            <a:avLst/>
          </a:prstGeom>
          <a:solidFill>
            <a:schemeClr val="bg1"/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Governors</a:t>
            </a:r>
          </a:p>
        </p:txBody>
      </p:sp>
      <p:sp>
        <p:nvSpPr>
          <p:cNvPr id="13" name="Wave 12"/>
          <p:cNvSpPr/>
          <p:nvPr/>
        </p:nvSpPr>
        <p:spPr>
          <a:xfrm>
            <a:off x="8234853" y="3498459"/>
            <a:ext cx="1592317" cy="1245476"/>
          </a:xfrm>
          <a:prstGeom prst="wave">
            <a:avLst/>
          </a:prstGeom>
          <a:solidFill>
            <a:schemeClr val="bg1"/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Teacher / SLT</a:t>
            </a:r>
          </a:p>
        </p:txBody>
      </p:sp>
    </p:spTree>
    <p:extLst>
      <p:ext uri="{BB962C8B-B14F-4D97-AF65-F5344CB8AC3E}">
        <p14:creationId xmlns:p14="http://schemas.microsoft.com/office/powerpoint/2010/main" val="230966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7597"/>
            <a:ext cx="10641724" cy="4482834"/>
          </a:xfrm>
        </p:spPr>
        <p:txBody>
          <a:bodyPr/>
          <a:lstStyle/>
          <a:p>
            <a:pPr marL="0" indent="0">
              <a:buNone/>
            </a:pPr>
            <a:r>
              <a:rPr lang="en-GB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Smart Sheffield = Whole Schools &amp; Settings Approach to Food &amp; Nutrition</a:t>
            </a:r>
          </a:p>
          <a:p>
            <a:pPr marL="0" indent="0">
              <a:buNone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To Provide Tools for Changes to Food Culture &amp; the Curriculum to      </a:t>
            </a:r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Healthy Behaviours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To Improve Confidence, Skills, Knowledge &amp; Understanding to </a:t>
            </a:r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Cook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 Food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9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Food for Life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176" y="1354177"/>
            <a:ext cx="10077646" cy="4482834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B02C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 Package</a:t>
            </a:r>
            <a:endParaRPr lang="en-GB" sz="2000" dirty="0">
              <a:solidFill>
                <a:srgbClr val="B02C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Includes:</a:t>
            </a:r>
          </a:p>
          <a:p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access to a range of Food for Life resources</a:t>
            </a:r>
          </a:p>
          <a:p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 to view &amp; log evidence against the Food for Life award criteria </a:t>
            </a:r>
          </a:p>
          <a:p>
            <a:pPr marL="0" indent="0"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Personalised membership of the online community, including your own blog</a:t>
            </a:r>
          </a:p>
          <a:p>
            <a:pPr lvl="2"/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pPr marL="0" indent="0" algn="r">
              <a:buNone/>
            </a:pPr>
            <a:r>
              <a:rPr lang="en-GB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 cost = £55</a:t>
            </a:r>
          </a:p>
          <a:p>
            <a:pPr marL="0" indent="0" algn="r">
              <a:buNone/>
            </a:pPr>
            <a:r>
              <a:rPr lang="en-GB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Smart Sheffield offer = FREE</a:t>
            </a:r>
          </a:p>
          <a:p>
            <a:pPr marL="0" indent="0" algn="just">
              <a:buNone/>
            </a:pPr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11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Food for Life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176" y="1354177"/>
            <a:ext cx="10077646" cy="4482834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B02C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Awards Package</a:t>
            </a:r>
            <a:endParaRPr lang="en-GB" sz="2000" dirty="0">
              <a:solidFill>
                <a:srgbClr val="B02C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Includes:</a:t>
            </a:r>
          </a:p>
          <a:p>
            <a:pPr lvl="2"/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pack containing a sample of printed resources </a:t>
            </a:r>
          </a:p>
          <a:p>
            <a:pPr marL="914400" lvl="2" indent="0">
              <a:buNone/>
            </a:pP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access to the full range of resources including Jamie Oliver's Kitchen Garden Project</a:t>
            </a:r>
          </a:p>
          <a:p>
            <a:pPr marL="914400" lvl="2" indent="0">
              <a:buNone/>
            </a:pP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Personalised membership of the online community, including your own blog</a:t>
            </a:r>
          </a:p>
          <a:p>
            <a:pPr marL="914400" lvl="2" indent="0">
              <a:buNone/>
            </a:pP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access to the online awards application system, including supportive feedback on your submissions from the Food for Life specialist team </a:t>
            </a:r>
          </a:p>
          <a:p>
            <a:pPr marL="914400" lvl="2" indent="0">
              <a:buNone/>
            </a:pPr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GB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 certificate</a:t>
            </a:r>
            <a:endParaRPr lang="en-GB" sz="1200" dirty="0"/>
          </a:p>
          <a:p>
            <a:pPr marL="0" indent="0" algn="r">
              <a:buNone/>
            </a:pPr>
            <a:r>
              <a:rPr lang="en-GB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 cost = £199</a:t>
            </a:r>
          </a:p>
          <a:p>
            <a:pPr marL="0" indent="0" algn="r">
              <a:buNone/>
            </a:pPr>
            <a:r>
              <a:rPr lang="en-GB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Smart Sheffield: Universal Offer = £95</a:t>
            </a:r>
          </a:p>
          <a:p>
            <a:pPr marL="0" indent="0" algn="r">
              <a:buNone/>
            </a:pPr>
            <a:r>
              <a:rPr lang="en-GB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                                                Eat Smart Sheffield: Targeted Support School = FREE		</a:t>
            </a:r>
          </a:p>
          <a:p>
            <a:pPr marL="0" indent="0" algn="just">
              <a:buNone/>
            </a:pPr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27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Year 1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42" y="1560349"/>
            <a:ext cx="10077646" cy="448283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Sheffield schools engaged with the programme</a:t>
            </a:r>
          </a:p>
          <a:p>
            <a:pPr marL="0" indent="0"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achieved their Food for Life Bronze Award…</a:t>
            </a:r>
          </a:p>
          <a:p>
            <a:pPr marL="0" indent="0">
              <a:buNone/>
            </a:pPr>
            <a:endParaRPr lang="en-GB" sz="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another 5 are almost there!</a:t>
            </a:r>
          </a:p>
          <a:p>
            <a:pPr marL="0" indent="0" algn="r"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6F1B3-46CE-4E81-892C-0B13DB5438CA}"/>
              </a:ext>
            </a:extLst>
          </p:cNvPr>
          <p:cNvSpPr txBox="1"/>
          <p:nvPr/>
        </p:nvSpPr>
        <p:spPr>
          <a:xfrm>
            <a:off x="724763" y="4507559"/>
            <a:ext cx="2879387" cy="369332"/>
          </a:xfrm>
          <a:prstGeom prst="rect">
            <a:avLst/>
          </a:prstGeom>
          <a:noFill/>
          <a:ln w="63500" cap="rnd">
            <a:solidFill>
              <a:srgbClr val="99AC20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FFL Get Togethers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D995C-5269-454D-A8EA-76A4723320E6}"/>
              </a:ext>
            </a:extLst>
          </p:cNvPr>
          <p:cNvSpPr txBox="1"/>
          <p:nvPr/>
        </p:nvSpPr>
        <p:spPr>
          <a:xfrm>
            <a:off x="8255435" y="4497083"/>
            <a:ext cx="2879387" cy="369332"/>
          </a:xfrm>
          <a:prstGeom prst="rect">
            <a:avLst/>
          </a:prstGeom>
          <a:noFill/>
          <a:ln w="63500" cap="rnd">
            <a:solidFill>
              <a:srgbClr val="99AC20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Parent Taster Sessions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8761-388F-458E-ADAD-5DA684FC8B8E}"/>
              </a:ext>
            </a:extLst>
          </p:cNvPr>
          <p:cNvSpPr txBox="1"/>
          <p:nvPr/>
        </p:nvSpPr>
        <p:spPr>
          <a:xfrm>
            <a:off x="1279135" y="5213352"/>
            <a:ext cx="2942669" cy="369332"/>
          </a:xfrm>
          <a:prstGeom prst="rect">
            <a:avLst/>
          </a:prstGeom>
          <a:noFill/>
          <a:ln w="63500" cap="rnd">
            <a:solidFill>
              <a:srgbClr val="99AC20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Increase in Cooking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950EB-37E5-4368-A8EB-CF11EB61EE0C}"/>
              </a:ext>
            </a:extLst>
          </p:cNvPr>
          <p:cNvSpPr txBox="1"/>
          <p:nvPr/>
        </p:nvSpPr>
        <p:spPr>
          <a:xfrm>
            <a:off x="7701065" y="5240429"/>
            <a:ext cx="2879387" cy="369332"/>
          </a:xfrm>
          <a:prstGeom prst="rect">
            <a:avLst/>
          </a:prstGeom>
          <a:noFill/>
          <a:ln w="63500" cap="rnd">
            <a:solidFill>
              <a:srgbClr val="99AC20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Healthy Eating Assemblies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BB0B2-13D8-41FB-B1E0-EB8A93CE7E3C}"/>
              </a:ext>
            </a:extLst>
          </p:cNvPr>
          <p:cNvSpPr txBox="1"/>
          <p:nvPr/>
        </p:nvSpPr>
        <p:spPr>
          <a:xfrm>
            <a:off x="4653090" y="4464247"/>
            <a:ext cx="2553405" cy="369332"/>
          </a:xfrm>
          <a:prstGeom prst="rect">
            <a:avLst/>
          </a:prstGeom>
          <a:noFill/>
          <a:ln w="63500" cap="rnd">
            <a:solidFill>
              <a:srgbClr val="99AC20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 up SNAGs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CD34E-F983-417B-A5D8-FD93C843FD97}"/>
              </a:ext>
            </a:extLst>
          </p:cNvPr>
          <p:cNvSpPr txBox="1"/>
          <p:nvPr/>
        </p:nvSpPr>
        <p:spPr>
          <a:xfrm>
            <a:off x="2840503" y="3801766"/>
            <a:ext cx="3424137" cy="369332"/>
          </a:xfrm>
          <a:prstGeom prst="rect">
            <a:avLst/>
          </a:prstGeom>
          <a:noFill/>
          <a:ln w="63500" cap="rnd">
            <a:solidFill>
              <a:srgbClr val="99AC20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Increase in Growing Activities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ACDD9-61CD-4DF0-8FDE-FEE1E5802034}"/>
              </a:ext>
            </a:extLst>
          </p:cNvPr>
          <p:cNvSpPr txBox="1"/>
          <p:nvPr/>
        </p:nvSpPr>
        <p:spPr>
          <a:xfrm>
            <a:off x="4552572" y="5093127"/>
            <a:ext cx="2879387" cy="369332"/>
          </a:xfrm>
          <a:prstGeom prst="rect">
            <a:avLst/>
          </a:prstGeom>
          <a:noFill/>
          <a:ln w="63500" cap="rnd">
            <a:solidFill>
              <a:srgbClr val="99AC20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Pupil Surveys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C8014-FF7A-4B5F-8536-3FB91DC2536C}"/>
              </a:ext>
            </a:extLst>
          </p:cNvPr>
          <p:cNvSpPr txBox="1"/>
          <p:nvPr/>
        </p:nvSpPr>
        <p:spPr>
          <a:xfrm>
            <a:off x="6592137" y="3801766"/>
            <a:ext cx="3424137" cy="369332"/>
          </a:xfrm>
          <a:prstGeom prst="rect">
            <a:avLst/>
          </a:prstGeom>
          <a:noFill/>
          <a:ln w="63500" cap="rnd">
            <a:solidFill>
              <a:srgbClr val="99AC20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Sugar Awareness Workshops</a:t>
            </a:r>
          </a:p>
        </p:txBody>
      </p:sp>
    </p:spTree>
    <p:extLst>
      <p:ext uri="{BB962C8B-B14F-4D97-AF65-F5344CB8AC3E}">
        <p14:creationId xmlns:p14="http://schemas.microsoft.com/office/powerpoint/2010/main" val="366060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Year 1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176" y="1354177"/>
            <a:ext cx="10077646" cy="4482834"/>
          </a:xfrm>
          <a:ln>
            <a:noFill/>
          </a:ln>
        </p:spPr>
        <p:txBody>
          <a:bodyPr/>
          <a:lstStyle/>
          <a:p>
            <a:pPr marL="0" indent="0" algn="r"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GB" sz="1100" dirty="0"/>
          </a:p>
          <a:p>
            <a:endParaRPr lang="en-GB" sz="11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E361EB-4E42-49FC-9A42-8CA25EF5DD8C}"/>
              </a:ext>
            </a:extLst>
          </p:cNvPr>
          <p:cNvSpPr/>
          <p:nvPr/>
        </p:nvSpPr>
        <p:spPr>
          <a:xfrm>
            <a:off x="3255626" y="1753214"/>
            <a:ext cx="2198450" cy="817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54545"/>
                </a:solidFill>
              </a:rPr>
              <a:t>Established Brand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6DC49E-62E2-4F9F-B70E-7CA8DFBCADB3}"/>
              </a:ext>
            </a:extLst>
          </p:cNvPr>
          <p:cNvSpPr/>
          <p:nvPr/>
        </p:nvSpPr>
        <p:spPr>
          <a:xfrm>
            <a:off x="876326" y="3218590"/>
            <a:ext cx="2198450" cy="817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54545"/>
                </a:solidFill>
              </a:rPr>
              <a:t>Termly Newsletters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43CF76-9422-4E5E-A14D-7BF82C54C057}"/>
              </a:ext>
            </a:extLst>
          </p:cNvPr>
          <p:cNvSpPr/>
          <p:nvPr/>
        </p:nvSpPr>
        <p:spPr>
          <a:xfrm>
            <a:off x="3255626" y="4696832"/>
            <a:ext cx="2198450" cy="817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54545"/>
                </a:solidFill>
              </a:rPr>
              <a:t>‘Feed Your Family for Less’ Resource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FEFCA-7261-4310-86FC-84D33543C541}"/>
              </a:ext>
            </a:extLst>
          </p:cNvPr>
          <p:cNvSpPr/>
          <p:nvPr/>
        </p:nvSpPr>
        <p:spPr>
          <a:xfrm>
            <a:off x="8936372" y="3214358"/>
            <a:ext cx="2198450" cy="817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54545"/>
                </a:solidFill>
              </a:rPr>
              <a:t>Learning Together Supplement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FA1E2-A19A-4CF8-887B-E40465F079EF}"/>
              </a:ext>
            </a:extLst>
          </p:cNvPr>
          <p:cNvSpPr/>
          <p:nvPr/>
        </p:nvSpPr>
        <p:spPr>
          <a:xfrm>
            <a:off x="6737926" y="1753214"/>
            <a:ext cx="2198450" cy="817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54545"/>
                </a:solidFill>
              </a:rPr>
              <a:t>Guest Blogs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096472-9804-4945-85FA-093D57093CBF}"/>
              </a:ext>
            </a:extLst>
          </p:cNvPr>
          <p:cNvSpPr/>
          <p:nvPr/>
        </p:nvSpPr>
        <p:spPr>
          <a:xfrm>
            <a:off x="6737926" y="4696832"/>
            <a:ext cx="2198450" cy="817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454545"/>
                </a:solidFill>
              </a:rPr>
              <a:t>Great Feedback!</a:t>
            </a:r>
            <a:endParaRPr lang="en-GB" dirty="0">
              <a:solidFill>
                <a:srgbClr val="454545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BF4624C-C72E-4A81-8EA8-58BA3A8A0CED}"/>
              </a:ext>
            </a:extLst>
          </p:cNvPr>
          <p:cNvSpPr/>
          <p:nvPr/>
        </p:nvSpPr>
        <p:spPr>
          <a:xfrm>
            <a:off x="4996774" y="3214359"/>
            <a:ext cx="2198450" cy="817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A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54545"/>
                </a:solidFill>
              </a:rPr>
              <a:t>Training &amp; Events</a:t>
            </a:r>
          </a:p>
        </p:txBody>
      </p:sp>
    </p:spTree>
    <p:extLst>
      <p:ext uri="{BB962C8B-B14F-4D97-AF65-F5344CB8AC3E}">
        <p14:creationId xmlns:p14="http://schemas.microsoft.com/office/powerpoint/2010/main" val="284797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5B10-952F-45B8-A432-A73B48DC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872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99AC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573053-BFA1-4CEB-868B-B30DA843524C}"/>
              </a:ext>
            </a:extLst>
          </p:cNvPr>
          <p:cNvSpPr/>
          <p:nvPr/>
        </p:nvSpPr>
        <p:spPr>
          <a:xfrm>
            <a:off x="5073041" y="3290505"/>
            <a:ext cx="2045913" cy="132556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A43EAC-3D84-4400-A17F-661DCF49B751}"/>
              </a:ext>
            </a:extLst>
          </p:cNvPr>
          <p:cNvSpPr/>
          <p:nvPr/>
        </p:nvSpPr>
        <p:spPr>
          <a:xfrm>
            <a:off x="2338979" y="2175631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Health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6B7BCF-4265-4DB4-8BF9-7EC5B48D5A91}"/>
              </a:ext>
            </a:extLst>
          </p:cNvPr>
          <p:cNvSpPr/>
          <p:nvPr/>
        </p:nvSpPr>
        <p:spPr>
          <a:xfrm>
            <a:off x="5313801" y="1708356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Attendance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6D43B-EA76-4829-B8FA-BA84FF4F17D4}"/>
              </a:ext>
            </a:extLst>
          </p:cNvPr>
          <p:cNvSpPr/>
          <p:nvPr/>
        </p:nvSpPr>
        <p:spPr>
          <a:xfrm>
            <a:off x="1652530" y="4224970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Concentration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DC36E6-F7F8-4FB1-A742-C4ADC8DA23AB}"/>
              </a:ext>
            </a:extLst>
          </p:cNvPr>
          <p:cNvSpPr/>
          <p:nvPr/>
        </p:nvSpPr>
        <p:spPr>
          <a:xfrm>
            <a:off x="3909151" y="5451514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Attainment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1C399C-77D1-4FB5-940C-406AC549ED20}"/>
              </a:ext>
            </a:extLst>
          </p:cNvPr>
          <p:cNvSpPr/>
          <p:nvPr/>
        </p:nvSpPr>
        <p:spPr>
          <a:xfrm>
            <a:off x="8386970" y="2156171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Behaviour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B0D375-BE45-4D5A-A42E-8009F0950177}"/>
              </a:ext>
            </a:extLst>
          </p:cNvPr>
          <p:cNvSpPr/>
          <p:nvPr/>
        </p:nvSpPr>
        <p:spPr>
          <a:xfrm>
            <a:off x="9615889" y="4310730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Ofsted Rating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63064-F9F6-42EF-A3FB-33B8CEEE28A8}"/>
              </a:ext>
            </a:extLst>
          </p:cNvPr>
          <p:cNvSpPr/>
          <p:nvPr/>
        </p:nvSpPr>
        <p:spPr>
          <a:xfrm>
            <a:off x="6822575" y="5451513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Emotional Wellbeing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29096-6B1F-4DF4-A9B5-6AFAA9B84912}"/>
              </a:ext>
            </a:extLst>
          </p:cNvPr>
          <p:cNvCxnSpPr/>
          <p:nvPr/>
        </p:nvCxnSpPr>
        <p:spPr>
          <a:xfrm flipH="1" flipV="1">
            <a:off x="3903374" y="2820318"/>
            <a:ext cx="1169667" cy="60868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5458EF-CCB4-484B-89C2-88664D2D98A1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V="1">
            <a:off x="6095998" y="2490553"/>
            <a:ext cx="1" cy="79995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594E80-FD99-4336-BF4B-EA8A2E4233A8}"/>
              </a:ext>
            </a:extLst>
          </p:cNvPr>
          <p:cNvCxnSpPr/>
          <p:nvPr/>
        </p:nvCxnSpPr>
        <p:spPr>
          <a:xfrm flipV="1">
            <a:off x="7118954" y="2681823"/>
            <a:ext cx="1268016" cy="74717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219C86-991E-439B-9E20-476D43D2320B}"/>
              </a:ext>
            </a:extLst>
          </p:cNvPr>
          <p:cNvCxnSpPr>
            <a:endCxn id="7" idx="3"/>
          </p:cNvCxnSpPr>
          <p:nvPr/>
        </p:nvCxnSpPr>
        <p:spPr>
          <a:xfrm flipH="1">
            <a:off x="3216925" y="4420135"/>
            <a:ext cx="1856116" cy="19593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F302D2-3755-4B1C-87D1-D311B4ACEACD}"/>
              </a:ext>
            </a:extLst>
          </p:cNvPr>
          <p:cNvCxnSpPr/>
          <p:nvPr/>
        </p:nvCxnSpPr>
        <p:spPr>
          <a:xfrm flipH="1">
            <a:off x="5073041" y="4616068"/>
            <a:ext cx="400505" cy="83544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27D80E-88EF-421C-A767-E4B478F73134}"/>
              </a:ext>
            </a:extLst>
          </p:cNvPr>
          <p:cNvCxnSpPr/>
          <p:nvPr/>
        </p:nvCxnSpPr>
        <p:spPr>
          <a:xfrm>
            <a:off x="6637436" y="4616067"/>
            <a:ext cx="692226" cy="83544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498D0-97A8-4439-8447-5F9D87214201}"/>
              </a:ext>
            </a:extLst>
          </p:cNvPr>
          <p:cNvCxnSpPr>
            <a:stCxn id="4" idx="3"/>
          </p:cNvCxnSpPr>
          <p:nvPr/>
        </p:nvCxnSpPr>
        <p:spPr>
          <a:xfrm>
            <a:off x="7118954" y="3953287"/>
            <a:ext cx="2496935" cy="46684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09" y="5969482"/>
            <a:ext cx="184115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126" y="1732550"/>
            <a:ext cx="10077646" cy="4482834"/>
          </a:xfrm>
        </p:spPr>
        <p:txBody>
          <a:bodyPr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up a School Nutrition Action Group (SNAG)</a:t>
            </a:r>
          </a:p>
          <a:p>
            <a:pPr marL="0" indent="0">
              <a:buNone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&amp; Implement a School Nutrition Action Plan (SNAP)</a:t>
            </a: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a School Food Specific Pupil / Parent Survey</a:t>
            </a: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(or update) School Food Policies</a:t>
            </a: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 for Food for Life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91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Example 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312" y="1543360"/>
            <a:ext cx="10077646" cy="4482834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Focus on Increasing FSM Uptake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‘5 a Day’ Poster Competition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Audit on School Meal Waste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‘Eat a Rainbow’ Challenge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Healthy Eating Assembly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Parent Taster Evening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Packed Lunch Audit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Lunchtime ‘Rules’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Parent Lunch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Cooking Club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194" y="4301883"/>
            <a:ext cx="1497971" cy="1492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555" y="4070116"/>
            <a:ext cx="1956078" cy="19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6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731" y="536028"/>
            <a:ext cx="6968359" cy="51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59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7076" y="536027"/>
            <a:ext cx="6605751" cy="51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8250" y="366293"/>
            <a:ext cx="6763406" cy="5261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8028" y="1671145"/>
            <a:ext cx="1986455" cy="8198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9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312" y="1401473"/>
            <a:ext cx="10077646" cy="4482834"/>
          </a:xfrm>
        </p:spPr>
        <p:txBody>
          <a:bodyPr/>
          <a:lstStyle/>
          <a:p>
            <a:pPr marL="0" indent="0">
              <a:buNone/>
            </a:pPr>
            <a:endParaRPr lang="en-GB" sz="21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Contribute to Reducing Childhood </a:t>
            </a:r>
            <a:r>
              <a:rPr lang="en-GB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Contribute to Reducing Child </a:t>
            </a:r>
            <a:r>
              <a:rPr lang="en-GB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Tooth Decay</a:t>
            </a:r>
            <a:endParaRPr lang="en-GB" sz="2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152" y="3799491"/>
            <a:ext cx="2191407" cy="136509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517" y="3799491"/>
            <a:ext cx="2090278" cy="1365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766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40" y="547489"/>
            <a:ext cx="11301917" cy="7909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/>
              <a:t>THANK</a:t>
            </a:r>
            <a:r>
              <a:rPr lang="en-GB" dirty="0"/>
              <a:t> </a:t>
            </a:r>
            <a:r>
              <a:rPr lang="en-GB" sz="4400" dirty="0"/>
              <a:t>YOU!</a:t>
            </a:r>
            <a:br>
              <a:rPr lang="en-GB" sz="4400" dirty="0"/>
            </a:br>
            <a:br>
              <a:rPr lang="en-GB" sz="4400" dirty="0"/>
            </a:br>
            <a:br>
              <a:rPr lang="en-GB" sz="4400" dirty="0"/>
            </a:br>
            <a:r>
              <a:rPr lang="en-GB" sz="4400" dirty="0">
                <a:solidFill>
                  <a:srgbClr val="C00000"/>
                </a:solidFill>
              </a:rPr>
              <a:t>Any Questions?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081" y="3294994"/>
            <a:ext cx="3131836" cy="23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97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10" y="1714137"/>
            <a:ext cx="11301917" cy="790922"/>
          </a:xfrm>
        </p:spPr>
        <p:txBody>
          <a:bodyPr>
            <a:noAutofit/>
          </a:bodyPr>
          <a:lstStyle/>
          <a:p>
            <a:pPr rtl="0"/>
            <a:r>
              <a:rPr lang="en-GB" sz="5400" dirty="0">
                <a:solidFill>
                  <a:srgbClr val="C00000"/>
                </a:solidFill>
              </a:rPr>
              <a:t>                  </a:t>
            </a:r>
            <a:br>
              <a:rPr lang="en-GB" sz="5400" dirty="0"/>
            </a:br>
            <a:r>
              <a:rPr lang="en-GB" sz="800" dirty="0"/>
              <a:t>		              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- Lisa Aldwinckle, Programme Manager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800" b="0" dirty="0">
                <a:solidFill>
                  <a:srgbClr val="00B0F0"/>
                </a:solidFill>
              </a:rPr>
            </a:b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		</a:t>
            </a:r>
            <a:r>
              <a:rPr lang="en-GB" sz="1800" b="0" dirty="0">
                <a:solidFill>
                  <a:schemeClr val="bg2">
                    <a:lumMod val="75000"/>
                  </a:schemeClr>
                </a:solidFill>
              </a:rPr>
              <a:t>lisa.aldwinckle@</a:t>
            </a:r>
            <a:r>
              <a:rPr lang="en-GB" sz="1800" b="0" dirty="0">
                <a:solidFill>
                  <a:srgbClr val="45C7DB"/>
                </a:solidFill>
              </a:rPr>
              <a:t>learnsheffield.co.uk</a:t>
            </a:r>
            <a:b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</a:t>
            </a: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		</a:t>
            </a:r>
            <a:r>
              <a:rPr lang="en-GB" sz="1800" b="0" dirty="0">
                <a:solidFill>
                  <a:srgbClr val="00B0F0"/>
                </a:solidFill>
                <a:hlinkClick r:id="rId3"/>
              </a:rPr>
              <a:t>www.learnsheffield.co.uk/eatsmartsheffield</a:t>
            </a:r>
            <a:b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en-GB" sz="1800" b="0" dirty="0">
                <a:solidFill>
                  <a:srgbClr val="00B0F0"/>
                </a:solidFill>
              </a:rPr>
              <a:t>	</a:t>
            </a:r>
            <a:br>
              <a:rPr lang="en-GB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r>
              <a:rPr lang="en-GB" sz="18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Twitter: </a:t>
            </a:r>
            <a:r>
              <a:rPr lang="en-GB" sz="1800" b="0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@eatsmartsheff </a:t>
            </a:r>
            <a:br>
              <a:rPr lang="en-GB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r>
              <a:rPr lang="en-GB" sz="18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Facebook: </a:t>
            </a:r>
            <a:r>
              <a:rPr lang="en-GB" sz="1800" b="0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@eatsmartsheff</a:t>
            </a:r>
            <a:br>
              <a:rPr lang="en-GB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@eatsmartsheffield</a:t>
            </a:r>
            <a:br>
              <a:rPr lang="en-GB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br>
              <a:rPr lang="en-GB" sz="1800" b="0" dirty="0"/>
            </a:br>
            <a:br>
              <a:rPr lang="en-GB" sz="1800" dirty="0"/>
            </a:b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046" y="851711"/>
            <a:ext cx="3560373" cy="118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309" y="4049457"/>
            <a:ext cx="335380" cy="335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309" y="3513712"/>
            <a:ext cx="309400" cy="3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Childhood Obesity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2386" y="1525065"/>
            <a:ext cx="6700345" cy="38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Child Tooth Decay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8601" y="1655380"/>
            <a:ext cx="6274795" cy="38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Local Picture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760" y="2024860"/>
            <a:ext cx="1737511" cy="130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760" y="3796175"/>
            <a:ext cx="1737511" cy="130465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0" y="1325325"/>
            <a:ext cx="10077450" cy="42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6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5B10-952F-45B8-A432-A73B48DC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872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99AC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Good News....!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573053-BFA1-4CEB-868B-B30DA843524C}"/>
              </a:ext>
            </a:extLst>
          </p:cNvPr>
          <p:cNvSpPr/>
          <p:nvPr/>
        </p:nvSpPr>
        <p:spPr>
          <a:xfrm>
            <a:off x="5073041" y="3290505"/>
            <a:ext cx="2045913" cy="132556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PREVENTABLE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A43EAC-3D84-4400-A17F-661DCF49B751}"/>
              </a:ext>
            </a:extLst>
          </p:cNvPr>
          <p:cNvSpPr/>
          <p:nvPr/>
        </p:nvSpPr>
        <p:spPr>
          <a:xfrm>
            <a:off x="2338979" y="2175631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 a Healthy Weight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6B7BCF-4265-4DB4-8BF9-7EC5B48D5A91}"/>
              </a:ext>
            </a:extLst>
          </p:cNvPr>
          <p:cNvSpPr/>
          <p:nvPr/>
        </p:nvSpPr>
        <p:spPr>
          <a:xfrm>
            <a:off x="5313801" y="1708356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Activity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6D43B-EA76-4829-B8FA-BA84FF4F17D4}"/>
              </a:ext>
            </a:extLst>
          </p:cNvPr>
          <p:cNvSpPr/>
          <p:nvPr/>
        </p:nvSpPr>
        <p:spPr>
          <a:xfrm>
            <a:off x="1652530" y="4224970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Eat Your 5-a-Day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DC36E6-F7F8-4FB1-A742-C4ADC8DA23AB}"/>
              </a:ext>
            </a:extLst>
          </p:cNvPr>
          <p:cNvSpPr/>
          <p:nvPr/>
        </p:nvSpPr>
        <p:spPr>
          <a:xfrm>
            <a:off x="3909151" y="5451514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 the Dentist Regularly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1C399C-77D1-4FB5-940C-406AC549ED20}"/>
              </a:ext>
            </a:extLst>
          </p:cNvPr>
          <p:cNvSpPr/>
          <p:nvPr/>
        </p:nvSpPr>
        <p:spPr>
          <a:xfrm>
            <a:off x="8386970" y="2156171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Brush Teeth Twice a Day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B0D375-BE45-4D5A-A42E-8009F0950177}"/>
              </a:ext>
            </a:extLst>
          </p:cNvPr>
          <p:cNvSpPr/>
          <p:nvPr/>
        </p:nvSpPr>
        <p:spPr>
          <a:xfrm>
            <a:off x="9615889" y="4310730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Balanced Diet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D63064-F9F6-42EF-A3FB-33B8CEEE28A8}"/>
              </a:ext>
            </a:extLst>
          </p:cNvPr>
          <p:cNvSpPr/>
          <p:nvPr/>
        </p:nvSpPr>
        <p:spPr>
          <a:xfrm>
            <a:off x="6822575" y="5451513"/>
            <a:ext cx="1564395" cy="7821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Saturated Fat / Salt / Sugar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29096-6B1F-4DF4-A9B5-6AFAA9B84912}"/>
              </a:ext>
            </a:extLst>
          </p:cNvPr>
          <p:cNvCxnSpPr/>
          <p:nvPr/>
        </p:nvCxnSpPr>
        <p:spPr>
          <a:xfrm flipH="1" flipV="1">
            <a:off x="3903374" y="2820318"/>
            <a:ext cx="1169667" cy="60868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5458EF-CCB4-484B-89C2-88664D2D98A1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V="1">
            <a:off x="6095998" y="2490553"/>
            <a:ext cx="1" cy="79995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594E80-FD99-4336-BF4B-EA8A2E4233A8}"/>
              </a:ext>
            </a:extLst>
          </p:cNvPr>
          <p:cNvCxnSpPr/>
          <p:nvPr/>
        </p:nvCxnSpPr>
        <p:spPr>
          <a:xfrm flipV="1">
            <a:off x="7118954" y="2681823"/>
            <a:ext cx="1268016" cy="74717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219C86-991E-439B-9E20-476D43D2320B}"/>
              </a:ext>
            </a:extLst>
          </p:cNvPr>
          <p:cNvCxnSpPr>
            <a:endCxn id="7" idx="3"/>
          </p:cNvCxnSpPr>
          <p:nvPr/>
        </p:nvCxnSpPr>
        <p:spPr>
          <a:xfrm flipH="1">
            <a:off x="3216925" y="4420135"/>
            <a:ext cx="1856116" cy="19593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F302D2-3755-4B1C-87D1-D311B4ACEACD}"/>
              </a:ext>
            </a:extLst>
          </p:cNvPr>
          <p:cNvCxnSpPr/>
          <p:nvPr/>
        </p:nvCxnSpPr>
        <p:spPr>
          <a:xfrm flipH="1">
            <a:off x="5073041" y="4616068"/>
            <a:ext cx="400505" cy="83544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27D80E-88EF-421C-A767-E4B478F73134}"/>
              </a:ext>
            </a:extLst>
          </p:cNvPr>
          <p:cNvCxnSpPr/>
          <p:nvPr/>
        </p:nvCxnSpPr>
        <p:spPr>
          <a:xfrm>
            <a:off x="6637436" y="4616067"/>
            <a:ext cx="692226" cy="83544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498D0-97A8-4439-8447-5F9D87214201}"/>
              </a:ext>
            </a:extLst>
          </p:cNvPr>
          <p:cNvCxnSpPr>
            <a:stCxn id="4" idx="3"/>
          </p:cNvCxnSpPr>
          <p:nvPr/>
        </p:nvCxnSpPr>
        <p:spPr>
          <a:xfrm>
            <a:off x="7118954" y="3953287"/>
            <a:ext cx="2496935" cy="46684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53" y="6082386"/>
            <a:ext cx="1837926" cy="6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Changes in School Food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604" y="1306880"/>
            <a:ext cx="10028789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4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Who We Work With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41" y="1611634"/>
            <a:ext cx="4445516" cy="2446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607" y="4027831"/>
            <a:ext cx="1600185" cy="1600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079" y="4160920"/>
            <a:ext cx="1474234" cy="1474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6DE1D1-8B3D-43A1-BBFE-A2C86E483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269" y="1560702"/>
            <a:ext cx="2114088" cy="1549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F7E8F-15B3-4402-A4AD-1F64C1F20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945" y="1611634"/>
            <a:ext cx="1600186" cy="160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489B9-51D7-432E-BB13-25E77DCD8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749" y="4218316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ater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45C7DB"/>
      </a:hlink>
      <a:folHlink>
        <a:srgbClr val="45C7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- Powerpoint template" id="{6C342FD6-FB13-4B6D-80E5-287218E2F379}" vid="{ED15B696-462F-456E-9131-2F59E799B9D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2f5b62-f04e-4597-9160-e41e0f668a60">
      <UserInfo>
        <DisplayName>Lisa Aldwinckle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F1E60301F9845965A45A9FFC27309" ma:contentTypeVersion="12" ma:contentTypeDescription="Create a new document." ma:contentTypeScope="" ma:versionID="9625b1c5d6fb91207513c8712e752196">
  <xsd:schema xmlns:xsd="http://www.w3.org/2001/XMLSchema" xmlns:xs="http://www.w3.org/2001/XMLSchema" xmlns:p="http://schemas.microsoft.com/office/2006/metadata/properties" xmlns:ns2="35e34062-2793-41eb-9d5f-953cc31a6407" xmlns:ns3="362f5b62-f04e-4597-9160-e41e0f668a60" targetNamespace="http://schemas.microsoft.com/office/2006/metadata/properties" ma:root="true" ma:fieldsID="be7e8c250fc5190b6821e1061a500960" ns2:_="" ns3:_="">
    <xsd:import namespace="35e34062-2793-41eb-9d5f-953cc31a6407"/>
    <xsd:import namespace="362f5b62-f04e-4597-9160-e41e0f668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34062-2793-41eb-9d5f-953cc31a6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f5b62-f04e-4597-9160-e41e0f668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BABDD1-2262-42D0-8DAC-08871C2C5EAE}">
  <ds:schemaRefs>
    <ds:schemaRef ds:uri="http://schemas.microsoft.com/office/2006/metadata/properties"/>
    <ds:schemaRef ds:uri="http://schemas.microsoft.com/office/infopath/2007/PartnerControls"/>
    <ds:schemaRef ds:uri="362f5b62-f04e-4597-9160-e41e0f668a60"/>
  </ds:schemaRefs>
</ds:datastoreItem>
</file>

<file path=customXml/itemProps2.xml><?xml version="1.0" encoding="utf-8"?>
<ds:datastoreItem xmlns:ds="http://schemas.openxmlformats.org/officeDocument/2006/customXml" ds:itemID="{A238A7D9-BE44-44D1-A9FB-0EB940B96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e34062-2793-41eb-9d5f-953cc31a6407"/>
    <ds:schemaRef ds:uri="362f5b62-f04e-4597-9160-e41e0f668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C510FC-410F-45F2-A7A0-9039DFF525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 - Powerpoint template</Template>
  <TotalTime>2104</TotalTime>
  <Words>1128</Words>
  <Application>Microsoft Office PowerPoint</Application>
  <PresentationFormat>Widescreen</PresentationFormat>
  <Paragraphs>267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Open Sans</vt:lpstr>
      <vt:lpstr>Open Sans Condensed Light</vt:lpstr>
      <vt:lpstr>Tahoma</vt:lpstr>
      <vt:lpstr>Wingdings</vt:lpstr>
      <vt:lpstr>Office Theme</vt:lpstr>
      <vt:lpstr>1_Office Theme</vt:lpstr>
      <vt:lpstr>PowerPoint Presentation</vt:lpstr>
      <vt:lpstr>Aims</vt:lpstr>
      <vt:lpstr>Outcomes</vt:lpstr>
      <vt:lpstr>Childhood Obesity</vt:lpstr>
      <vt:lpstr>Child Tooth Decay</vt:lpstr>
      <vt:lpstr>Local Picture</vt:lpstr>
      <vt:lpstr>The Good News....!</vt:lpstr>
      <vt:lpstr>Changes in School Food</vt:lpstr>
      <vt:lpstr>Who We Work With</vt:lpstr>
      <vt:lpstr>Key Partner</vt:lpstr>
      <vt:lpstr>Why Food for Life</vt:lpstr>
      <vt:lpstr>Why Food for Life</vt:lpstr>
      <vt:lpstr>Our Offer – All Schools</vt:lpstr>
      <vt:lpstr>Our Offer – Targeted Schools</vt:lpstr>
      <vt:lpstr>PowerPoint Presentation</vt:lpstr>
      <vt:lpstr>Targeted Schools (Year 1)</vt:lpstr>
      <vt:lpstr>Targeted Schools (Year 2)</vt:lpstr>
      <vt:lpstr>Additional Settings (Year 2)</vt:lpstr>
      <vt:lpstr>Whole School Approach </vt:lpstr>
      <vt:lpstr>Food for Life Offer</vt:lpstr>
      <vt:lpstr>Food for Life Offer</vt:lpstr>
      <vt:lpstr>Year 1 Achievements</vt:lpstr>
      <vt:lpstr>Year 1 Achievements</vt:lpstr>
      <vt:lpstr>Benefits</vt:lpstr>
      <vt:lpstr>Recommendations</vt:lpstr>
      <vt:lpstr>Example Actions </vt:lpstr>
      <vt:lpstr>PowerPoint Presentation</vt:lpstr>
      <vt:lpstr>PowerPoint Presentation</vt:lpstr>
      <vt:lpstr>PowerPoint Presentation</vt:lpstr>
      <vt:lpstr>THANK YOU!   Any Questions?  </vt:lpstr>
      <vt:lpstr>                                    Contact - Lisa Aldwinckle, Programme Manager      E-Mail:  lisa.aldwinckle@learnsheffield.co.uk     Web:  www.learnsheffield.co.uk/eatsmartsheffield           Twitter: @eatsmartsheff      Facebook: @eatsmartsheff     Instagram: @eatsmartsheffield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 Smart Sheffield</dc:title>
  <dc:creator>Andy Wynne</dc:creator>
  <cp:lastModifiedBy>John Redhead</cp:lastModifiedBy>
  <cp:revision>132</cp:revision>
  <cp:lastPrinted>2019-10-11T09:40:22Z</cp:lastPrinted>
  <dcterms:created xsi:type="dcterms:W3CDTF">2019-09-26T10:44:29Z</dcterms:created>
  <dcterms:modified xsi:type="dcterms:W3CDTF">2020-12-10T17:29:42Z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0x010100D9AF1E60301F9845965A45A9FFC27309</vt:lpwstr>
  </property>
  <property fmtid="{D5CDD505-2E9C-101B-9397-08002B2CF9AE}" pid="3" name="Order">
    <vt:r8>7469900</vt:r8>
  </property>
</Properties>
</file>