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60" r:id="rId4"/>
    <p:sldId id="261" r:id="rId5"/>
    <p:sldId id="262" r:id="rId6"/>
    <p:sldId id="264" r:id="rId7"/>
    <p:sldId id="265" r:id="rId8"/>
    <p:sldId id="266" r:id="rId9"/>
    <p:sldId id="274" r:id="rId10"/>
    <p:sldId id="275" r:id="rId11"/>
    <p:sldId id="276" r:id="rId12"/>
    <p:sldId id="277" r:id="rId13"/>
    <p:sldId id="278" r:id="rId14"/>
    <p:sldId id="279" r:id="rId15"/>
    <p:sldId id="28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FDF7"/>
    <a:srgbClr val="800040"/>
    <a:srgbClr val="FF0080"/>
    <a:srgbClr val="5D7E9D"/>
    <a:srgbClr val="191919"/>
    <a:srgbClr val="FFFDDD"/>
    <a:srgbClr val="CEC339"/>
    <a:srgbClr val="FF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2895" autoAdjust="0"/>
  </p:normalViewPr>
  <p:slideViewPr>
    <p:cSldViewPr snapToObjects="1">
      <p:cViewPr varScale="1">
        <p:scale>
          <a:sx n="123" d="100"/>
          <a:sy n="123" d="100"/>
        </p:scale>
        <p:origin x="-1524" y="-108"/>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55B964F-E492-492F-9C30-EB42BBB8B1CE}" type="slidenum">
              <a:rPr lang="en-US" altLang="en-US"/>
              <a:pPr>
                <a:defRPr/>
              </a:pPr>
              <a:t>‹#›</a:t>
            </a:fld>
            <a:endParaRPr lang="en-US" altLang="en-US"/>
          </a:p>
        </p:txBody>
      </p:sp>
    </p:spTree>
    <p:extLst>
      <p:ext uri="{BB962C8B-B14F-4D97-AF65-F5344CB8AC3E}">
        <p14:creationId xmlns:p14="http://schemas.microsoft.com/office/powerpoint/2010/main" xmlns="" val="292318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447CA2B-2AFA-4C02-A580-8E7AC1194137}" type="slidenum">
              <a:rPr lang="en-US" altLang="en-US"/>
              <a:pPr>
                <a:defRPr/>
              </a:pPr>
              <a:t>‹#›</a:t>
            </a:fld>
            <a:endParaRPr lang="en-US" altLang="en-US"/>
          </a:p>
        </p:txBody>
      </p:sp>
    </p:spTree>
    <p:extLst>
      <p:ext uri="{BB962C8B-B14F-4D97-AF65-F5344CB8AC3E}">
        <p14:creationId xmlns:p14="http://schemas.microsoft.com/office/powerpoint/2010/main" xmlns="" val="146061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GB" altLang="en-US" dirty="0" smtClean="0"/>
              <a:t>Introductions</a:t>
            </a:r>
            <a:r>
              <a:rPr lang="en-GB" altLang="en-US" baseline="0" dirty="0" smtClean="0"/>
              <a:t> / role </a:t>
            </a:r>
            <a:endParaRPr lang="en-GB" altLang="en-US" dirty="0" smtClean="0"/>
          </a:p>
        </p:txBody>
      </p:sp>
    </p:spTree>
    <p:extLst>
      <p:ext uri="{BB962C8B-B14F-4D97-AF65-F5344CB8AC3E}">
        <p14:creationId xmlns:p14="http://schemas.microsoft.com/office/powerpoint/2010/main" xmlns="" val="108999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10</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smtClean="0"/>
              <a:t>Sections of the OPP</a:t>
            </a:r>
            <a:r>
              <a:rPr lang="en-GB" altLang="en-US" baseline="0" dirty="0" smtClean="0"/>
              <a:t> </a:t>
            </a:r>
            <a:endParaRPr lang="en-GB" altLang="en-US" dirty="0" smtClean="0"/>
          </a:p>
        </p:txBody>
      </p:sp>
    </p:spTree>
    <p:extLst>
      <p:ext uri="{BB962C8B-B14F-4D97-AF65-F5344CB8AC3E}">
        <p14:creationId xmlns:p14="http://schemas.microsoft.com/office/powerpoint/2010/main" xmlns="" val="380373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11</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GB" altLang="en-US" dirty="0" smtClean="0"/>
              <a:t>I have already attended meetings for children where there are</a:t>
            </a:r>
            <a:r>
              <a:rPr lang="en-GB" altLang="en-US" baseline="0" dirty="0" smtClean="0"/>
              <a:t> thoughts that a R2A may be needed down the line. The My Plan information has also fed into the FOS Action Plan that we have devised to allocate SEND funds. Process encourages all schools to engage. </a:t>
            </a:r>
          </a:p>
          <a:p>
            <a:pPr eaLnBrk="1" hangingPunct="1"/>
            <a:endParaRPr lang="en-GB" altLang="en-US" dirty="0" smtClean="0"/>
          </a:p>
        </p:txBody>
      </p:sp>
    </p:spTree>
    <p:extLst>
      <p:ext uri="{BB962C8B-B14F-4D97-AF65-F5344CB8AC3E}">
        <p14:creationId xmlns:p14="http://schemas.microsoft.com/office/powerpoint/2010/main" xmlns="" val="385823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12</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53634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13</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108999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14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3803730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15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385823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smtClean="0"/>
              <a:t>Written with</a:t>
            </a:r>
            <a:r>
              <a:rPr lang="en-GB" altLang="en-US" baseline="0" dirty="0" smtClean="0"/>
              <a:t> a view to Area </a:t>
            </a:r>
            <a:r>
              <a:rPr lang="en-GB" altLang="en-US" baseline="0" dirty="0" err="1" smtClean="0"/>
              <a:t>SENCos</a:t>
            </a:r>
            <a:r>
              <a:rPr lang="en-GB" altLang="en-US" baseline="0" dirty="0" smtClean="0"/>
              <a:t> sharing this info with school </a:t>
            </a:r>
            <a:r>
              <a:rPr lang="en-GB" altLang="en-US" baseline="0" dirty="0" err="1" smtClean="0"/>
              <a:t>sencos</a:t>
            </a:r>
            <a:endParaRPr lang="en-GB" altLang="en-US" dirty="0" smtClean="0"/>
          </a:p>
        </p:txBody>
      </p:sp>
    </p:spTree>
    <p:extLst>
      <p:ext uri="{BB962C8B-B14F-4D97-AF65-F5344CB8AC3E}">
        <p14:creationId xmlns:p14="http://schemas.microsoft.com/office/powerpoint/2010/main" xmlns="" val="380373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3</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GB" altLang="en-US" dirty="0" smtClean="0"/>
              <a:t>Developed by</a:t>
            </a:r>
            <a:r>
              <a:rPr lang="en-GB" altLang="en-US" baseline="0" dirty="0" smtClean="0"/>
              <a:t> members of the SEND team </a:t>
            </a:r>
          </a:p>
          <a:p>
            <a:pPr eaLnBrk="1" hangingPunct="1"/>
            <a:r>
              <a:rPr lang="en-GB" altLang="en-US" baseline="0" dirty="0" smtClean="0"/>
              <a:t>Where we </a:t>
            </a:r>
            <a:r>
              <a:rPr lang="en-GB" altLang="en-US" baseline="0" dirty="0" err="1" smtClean="0"/>
              <a:t>percieved</a:t>
            </a:r>
            <a:r>
              <a:rPr lang="en-GB" altLang="en-US" baseline="0" dirty="0" smtClean="0"/>
              <a:t> the My Plan to fit in with our children </a:t>
            </a:r>
            <a:endParaRPr lang="en-GB" altLang="en-US" dirty="0" smtClean="0"/>
          </a:p>
        </p:txBody>
      </p:sp>
    </p:spTree>
    <p:extLst>
      <p:ext uri="{BB962C8B-B14F-4D97-AF65-F5344CB8AC3E}">
        <p14:creationId xmlns:p14="http://schemas.microsoft.com/office/powerpoint/2010/main" xmlns="" val="385823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4</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smtClean="0"/>
              <a:t>Where the my plan could fit? Picture version for visua</a:t>
            </a:r>
            <a:r>
              <a:rPr lang="en-GB" altLang="en-US" baseline="0" dirty="0" smtClean="0"/>
              <a:t>l learners!!</a:t>
            </a:r>
            <a:endParaRPr lang="en-GB" altLang="en-US" dirty="0" smtClean="0"/>
          </a:p>
        </p:txBody>
      </p:sp>
    </p:spTree>
    <p:extLst>
      <p:ext uri="{BB962C8B-B14F-4D97-AF65-F5344CB8AC3E}">
        <p14:creationId xmlns:p14="http://schemas.microsoft.com/office/powerpoint/2010/main" xmlns="" val="53634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0F7D-7F0A-4709-AA8B-727C6E90B281}" type="slidenum">
              <a:rPr lang="en-US" altLang="en-US"/>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GB" altLang="en-US" dirty="0" smtClean="0"/>
              <a:t>Evidence of assess-plan-do-review cycle sometimes missing when applying</a:t>
            </a:r>
            <a:r>
              <a:rPr lang="en-GB" altLang="en-US" baseline="0" dirty="0" smtClean="0"/>
              <a:t> for an EHCP. Careful planning of support and recording of progress has demonstrated no need for an EHCP, in some cases. </a:t>
            </a:r>
            <a:endParaRPr lang="en-GB" altLang="en-US" dirty="0" smtClean="0"/>
          </a:p>
        </p:txBody>
      </p:sp>
    </p:spTree>
    <p:extLst>
      <p:ext uri="{BB962C8B-B14F-4D97-AF65-F5344CB8AC3E}">
        <p14:creationId xmlns:p14="http://schemas.microsoft.com/office/powerpoint/2010/main" xmlns="" val="710465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E99D-60DF-4218-94BC-57C0F3797033}" type="slidenum">
              <a:rPr lang="en-US" altLang="en-US"/>
              <a:pPr/>
              <a:t>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dirty="0" smtClean="0"/>
              <a:t>My</a:t>
            </a:r>
            <a:r>
              <a:rPr lang="en-GB" altLang="en-US" baseline="0" dirty="0" smtClean="0"/>
              <a:t> Plan ‘feels’ as if there is an increased level of accountability in school for the young person, building parental confidence. </a:t>
            </a:r>
            <a:endParaRPr lang="en-GB" altLang="en-US" dirty="0" smtClean="0"/>
          </a:p>
        </p:txBody>
      </p:sp>
    </p:spTree>
    <p:extLst>
      <p:ext uri="{BB962C8B-B14F-4D97-AF65-F5344CB8AC3E}">
        <p14:creationId xmlns:p14="http://schemas.microsoft.com/office/powerpoint/2010/main" xmlns="" val="380373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009575-A0BB-41D0-AEAF-1BDDE0E04F6F}" type="slidenum">
              <a:rPr lang="en-US" altLang="en-US"/>
              <a:pPr/>
              <a:t>7</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GB" altLang="en-US" dirty="0" smtClean="0"/>
              <a:t>OPP</a:t>
            </a:r>
            <a:r>
              <a:rPr lang="en-GB" altLang="en-US" baseline="0" dirty="0" smtClean="0"/>
              <a:t> example – LG where new diagnosis given, coping well in nursery slowly guiding mum through the process. </a:t>
            </a:r>
          </a:p>
          <a:p>
            <a:pPr eaLnBrk="1" hangingPunct="1"/>
            <a:r>
              <a:rPr lang="en-GB" altLang="en-US" baseline="0" dirty="0" smtClean="0"/>
              <a:t>OPP example – new starter, previously displaying very challenging behaviours. Meeting within first week to gather her tips on what works well and what she doesn’t want. </a:t>
            </a:r>
          </a:p>
          <a:p>
            <a:pPr eaLnBrk="1" hangingPunct="1"/>
            <a:endParaRPr lang="en-GB" altLang="en-US" baseline="0" dirty="0" smtClean="0"/>
          </a:p>
          <a:p>
            <a:pPr eaLnBrk="1" hangingPunct="1"/>
            <a:r>
              <a:rPr lang="en-GB" altLang="en-US" baseline="0" dirty="0" smtClean="0"/>
              <a:t>OA section – to quickly gather who is involved with the nursery child who has quite significant needs. </a:t>
            </a:r>
            <a:endParaRPr lang="en-GB" altLang="en-US" dirty="0" smtClean="0"/>
          </a:p>
          <a:p>
            <a:pPr eaLnBrk="1" hangingPunct="1"/>
            <a:r>
              <a:rPr lang="en-GB" altLang="en-US" dirty="0" smtClean="0"/>
              <a:t>History</a:t>
            </a:r>
            <a:r>
              <a:rPr lang="en-GB" altLang="en-US" baseline="0" dirty="0" smtClean="0"/>
              <a:t> and background – for a new starter (previous 4 schools) to get a clear picture of what has happened to date. Lived with a </a:t>
            </a:r>
            <a:r>
              <a:rPr lang="en-GB" altLang="en-US" baseline="0" dirty="0" err="1" smtClean="0"/>
              <a:t>dif</a:t>
            </a:r>
            <a:r>
              <a:rPr lang="en-GB" altLang="en-US" baseline="0" dirty="0" smtClean="0"/>
              <a:t> family for a part of </a:t>
            </a:r>
            <a:r>
              <a:rPr lang="en-GB" altLang="en-US" baseline="0" smtClean="0"/>
              <a:t>this time. </a:t>
            </a:r>
            <a:endParaRPr lang="en-GB" altLang="en-US" dirty="0" smtClean="0"/>
          </a:p>
          <a:p>
            <a:pPr eaLnBrk="1" hangingPunct="1"/>
            <a:r>
              <a:rPr lang="en-GB" altLang="en-US" dirty="0" smtClean="0"/>
              <a:t>Share good/not</a:t>
            </a:r>
            <a:r>
              <a:rPr lang="en-GB" altLang="en-US" baseline="0" dirty="0" smtClean="0"/>
              <a:t> so good examples of completed sections. </a:t>
            </a:r>
            <a:endParaRPr lang="en-GB" altLang="en-US" dirty="0" smtClean="0"/>
          </a:p>
        </p:txBody>
      </p:sp>
    </p:spTree>
    <p:extLst>
      <p:ext uri="{BB962C8B-B14F-4D97-AF65-F5344CB8AC3E}">
        <p14:creationId xmlns:p14="http://schemas.microsoft.com/office/powerpoint/2010/main" xmlns="" val="38582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1AC4E-DDE1-4184-AFA1-0A02EA1F1FCF}" type="slidenum">
              <a:rPr lang="en-US" altLang="en-US"/>
              <a:pPr/>
              <a:t>8</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dirty="0" smtClean="0"/>
              <a:t>Examples of My Plans</a:t>
            </a:r>
          </a:p>
        </p:txBody>
      </p:sp>
    </p:spTree>
    <p:extLst>
      <p:ext uri="{BB962C8B-B14F-4D97-AF65-F5344CB8AC3E}">
        <p14:creationId xmlns:p14="http://schemas.microsoft.com/office/powerpoint/2010/main" xmlns="" val="536346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E1C64-D489-43AC-AE1E-B0D6EAB356DD}" type="slidenum">
              <a:rPr lang="en-US" altLang="en-US"/>
              <a:pPr/>
              <a:t>9</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GB" altLang="en-US" dirty="0" smtClean="0"/>
              <a:t>Some localities are having training on specific assessment</a:t>
            </a:r>
            <a:r>
              <a:rPr lang="en-GB" altLang="en-US" baseline="0" dirty="0" smtClean="0"/>
              <a:t> tools that they can use to show understanding of a child’s needs and progress over time e.g. WRAT4. </a:t>
            </a:r>
            <a:endParaRPr lang="en-GB" altLang="en-US" dirty="0" smtClean="0"/>
          </a:p>
        </p:txBody>
      </p:sp>
    </p:spTree>
    <p:extLst>
      <p:ext uri="{BB962C8B-B14F-4D97-AF65-F5344CB8AC3E}">
        <p14:creationId xmlns:p14="http://schemas.microsoft.com/office/powerpoint/2010/main" xmlns="" val="108999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167478A2-FA94-4F03-B717-30DDCD87A30E}" type="slidenum">
              <a:rPr lang="en-US" altLang="en-US"/>
              <a:pPr>
                <a:defRPr/>
              </a:pPr>
              <a:t>‹#›</a:t>
            </a:fld>
            <a:endParaRPr lang="en-US" altLang="en-US"/>
          </a:p>
        </p:txBody>
      </p:sp>
    </p:spTree>
    <p:extLst>
      <p:ext uri="{BB962C8B-B14F-4D97-AF65-F5344CB8AC3E}">
        <p14:creationId xmlns:p14="http://schemas.microsoft.com/office/powerpoint/2010/main" xmlns="" val="358684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73C25B-E43C-4BEC-A3BE-1C4F3B489275}" type="slidenum">
              <a:rPr lang="en-US" altLang="en-US"/>
              <a:pPr>
                <a:defRPr/>
              </a:pPr>
              <a:t>‹#›</a:t>
            </a:fld>
            <a:endParaRPr lang="en-US" altLang="en-US"/>
          </a:p>
        </p:txBody>
      </p:sp>
    </p:spTree>
    <p:extLst>
      <p:ext uri="{BB962C8B-B14F-4D97-AF65-F5344CB8AC3E}">
        <p14:creationId xmlns:p14="http://schemas.microsoft.com/office/powerpoint/2010/main" xmlns="" val="140373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3235D3-7A32-4F1B-AAC5-B6F018A4D07A}" type="slidenum">
              <a:rPr lang="en-US" altLang="en-US"/>
              <a:pPr>
                <a:defRPr/>
              </a:pPr>
              <a:t>‹#›</a:t>
            </a:fld>
            <a:endParaRPr lang="en-US" altLang="en-US"/>
          </a:p>
        </p:txBody>
      </p:sp>
    </p:spTree>
    <p:extLst>
      <p:ext uri="{BB962C8B-B14F-4D97-AF65-F5344CB8AC3E}">
        <p14:creationId xmlns:p14="http://schemas.microsoft.com/office/powerpoint/2010/main" xmlns="" val="75231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0668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734EB8-5C1B-4830-9CAD-A02C2FF5D799}" type="slidenum">
              <a:rPr lang="en-US" altLang="en-US"/>
              <a:pPr>
                <a:defRPr/>
              </a:pPr>
              <a:t>‹#›</a:t>
            </a:fld>
            <a:endParaRPr lang="en-US" altLang="en-US"/>
          </a:p>
        </p:txBody>
      </p:sp>
    </p:spTree>
    <p:extLst>
      <p:ext uri="{BB962C8B-B14F-4D97-AF65-F5344CB8AC3E}">
        <p14:creationId xmlns:p14="http://schemas.microsoft.com/office/powerpoint/2010/main" xmlns="" val="1195752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2513D1-9D20-433B-A882-D5BAC238F127}" type="slidenum">
              <a:rPr lang="en-US" altLang="en-US"/>
              <a:pPr>
                <a:defRPr/>
              </a:pPr>
              <a:t>‹#›</a:t>
            </a:fld>
            <a:endParaRPr lang="en-US" altLang="en-US"/>
          </a:p>
        </p:txBody>
      </p:sp>
    </p:spTree>
    <p:extLst>
      <p:ext uri="{BB962C8B-B14F-4D97-AF65-F5344CB8AC3E}">
        <p14:creationId xmlns:p14="http://schemas.microsoft.com/office/powerpoint/2010/main" xmlns="" val="36085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D54903-346A-4AB7-976D-B9666E1AE8F5}" type="slidenum">
              <a:rPr lang="en-US" altLang="en-US"/>
              <a:pPr>
                <a:defRPr/>
              </a:pPr>
              <a:t>‹#›</a:t>
            </a:fld>
            <a:endParaRPr lang="en-US" altLang="en-US"/>
          </a:p>
        </p:txBody>
      </p:sp>
    </p:spTree>
    <p:extLst>
      <p:ext uri="{BB962C8B-B14F-4D97-AF65-F5344CB8AC3E}">
        <p14:creationId xmlns:p14="http://schemas.microsoft.com/office/powerpoint/2010/main" xmlns="" val="118231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3FA813-607D-4C19-8682-EFBB02BBB8E8}" type="slidenum">
              <a:rPr lang="en-US" altLang="en-US"/>
              <a:pPr>
                <a:defRPr/>
              </a:pPr>
              <a:t>‹#›</a:t>
            </a:fld>
            <a:endParaRPr lang="en-US" altLang="en-US"/>
          </a:p>
        </p:txBody>
      </p:sp>
    </p:spTree>
    <p:extLst>
      <p:ext uri="{BB962C8B-B14F-4D97-AF65-F5344CB8AC3E}">
        <p14:creationId xmlns:p14="http://schemas.microsoft.com/office/powerpoint/2010/main" xmlns="" val="207418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F6032C-628E-40EC-B836-5F8C4AD4D840}" type="slidenum">
              <a:rPr lang="en-US" altLang="en-US"/>
              <a:pPr>
                <a:defRPr/>
              </a:pPr>
              <a:t>‹#›</a:t>
            </a:fld>
            <a:endParaRPr lang="en-US" altLang="en-US"/>
          </a:p>
        </p:txBody>
      </p:sp>
    </p:spTree>
    <p:extLst>
      <p:ext uri="{BB962C8B-B14F-4D97-AF65-F5344CB8AC3E}">
        <p14:creationId xmlns:p14="http://schemas.microsoft.com/office/powerpoint/2010/main" xmlns="" val="209644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BC75788-4A84-4057-9FB4-D9F39D02A615}" type="slidenum">
              <a:rPr lang="en-US" altLang="en-US"/>
              <a:pPr>
                <a:defRPr/>
              </a:pPr>
              <a:t>‹#›</a:t>
            </a:fld>
            <a:endParaRPr lang="en-US" altLang="en-US"/>
          </a:p>
        </p:txBody>
      </p:sp>
    </p:spTree>
    <p:extLst>
      <p:ext uri="{BB962C8B-B14F-4D97-AF65-F5344CB8AC3E}">
        <p14:creationId xmlns:p14="http://schemas.microsoft.com/office/powerpoint/2010/main" xmlns="" val="278743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95A8DAC-66ED-4C85-B624-2173B82090F2}" type="slidenum">
              <a:rPr lang="en-US" altLang="en-US"/>
              <a:pPr>
                <a:defRPr/>
              </a:pPr>
              <a:t>‹#›</a:t>
            </a:fld>
            <a:endParaRPr lang="en-US" altLang="en-US"/>
          </a:p>
        </p:txBody>
      </p:sp>
    </p:spTree>
    <p:extLst>
      <p:ext uri="{BB962C8B-B14F-4D97-AF65-F5344CB8AC3E}">
        <p14:creationId xmlns:p14="http://schemas.microsoft.com/office/powerpoint/2010/main" xmlns="" val="305735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86D277E-FE31-4574-A1C1-98212615476B}" type="slidenum">
              <a:rPr lang="en-US" altLang="en-US"/>
              <a:pPr>
                <a:defRPr/>
              </a:pPr>
              <a:t>‹#›</a:t>
            </a:fld>
            <a:endParaRPr lang="en-US" altLang="en-US"/>
          </a:p>
        </p:txBody>
      </p:sp>
    </p:spTree>
    <p:extLst>
      <p:ext uri="{BB962C8B-B14F-4D97-AF65-F5344CB8AC3E}">
        <p14:creationId xmlns:p14="http://schemas.microsoft.com/office/powerpoint/2010/main" xmlns="" val="255744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EBFAEEF-CE2E-43CD-8DC3-68F1A7B54FC4}" type="slidenum">
              <a:rPr lang="en-US" altLang="en-US"/>
              <a:pPr>
                <a:defRPr/>
              </a:pPr>
              <a:t>‹#›</a:t>
            </a:fld>
            <a:endParaRPr lang="en-US" altLang="en-US"/>
          </a:p>
        </p:txBody>
      </p:sp>
    </p:spTree>
    <p:extLst>
      <p:ext uri="{BB962C8B-B14F-4D97-AF65-F5344CB8AC3E}">
        <p14:creationId xmlns:p14="http://schemas.microsoft.com/office/powerpoint/2010/main" xmlns="" val="126251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D844C61-F391-4A85-A505-B73D9A7CF0AA}" type="slidenum">
              <a:rPr lang="en-US" altLang="en-US"/>
              <a:pPr>
                <a:defRPr/>
              </a:pPr>
              <a:t>‹#›</a:t>
            </a:fld>
            <a:endParaRPr lang="en-US" altLang="en-US"/>
          </a:p>
        </p:txBody>
      </p:sp>
    </p:spTree>
    <p:extLst>
      <p:ext uri="{BB962C8B-B14F-4D97-AF65-F5344CB8AC3E}">
        <p14:creationId xmlns:p14="http://schemas.microsoft.com/office/powerpoint/2010/main" xmlns="" val="344300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066800"/>
            <a:ext cx="8229600" cy="370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DBF8FA9-5D67-4DEB-A690-678414B73A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050" y="-41383"/>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9" name="Text Box 103"/>
          <p:cNvSpPr txBox="1">
            <a:spLocks noChangeArrowheads="1"/>
          </p:cNvSpPr>
          <p:nvPr/>
        </p:nvSpPr>
        <p:spPr bwMode="auto">
          <a:xfrm>
            <a:off x="533400" y="1509713"/>
            <a:ext cx="79248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0" dirty="0" smtClean="0">
                <a:solidFill>
                  <a:schemeClr val="tx2"/>
                </a:solidFill>
              </a:rPr>
              <a:t>My Plan</a:t>
            </a:r>
            <a:endParaRPr lang="en-US" altLang="en-US" sz="6000" dirty="0"/>
          </a:p>
        </p:txBody>
      </p:sp>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5131" name="Text Box 108"/>
          <p:cNvSpPr txBox="1">
            <a:spLocks noChangeArrowheads="1"/>
          </p:cNvSpPr>
          <p:nvPr/>
        </p:nvSpPr>
        <p:spPr bwMode="auto">
          <a:xfrm>
            <a:off x="662940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a:solidFill>
                  <a:srgbClr val="F2FDF7"/>
                </a:solidFill>
              </a:rPr>
              <a:t>01</a:t>
            </a:r>
            <a:endParaRPr lang="en-US" altLang="en-US"/>
          </a:p>
        </p:txBody>
      </p:sp>
      <p:pic>
        <p:nvPicPr>
          <p:cNvPr id="2" name="Picture 1"/>
          <p:cNvPicPr>
            <a:picLocks noChangeAspect="1"/>
          </p:cNvPicPr>
          <p:nvPr/>
        </p:nvPicPr>
        <p:blipFill>
          <a:blip r:embed="rId8" cstate="print"/>
          <a:stretch>
            <a:fillRect/>
          </a:stretch>
        </p:blipFill>
        <p:spPr>
          <a:xfrm>
            <a:off x="1030815" y="3445892"/>
            <a:ext cx="2959236" cy="2758086"/>
          </a:xfrm>
          <a:prstGeom prst="rect">
            <a:avLst/>
          </a:prstGeom>
        </p:spPr>
      </p:pic>
      <p:sp>
        <p:nvSpPr>
          <p:cNvPr id="5" name="TextBox 4"/>
          <p:cNvSpPr txBox="1"/>
          <p:nvPr/>
        </p:nvSpPr>
        <p:spPr>
          <a:xfrm>
            <a:off x="4319972" y="4401108"/>
            <a:ext cx="3376228" cy="369332"/>
          </a:xfrm>
          <a:prstGeom prst="rect">
            <a:avLst/>
          </a:prstGeom>
          <a:noFill/>
        </p:spPr>
        <p:txBody>
          <a:bodyPr wrap="square" rtlCol="0">
            <a:spAutoFit/>
          </a:bodyPr>
          <a:lstStyle/>
          <a:p>
            <a:r>
              <a:rPr lang="en-GB" dirty="0" smtClean="0"/>
              <a:t>Area SENCO training pack</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Text Box 33"/>
          <p:cNvSpPr txBox="1">
            <a:spLocks noChangeArrowheads="1"/>
          </p:cNvSpPr>
          <p:nvPr/>
        </p:nvSpPr>
        <p:spPr bwMode="auto">
          <a:xfrm>
            <a:off x="2590800" y="5791200"/>
            <a:ext cx="434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dirty="0"/>
          </a:p>
        </p:txBody>
      </p:sp>
      <p:sp>
        <p:nvSpPr>
          <p:cNvPr id="7177" name="Text Box 60"/>
          <p:cNvSpPr txBox="1">
            <a:spLocks noChangeArrowheads="1"/>
          </p:cNvSpPr>
          <p:nvPr/>
        </p:nvSpPr>
        <p:spPr bwMode="auto">
          <a:xfrm>
            <a:off x="6705600" y="166688"/>
            <a:ext cx="10668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10</a:t>
            </a:r>
            <a:endParaRPr lang="en-US" altLang="en-US" dirty="0"/>
          </a:p>
        </p:txBody>
      </p:sp>
      <p:sp>
        <p:nvSpPr>
          <p:cNvPr id="2" name="TextBox 1"/>
          <p:cNvSpPr txBox="1"/>
          <p:nvPr/>
        </p:nvSpPr>
        <p:spPr>
          <a:xfrm>
            <a:off x="971550" y="1412776"/>
            <a:ext cx="7164846" cy="4493538"/>
          </a:xfrm>
          <a:prstGeom prst="rect">
            <a:avLst/>
          </a:prstGeom>
          <a:noFill/>
        </p:spPr>
        <p:txBody>
          <a:bodyPr wrap="square" rtlCol="0">
            <a:spAutoFit/>
          </a:bodyPr>
          <a:lstStyle/>
          <a:p>
            <a:r>
              <a:rPr lang="en-GB" sz="2000" b="1" dirty="0" smtClean="0"/>
              <a:t>After the My Plan meeting</a:t>
            </a:r>
          </a:p>
          <a:p>
            <a:endParaRPr lang="en-GB" dirty="0" smtClean="0"/>
          </a:p>
          <a:p>
            <a:r>
              <a:rPr lang="en-GB" sz="2000" dirty="0" smtClean="0"/>
              <a:t>Check/edit the My Plan once it is typed up and allow parents the opportunity to do this also. </a:t>
            </a:r>
          </a:p>
          <a:p>
            <a:endParaRPr lang="en-GB" sz="1600" dirty="0"/>
          </a:p>
          <a:p>
            <a:r>
              <a:rPr lang="en-GB" sz="2000" dirty="0" smtClean="0"/>
              <a:t>Send a copy to the Area </a:t>
            </a:r>
            <a:r>
              <a:rPr lang="en-GB" sz="2000" dirty="0" err="1" smtClean="0"/>
              <a:t>Senco</a:t>
            </a:r>
            <a:r>
              <a:rPr lang="en-GB" sz="2000" dirty="0" smtClean="0"/>
              <a:t> so that it can be quality assured.</a:t>
            </a:r>
          </a:p>
          <a:p>
            <a:endParaRPr lang="en-GB" sz="1600" dirty="0"/>
          </a:p>
          <a:p>
            <a:r>
              <a:rPr lang="en-GB" sz="2000" dirty="0" smtClean="0"/>
              <a:t>Follow any advice and/or make any amendments following the QA process.  </a:t>
            </a:r>
          </a:p>
          <a:p>
            <a:endParaRPr lang="en-GB" sz="1600" dirty="0"/>
          </a:p>
          <a:p>
            <a:r>
              <a:rPr lang="en-GB" sz="2000" dirty="0" smtClean="0"/>
              <a:t>Circulate to all involved with the young person.</a:t>
            </a:r>
          </a:p>
          <a:p>
            <a:endParaRPr lang="en-GB" sz="1600" dirty="0"/>
          </a:p>
          <a:p>
            <a:r>
              <a:rPr lang="en-GB" sz="2000" dirty="0" smtClean="0"/>
              <a:t>Review the My Plan a minimum of 3 times each year. There is no upper limit on how many My Plan reviews can be held. </a:t>
            </a:r>
            <a:endParaRPr lang="en-GB" sz="2000" dirty="0"/>
          </a:p>
        </p:txBody>
      </p:sp>
    </p:spTree>
    <p:extLst>
      <p:ext uri="{BB962C8B-B14F-4D97-AF65-F5344CB8AC3E}">
        <p14:creationId xmlns:p14="http://schemas.microsoft.com/office/powerpoint/2010/main" xmlns="" val="2682504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72"/>
          <p:cNvSpPr txBox="1">
            <a:spLocks noChangeArrowheads="1"/>
          </p:cNvSpPr>
          <p:nvPr/>
        </p:nvSpPr>
        <p:spPr bwMode="auto">
          <a:xfrm>
            <a:off x="693420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11</a:t>
            </a:r>
            <a:endParaRPr lang="en-US" altLang="en-US" dirty="0"/>
          </a:p>
        </p:txBody>
      </p:sp>
      <p:sp>
        <p:nvSpPr>
          <p:cNvPr id="4" name="TextBox 3"/>
          <p:cNvSpPr txBox="1"/>
          <p:nvPr/>
        </p:nvSpPr>
        <p:spPr>
          <a:xfrm>
            <a:off x="1151620" y="1448780"/>
            <a:ext cx="6849380" cy="4370427"/>
          </a:xfrm>
          <a:prstGeom prst="rect">
            <a:avLst/>
          </a:prstGeom>
          <a:noFill/>
        </p:spPr>
        <p:txBody>
          <a:bodyPr wrap="square" rtlCol="0">
            <a:spAutoFit/>
          </a:bodyPr>
          <a:lstStyle/>
          <a:p>
            <a:r>
              <a:rPr lang="en-GB" sz="2000" b="1" dirty="0" smtClean="0"/>
              <a:t>The role of the Area </a:t>
            </a:r>
            <a:r>
              <a:rPr lang="en-GB" sz="2000" b="1" dirty="0" err="1" smtClean="0"/>
              <a:t>SENCo</a:t>
            </a:r>
            <a:r>
              <a:rPr lang="en-GB" sz="2000" b="1" dirty="0" smtClean="0"/>
              <a:t> in the My Plan process</a:t>
            </a:r>
          </a:p>
          <a:p>
            <a:endParaRPr lang="en-GB" sz="2000" dirty="0"/>
          </a:p>
          <a:p>
            <a:r>
              <a:rPr lang="en-GB" sz="2000" dirty="0" smtClean="0"/>
              <a:t>The Area </a:t>
            </a:r>
            <a:r>
              <a:rPr lang="en-GB" sz="2000" dirty="0" err="1" smtClean="0"/>
              <a:t>SENCo</a:t>
            </a:r>
            <a:r>
              <a:rPr lang="en-GB" sz="2000" dirty="0" smtClean="0"/>
              <a:t> may have been invited to a My Plan meeting for a young person, especially if the case is deemed complex or is an escalation to a Request to Assess. </a:t>
            </a:r>
          </a:p>
          <a:p>
            <a:endParaRPr lang="en-GB" sz="2000" dirty="0"/>
          </a:p>
          <a:p>
            <a:r>
              <a:rPr lang="en-GB" sz="2000" dirty="0" smtClean="0"/>
              <a:t>Use the quality assurance document to assess the My Plan against.  </a:t>
            </a:r>
          </a:p>
          <a:p>
            <a:endParaRPr lang="en-GB" sz="2000" dirty="0"/>
          </a:p>
          <a:p>
            <a:r>
              <a:rPr lang="en-GB" sz="2000" dirty="0" smtClean="0"/>
              <a:t>This is designed to be a supportive process that helps SENCOs to ensure that they are doing everything necessary for the young person.  </a:t>
            </a:r>
          </a:p>
          <a:p>
            <a:endParaRPr lang="en-GB" dirty="0" smtClean="0"/>
          </a:p>
        </p:txBody>
      </p:sp>
    </p:spTree>
    <p:extLst>
      <p:ext uri="{BB962C8B-B14F-4D97-AF65-F5344CB8AC3E}">
        <p14:creationId xmlns:p14="http://schemas.microsoft.com/office/powerpoint/2010/main" xmlns="" val="1426796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05"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1" name="Text Box 66"/>
          <p:cNvSpPr txBox="1">
            <a:spLocks noChangeArrowheads="1"/>
          </p:cNvSpPr>
          <p:nvPr/>
        </p:nvSpPr>
        <p:spPr bwMode="auto">
          <a:xfrm>
            <a:off x="7162800" y="166688"/>
            <a:ext cx="10668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12</a:t>
            </a:r>
            <a:endParaRPr lang="en-US" altLang="en-US" dirty="0"/>
          </a:p>
        </p:txBody>
      </p:sp>
      <p:sp>
        <p:nvSpPr>
          <p:cNvPr id="11272" name="Rectangle 3"/>
          <p:cNvSpPr>
            <a:spLocks noGrp="1" noChangeArrowheads="1"/>
          </p:cNvSpPr>
          <p:nvPr>
            <p:ph type="body" sz="half" idx="1"/>
          </p:nvPr>
        </p:nvSpPr>
        <p:spPr>
          <a:xfrm>
            <a:off x="1295636" y="1447801"/>
            <a:ext cx="7200800" cy="3529372"/>
          </a:xfrm>
        </p:spPr>
        <p:txBody>
          <a:bodyPr/>
          <a:lstStyle/>
          <a:p>
            <a:pPr marL="0" indent="0">
              <a:buNone/>
            </a:pPr>
            <a:r>
              <a:rPr lang="en-GB" sz="2000" b="1" dirty="0" smtClean="0"/>
              <a:t>Moving to a Request to Assess</a:t>
            </a:r>
          </a:p>
          <a:p>
            <a:pPr marL="0" indent="0">
              <a:buNone/>
            </a:pPr>
            <a:endParaRPr lang="en-GB" sz="1800" dirty="0"/>
          </a:p>
          <a:p>
            <a:pPr marL="0" indent="0">
              <a:buNone/>
            </a:pPr>
            <a:r>
              <a:rPr lang="en-GB" sz="2000" dirty="0" smtClean="0"/>
              <a:t>There is an expectation that the My Plan will have run for a minimum of two terms before it is escalated into a Request for an EHCP (unless put in as an immediate request). </a:t>
            </a:r>
          </a:p>
          <a:p>
            <a:pPr marL="0" indent="0">
              <a:buNone/>
            </a:pPr>
            <a:endParaRPr lang="en-GB" sz="1800" dirty="0" smtClean="0"/>
          </a:p>
          <a:p>
            <a:pPr marL="0" indent="0">
              <a:buNone/>
            </a:pPr>
            <a:r>
              <a:rPr lang="en-GB" sz="2000" dirty="0"/>
              <a:t>If it looks like escalation to EHCP might be needed at the next review this is also indicated  by ticking the box and discussing the plan with the Area SENCO and SEND Manager.  Advice must </a:t>
            </a:r>
            <a:r>
              <a:rPr lang="en-GB" sz="2000" dirty="0" smtClean="0"/>
              <a:t>have also been </a:t>
            </a:r>
            <a:r>
              <a:rPr lang="en-GB" sz="2000" dirty="0"/>
              <a:t>sought from an Educational </a:t>
            </a:r>
            <a:r>
              <a:rPr lang="en-GB" sz="2000" dirty="0" smtClean="0"/>
              <a:t>Psychologist, following the new systems in place in the EP team. Usually the Area SENCO will already be aware of the young person. </a:t>
            </a:r>
            <a:endParaRPr lang="en-GB" sz="2000" dirty="0"/>
          </a:p>
          <a:p>
            <a:pPr marL="0" indent="0">
              <a:buNone/>
            </a:pPr>
            <a:endParaRPr lang="en-GB" sz="2000" dirty="0" smtClean="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xmlns="" val="2759496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00" y="-41384"/>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5131" name="Text Box 108"/>
          <p:cNvSpPr txBox="1">
            <a:spLocks noChangeArrowheads="1"/>
          </p:cNvSpPr>
          <p:nvPr/>
        </p:nvSpPr>
        <p:spPr bwMode="auto">
          <a:xfrm>
            <a:off x="6629400" y="166688"/>
            <a:ext cx="10668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13</a:t>
            </a:r>
            <a:endParaRPr lang="en-US" altLang="en-US" dirty="0"/>
          </a:p>
        </p:txBody>
      </p:sp>
      <p:sp>
        <p:nvSpPr>
          <p:cNvPr id="2" name="TextBox 1"/>
          <p:cNvSpPr txBox="1"/>
          <p:nvPr/>
        </p:nvSpPr>
        <p:spPr>
          <a:xfrm>
            <a:off x="323528" y="1376772"/>
            <a:ext cx="7560840" cy="2677656"/>
          </a:xfrm>
          <a:prstGeom prst="rect">
            <a:avLst/>
          </a:prstGeom>
          <a:noFill/>
        </p:spPr>
        <p:txBody>
          <a:bodyPr wrap="square" rtlCol="0">
            <a:spAutoFit/>
          </a:bodyPr>
          <a:lstStyle/>
          <a:p>
            <a:r>
              <a:rPr lang="en-GB" sz="2000" b="1" dirty="0" smtClean="0"/>
              <a:t>If proceeding to a Request to Assess</a:t>
            </a:r>
            <a:endParaRPr lang="en-GB" sz="2000" b="1" dirty="0"/>
          </a:p>
          <a:p>
            <a:endParaRPr lang="en-GB" sz="2000" dirty="0" smtClean="0"/>
          </a:p>
          <a:p>
            <a:endParaRPr lang="en-GB" sz="2000"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3" name="Picture 2"/>
          <p:cNvPicPr>
            <a:picLocks noChangeAspect="1"/>
          </p:cNvPicPr>
          <p:nvPr/>
        </p:nvPicPr>
        <p:blipFill rotWithShape="1">
          <a:blip r:embed="rId8" cstate="print"/>
          <a:srcRect l="25427" t="10625" r="40140" b="5211"/>
          <a:stretch/>
        </p:blipFill>
        <p:spPr>
          <a:xfrm>
            <a:off x="3007568" y="1993012"/>
            <a:ext cx="2340260" cy="3891024"/>
          </a:xfrm>
          <a:prstGeom prst="rect">
            <a:avLst/>
          </a:prstGeom>
        </p:spPr>
      </p:pic>
    </p:spTree>
    <p:extLst>
      <p:ext uri="{BB962C8B-B14F-4D97-AF65-F5344CB8AC3E}">
        <p14:creationId xmlns:p14="http://schemas.microsoft.com/office/powerpoint/2010/main" xmlns="" val="40751244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Text Box 33"/>
          <p:cNvSpPr txBox="1">
            <a:spLocks noChangeArrowheads="1"/>
          </p:cNvSpPr>
          <p:nvPr/>
        </p:nvSpPr>
        <p:spPr bwMode="auto">
          <a:xfrm>
            <a:off x="2590800" y="5791200"/>
            <a:ext cx="434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dirty="0"/>
          </a:p>
        </p:txBody>
      </p:sp>
      <p:sp>
        <p:nvSpPr>
          <p:cNvPr id="7177" name="Text Box 60"/>
          <p:cNvSpPr txBox="1">
            <a:spLocks noChangeArrowheads="1"/>
          </p:cNvSpPr>
          <p:nvPr/>
        </p:nvSpPr>
        <p:spPr bwMode="auto">
          <a:xfrm>
            <a:off x="6709556" y="166688"/>
            <a:ext cx="10668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14</a:t>
            </a:r>
            <a:endParaRPr lang="en-US" altLang="en-US" dirty="0"/>
          </a:p>
        </p:txBody>
      </p:sp>
      <p:sp>
        <p:nvSpPr>
          <p:cNvPr id="2" name="TextBox 1"/>
          <p:cNvSpPr txBox="1"/>
          <p:nvPr/>
        </p:nvSpPr>
        <p:spPr>
          <a:xfrm>
            <a:off x="971550" y="1412776"/>
            <a:ext cx="7164846" cy="3170099"/>
          </a:xfrm>
          <a:prstGeom prst="rect">
            <a:avLst/>
          </a:prstGeom>
          <a:noFill/>
        </p:spPr>
        <p:txBody>
          <a:bodyPr wrap="square" rtlCol="0">
            <a:spAutoFit/>
          </a:bodyPr>
          <a:lstStyle/>
          <a:p>
            <a:r>
              <a:rPr lang="en-GB" sz="2000" b="1" dirty="0" smtClean="0"/>
              <a:t>Closing a My Plan</a:t>
            </a:r>
          </a:p>
          <a:p>
            <a:endParaRPr lang="en-GB" sz="2000" dirty="0"/>
          </a:p>
          <a:p>
            <a:r>
              <a:rPr lang="en-GB" sz="2000" dirty="0" smtClean="0"/>
              <a:t>If the young person is making good progress against their targets or their level of need decreases, it may be agreed in a My Plan review that the document is no longer necessary. </a:t>
            </a:r>
          </a:p>
          <a:p>
            <a:endParaRPr lang="en-GB" sz="2000" dirty="0"/>
          </a:p>
          <a:p>
            <a:r>
              <a:rPr lang="en-GB" sz="2000" dirty="0" smtClean="0"/>
              <a:t>If this is the case, complete the ‘Planned Closure’ section of the My Plan and file away the document. It may be necessary to continue with the One Page Profile element of the My Plan and/or return to using an IEP. </a:t>
            </a:r>
            <a:endParaRPr lang="en-GB" sz="2000" dirty="0"/>
          </a:p>
        </p:txBody>
      </p:sp>
    </p:spTree>
    <p:extLst>
      <p:ext uri="{BB962C8B-B14F-4D97-AF65-F5344CB8AC3E}">
        <p14:creationId xmlns:p14="http://schemas.microsoft.com/office/powerpoint/2010/main" xmlns="" val="1455643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72"/>
          <p:cNvSpPr txBox="1">
            <a:spLocks noChangeArrowheads="1"/>
          </p:cNvSpPr>
          <p:nvPr/>
        </p:nvSpPr>
        <p:spPr bwMode="auto">
          <a:xfrm>
            <a:off x="693420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15</a:t>
            </a:r>
            <a:endParaRPr lang="en-US" altLang="en-US" dirty="0"/>
          </a:p>
        </p:txBody>
      </p:sp>
      <p:sp>
        <p:nvSpPr>
          <p:cNvPr id="4" name="TextBox 3"/>
          <p:cNvSpPr txBox="1"/>
          <p:nvPr/>
        </p:nvSpPr>
        <p:spPr>
          <a:xfrm>
            <a:off x="1151620" y="1448780"/>
            <a:ext cx="6849380" cy="3108543"/>
          </a:xfrm>
          <a:prstGeom prst="rect">
            <a:avLst/>
          </a:prstGeom>
          <a:noFill/>
        </p:spPr>
        <p:txBody>
          <a:bodyPr wrap="square" rtlCol="0">
            <a:spAutoFit/>
          </a:bodyPr>
          <a:lstStyle/>
          <a:p>
            <a:r>
              <a:rPr lang="en-GB" sz="2000" b="1" dirty="0" smtClean="0"/>
              <a:t>Renewing a My Plan</a:t>
            </a:r>
          </a:p>
          <a:p>
            <a:endParaRPr lang="en-GB" dirty="0"/>
          </a:p>
          <a:p>
            <a:r>
              <a:rPr lang="en-GB" sz="2000" dirty="0" smtClean="0"/>
              <a:t>The My Plan is designed to run for </a:t>
            </a:r>
            <a:r>
              <a:rPr lang="en-GB" sz="2000" smtClean="0"/>
              <a:t>three assess – plan – do – review </a:t>
            </a:r>
            <a:r>
              <a:rPr lang="en-GB" sz="2000" dirty="0" smtClean="0"/>
              <a:t>cycles which generally fill a three terms. At the end of the year you begin a new My Plan document copying over the sections that you would like to continue e.g. ‘History and Background’ etc. </a:t>
            </a:r>
          </a:p>
          <a:p>
            <a:endParaRPr lang="en-GB" sz="2000" dirty="0"/>
          </a:p>
          <a:p>
            <a:r>
              <a:rPr lang="en-GB" sz="2000" dirty="0" smtClean="0"/>
              <a:t>Continue on with the new My Plan document as previously. </a:t>
            </a:r>
          </a:p>
          <a:p>
            <a:endParaRPr lang="en-GB" dirty="0" smtClean="0"/>
          </a:p>
        </p:txBody>
      </p:sp>
    </p:spTree>
    <p:extLst>
      <p:ext uri="{BB962C8B-B14F-4D97-AF65-F5344CB8AC3E}">
        <p14:creationId xmlns:p14="http://schemas.microsoft.com/office/powerpoint/2010/main" xmlns="" val="148537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Text Box 33"/>
          <p:cNvSpPr txBox="1">
            <a:spLocks noChangeArrowheads="1"/>
          </p:cNvSpPr>
          <p:nvPr/>
        </p:nvSpPr>
        <p:spPr bwMode="auto">
          <a:xfrm>
            <a:off x="2590800" y="5791200"/>
            <a:ext cx="434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dirty="0"/>
          </a:p>
        </p:txBody>
      </p:sp>
      <p:sp>
        <p:nvSpPr>
          <p:cNvPr id="7177" name="Text Box 60"/>
          <p:cNvSpPr txBox="1">
            <a:spLocks noChangeArrowheads="1"/>
          </p:cNvSpPr>
          <p:nvPr/>
        </p:nvSpPr>
        <p:spPr bwMode="auto">
          <a:xfrm>
            <a:off x="670560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a:solidFill>
                  <a:srgbClr val="F2FDF7"/>
                </a:solidFill>
              </a:rPr>
              <a:t>02</a:t>
            </a:r>
            <a:endParaRPr lang="en-US" altLang="en-US"/>
          </a:p>
        </p:txBody>
      </p:sp>
      <p:sp>
        <p:nvSpPr>
          <p:cNvPr id="4" name="Rectangle 3"/>
          <p:cNvSpPr/>
          <p:nvPr/>
        </p:nvSpPr>
        <p:spPr>
          <a:xfrm>
            <a:off x="1835696" y="1630483"/>
            <a:ext cx="5256584" cy="3625608"/>
          </a:xfrm>
          <a:prstGeom prst="rect">
            <a:avLst/>
          </a:prstGeom>
        </p:spPr>
        <p:txBody>
          <a:bodyPr wrap="square">
            <a:spAutoFit/>
          </a:bodyPr>
          <a:lstStyle/>
          <a:p>
            <a:pPr lvl="0" eaLnBrk="1" hangingPunct="1">
              <a:spcBef>
                <a:spcPct val="20000"/>
              </a:spcBef>
            </a:pPr>
            <a:r>
              <a:rPr lang="en-US" altLang="en-US" sz="2800" dirty="0" smtClean="0">
                <a:solidFill>
                  <a:srgbClr val="666666"/>
                </a:solidFill>
                <a:latin typeface="Arial"/>
              </a:rPr>
              <a:t>Why should we use a My Plan</a:t>
            </a:r>
          </a:p>
          <a:p>
            <a:pPr lvl="0" eaLnBrk="1" hangingPunct="1">
              <a:spcBef>
                <a:spcPct val="20000"/>
              </a:spcBef>
            </a:pPr>
            <a:endParaRPr lang="en-US" altLang="en-US" sz="2800" dirty="0">
              <a:solidFill>
                <a:srgbClr val="666666"/>
              </a:solidFill>
              <a:latin typeface="Arial"/>
            </a:endParaRPr>
          </a:p>
          <a:p>
            <a:pPr lvl="0" eaLnBrk="1" hangingPunct="1">
              <a:spcBef>
                <a:spcPct val="20000"/>
              </a:spcBef>
            </a:pPr>
            <a:r>
              <a:rPr lang="en-US" altLang="en-US" sz="2800" dirty="0" smtClean="0">
                <a:solidFill>
                  <a:srgbClr val="666666"/>
                </a:solidFill>
                <a:latin typeface="Arial"/>
              </a:rPr>
              <a:t>When to use a My Plan</a:t>
            </a:r>
          </a:p>
          <a:p>
            <a:pPr lvl="0" eaLnBrk="1" hangingPunct="1">
              <a:spcBef>
                <a:spcPct val="20000"/>
              </a:spcBef>
            </a:pPr>
            <a:endParaRPr lang="en-US" altLang="en-US" sz="2800" dirty="0">
              <a:solidFill>
                <a:srgbClr val="666666"/>
              </a:solidFill>
              <a:latin typeface="Arial"/>
            </a:endParaRPr>
          </a:p>
          <a:p>
            <a:pPr lvl="0" eaLnBrk="1" hangingPunct="1">
              <a:spcBef>
                <a:spcPct val="20000"/>
              </a:spcBef>
            </a:pPr>
            <a:r>
              <a:rPr lang="en-US" altLang="en-US" sz="2800" dirty="0" smtClean="0">
                <a:solidFill>
                  <a:srgbClr val="666666"/>
                </a:solidFill>
                <a:latin typeface="Arial"/>
              </a:rPr>
              <a:t>How to use a My Plan</a:t>
            </a:r>
          </a:p>
          <a:p>
            <a:pPr lvl="0" eaLnBrk="1" hangingPunct="1">
              <a:spcBef>
                <a:spcPct val="20000"/>
              </a:spcBef>
            </a:pPr>
            <a:r>
              <a:rPr lang="en-US" altLang="en-US" sz="2800" dirty="0">
                <a:solidFill>
                  <a:srgbClr val="666666"/>
                </a:solidFill>
                <a:latin typeface="Arial"/>
              </a:rPr>
              <a:t>	</a:t>
            </a:r>
            <a:r>
              <a:rPr lang="en-US" altLang="en-US" sz="2800" dirty="0" smtClean="0">
                <a:solidFill>
                  <a:srgbClr val="666666"/>
                </a:solidFill>
                <a:latin typeface="Arial"/>
              </a:rPr>
              <a:t>- when compiling</a:t>
            </a:r>
          </a:p>
          <a:p>
            <a:pPr lvl="0" eaLnBrk="1" hangingPunct="1">
              <a:spcBef>
                <a:spcPct val="20000"/>
              </a:spcBef>
            </a:pPr>
            <a:r>
              <a:rPr lang="en-US" altLang="en-US" sz="2800" dirty="0">
                <a:solidFill>
                  <a:srgbClr val="666666"/>
                </a:solidFill>
                <a:latin typeface="Arial"/>
              </a:rPr>
              <a:t>	</a:t>
            </a:r>
            <a:r>
              <a:rPr lang="en-US" altLang="en-US" sz="2800" dirty="0" smtClean="0">
                <a:solidFill>
                  <a:srgbClr val="666666"/>
                </a:solidFill>
                <a:latin typeface="Arial"/>
              </a:rPr>
              <a:t>- when compiled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72"/>
          <p:cNvSpPr txBox="1">
            <a:spLocks noChangeArrowheads="1"/>
          </p:cNvSpPr>
          <p:nvPr/>
        </p:nvSpPr>
        <p:spPr bwMode="auto">
          <a:xfrm>
            <a:off x="693420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a:solidFill>
                  <a:srgbClr val="F2FDF7"/>
                </a:solidFill>
              </a:rPr>
              <a:t>03</a:t>
            </a:r>
            <a:endParaRPr lang="en-US" altLang="en-US"/>
          </a:p>
        </p:txBody>
      </p:sp>
      <p:sp>
        <p:nvSpPr>
          <p:cNvPr id="3" name="Rectangle 2"/>
          <p:cNvSpPr/>
          <p:nvPr/>
        </p:nvSpPr>
        <p:spPr>
          <a:xfrm>
            <a:off x="1403648" y="1657872"/>
            <a:ext cx="6768752" cy="1015663"/>
          </a:xfrm>
          <a:prstGeom prst="rect">
            <a:avLst/>
          </a:prstGeom>
        </p:spPr>
        <p:txBody>
          <a:bodyPr wrap="square">
            <a:spAutoFit/>
          </a:bodyPr>
          <a:lstStyle/>
          <a:p>
            <a:r>
              <a:rPr lang="en-GB" sz="2000" dirty="0"/>
              <a:t>The My Plan prototype has been built using Wakefield’s format and feeding in some of the requirements in the new SEND Target Operating Model. </a:t>
            </a:r>
          </a:p>
        </p:txBody>
      </p:sp>
      <p:pic>
        <p:nvPicPr>
          <p:cNvPr id="10" name="Picture 9"/>
          <p:cNvPicPr>
            <a:picLocks noChangeAspect="1"/>
          </p:cNvPicPr>
          <p:nvPr/>
        </p:nvPicPr>
        <p:blipFill>
          <a:blip r:embed="rId8" cstate="print"/>
          <a:stretch>
            <a:fillRect/>
          </a:stretch>
        </p:blipFill>
        <p:spPr>
          <a:xfrm>
            <a:off x="3101217" y="3241677"/>
            <a:ext cx="2468342" cy="24555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05"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1" name="Text Box 66"/>
          <p:cNvSpPr txBox="1">
            <a:spLocks noChangeArrowheads="1"/>
          </p:cNvSpPr>
          <p:nvPr/>
        </p:nvSpPr>
        <p:spPr bwMode="auto">
          <a:xfrm>
            <a:off x="716280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a:solidFill>
                  <a:srgbClr val="F2FDF7"/>
                </a:solidFill>
              </a:rPr>
              <a:t>04</a:t>
            </a:r>
            <a:endParaRPr lang="en-US" altLang="en-US"/>
          </a:p>
        </p:txBody>
      </p:sp>
      <p:sp>
        <p:nvSpPr>
          <p:cNvPr id="11272" name="Rectangle 3"/>
          <p:cNvSpPr>
            <a:spLocks noGrp="1" noChangeArrowheads="1"/>
          </p:cNvSpPr>
          <p:nvPr>
            <p:ph type="body" sz="half" idx="1"/>
          </p:nvPr>
        </p:nvSpPr>
        <p:spPr>
          <a:xfrm>
            <a:off x="1524000" y="1447800"/>
            <a:ext cx="4953000" cy="3700463"/>
          </a:xfrm>
        </p:spPr>
        <p:txBody>
          <a:bodyPr/>
          <a:lstStyle/>
          <a:p>
            <a:pPr marL="0" indent="0" eaLnBrk="1" hangingPunct="1">
              <a:buNone/>
            </a:pPr>
            <a:endParaRPr lang="en-US" altLang="en-US" sz="2800" u="sng" dirty="0" smtClean="0">
              <a:solidFill>
                <a:schemeClr val="folHlink"/>
              </a:solidFill>
            </a:endParaRPr>
          </a:p>
        </p:txBody>
      </p:sp>
      <p:pic>
        <p:nvPicPr>
          <p:cNvPr id="819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59632" y="1173163"/>
            <a:ext cx="7273925"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35"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l="82158"/>
          <a:stretch>
            <a:fillRect/>
          </a:stretch>
        </p:blipFill>
        <p:spPr bwMode="auto">
          <a:xfrm>
            <a:off x="0" y="-28575"/>
            <a:ext cx="16383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36"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l="82158"/>
          <a:stretch>
            <a:fillRect/>
          </a:stretch>
        </p:blipFill>
        <p:spPr bwMode="auto">
          <a:xfrm>
            <a:off x="0" y="0"/>
            <a:ext cx="16383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37"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l="82988" r="6224"/>
          <a:stretch>
            <a:fillRect/>
          </a:stretch>
        </p:blipFill>
        <p:spPr bwMode="auto">
          <a:xfrm>
            <a:off x="0" y="0"/>
            <a:ext cx="9906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38"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83818" r="8714"/>
          <a:stretch>
            <a:fillRect/>
          </a:stretch>
        </p:blipFill>
        <p:spPr bwMode="auto">
          <a:xfrm>
            <a:off x="0" y="0"/>
            <a:ext cx="6858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Text Box 39"/>
          <p:cNvSpPr txBox="1">
            <a:spLocks noChangeArrowheads="1"/>
          </p:cNvSpPr>
          <p:nvPr/>
        </p:nvSpPr>
        <p:spPr bwMode="auto">
          <a:xfrm>
            <a:off x="739775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a:solidFill>
                  <a:srgbClr val="F2FDF7"/>
                </a:solidFill>
              </a:rPr>
              <a:t>05</a:t>
            </a:r>
            <a:endParaRPr lang="en-US" altLang="en-US"/>
          </a:p>
        </p:txBody>
      </p:sp>
      <p:sp>
        <p:nvSpPr>
          <p:cNvPr id="13320" name="Rectangle 40"/>
          <p:cNvSpPr>
            <a:spLocks noChangeArrowheads="1"/>
          </p:cNvSpPr>
          <p:nvPr/>
        </p:nvSpPr>
        <p:spPr bwMode="auto">
          <a:xfrm>
            <a:off x="755650" y="1268413"/>
            <a:ext cx="8208963" cy="5329237"/>
          </a:xfrm>
          <a:prstGeom prst="rect">
            <a:avLst/>
          </a:prstGeom>
          <a:noFill/>
          <a:ln>
            <a:noFill/>
          </a:ln>
          <a:effectLst/>
          <a:extLst>
            <a:ext uri="{909E8E84-426E-40DD-AFC4-6F175D3DCCD1}">
              <a14:hiddenFill xmlns:a14="http://schemas.microsoft.com/office/drawing/2010/main" xmlns="">
                <a:solidFill>
                  <a:srgbClr val="7FD7FC">
                    <a:alpha val="50195"/>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 name="TextBox 4"/>
          <p:cNvSpPr txBox="1"/>
          <p:nvPr/>
        </p:nvSpPr>
        <p:spPr>
          <a:xfrm>
            <a:off x="3818799" y="1268413"/>
            <a:ext cx="4992515" cy="646331"/>
          </a:xfrm>
          <a:prstGeom prst="rect">
            <a:avLst/>
          </a:prstGeom>
          <a:noFill/>
        </p:spPr>
        <p:txBody>
          <a:bodyPr wrap="square" rtlCol="0">
            <a:spAutoFit/>
          </a:bodyPr>
          <a:lstStyle/>
          <a:p>
            <a:pPr marL="285750" indent="-285750">
              <a:buFont typeface="Arial" pitchFamily="34" charset="0"/>
              <a:buChar char="•"/>
            </a:pPr>
            <a:endParaRPr lang="en-GB" dirty="0" smtClean="0"/>
          </a:p>
          <a:p>
            <a:pPr marL="285750" indent="-285750">
              <a:buFont typeface="Arial" pitchFamily="34" charset="0"/>
              <a:buChar char="•"/>
            </a:pPr>
            <a:endParaRPr lang="en-GB" dirty="0"/>
          </a:p>
        </p:txBody>
      </p:sp>
      <p:sp>
        <p:nvSpPr>
          <p:cNvPr id="2" name="TextBox 1"/>
          <p:cNvSpPr txBox="1"/>
          <p:nvPr/>
        </p:nvSpPr>
        <p:spPr>
          <a:xfrm>
            <a:off x="1367644" y="1448780"/>
            <a:ext cx="7272808" cy="4955203"/>
          </a:xfrm>
          <a:prstGeom prst="rect">
            <a:avLst/>
          </a:prstGeom>
          <a:noFill/>
        </p:spPr>
        <p:txBody>
          <a:bodyPr wrap="square" rtlCol="0">
            <a:spAutoFit/>
          </a:bodyPr>
          <a:lstStyle/>
          <a:p>
            <a:r>
              <a:rPr lang="en-GB" sz="2000" b="1" dirty="0" smtClean="0"/>
              <a:t>Why should we use a My Plan?</a:t>
            </a:r>
          </a:p>
          <a:p>
            <a:endParaRPr lang="en-GB" sz="2000" dirty="0"/>
          </a:p>
          <a:p>
            <a:pPr marL="285750" indent="-285750">
              <a:buFont typeface="Arial" panose="020B0604020202020204" pitchFamily="34" charset="0"/>
              <a:buChar char="•"/>
            </a:pPr>
            <a:r>
              <a:rPr lang="en-GB" sz="2000" dirty="0" smtClean="0"/>
              <a:t>Allows us to capture/collate information in one place.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Gives us a clear evidence trail of the assess – plan – do – review cycle.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Requires input from parents AND the child as outlined in the Code of Practice. This information is then used when planning outcomes together for the young person.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Has been produced to look very similar to an EHCP, helping to build parental confidence in using a My Plan and reducing EHCP requests.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4"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55"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56"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7"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58"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7" name="Text Box 60"/>
          <p:cNvSpPr txBox="1">
            <a:spLocks noChangeArrowheads="1"/>
          </p:cNvSpPr>
          <p:nvPr/>
        </p:nvSpPr>
        <p:spPr bwMode="auto">
          <a:xfrm>
            <a:off x="670560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06</a:t>
            </a:r>
            <a:endParaRPr lang="en-US" altLang="en-US" dirty="0"/>
          </a:p>
        </p:txBody>
      </p:sp>
      <p:sp>
        <p:nvSpPr>
          <p:cNvPr id="2" name="TextBox 1"/>
          <p:cNvSpPr txBox="1"/>
          <p:nvPr/>
        </p:nvSpPr>
        <p:spPr>
          <a:xfrm>
            <a:off x="971550" y="1412776"/>
            <a:ext cx="6948822" cy="4955203"/>
          </a:xfrm>
          <a:prstGeom prst="rect">
            <a:avLst/>
          </a:prstGeom>
          <a:noFill/>
        </p:spPr>
        <p:txBody>
          <a:bodyPr wrap="square" rtlCol="0">
            <a:spAutoFit/>
          </a:bodyPr>
          <a:lstStyle/>
          <a:p>
            <a:r>
              <a:rPr lang="en-GB" sz="2000" b="1" dirty="0" smtClean="0"/>
              <a:t>When should we use a My Plan</a:t>
            </a:r>
          </a:p>
          <a:p>
            <a:endParaRPr lang="en-GB" sz="900" dirty="0"/>
          </a:p>
          <a:p>
            <a:r>
              <a:rPr lang="en-GB" sz="2000" dirty="0" smtClean="0"/>
              <a:t>For young people who have needs that fit at Level 3 or above on the Sheffield Support Grid. There may be cases where this does not need to be the case e.g. when the young person has a Communication Plan in place. </a:t>
            </a:r>
          </a:p>
          <a:p>
            <a:endParaRPr lang="en-GB" sz="1200" dirty="0"/>
          </a:p>
          <a:p>
            <a:r>
              <a:rPr lang="en-GB" sz="2000" dirty="0" smtClean="0"/>
              <a:t>For young people who have needs that fit at Level 1 or 2 of the SSG </a:t>
            </a:r>
            <a:r>
              <a:rPr lang="en-GB" sz="2000" b="1" dirty="0" smtClean="0"/>
              <a:t>if</a:t>
            </a:r>
            <a:r>
              <a:rPr lang="en-GB" sz="2000" dirty="0" smtClean="0"/>
              <a:t> this is felt to be beneficial. For example,</a:t>
            </a:r>
          </a:p>
          <a:p>
            <a:r>
              <a:rPr lang="en-GB" sz="2000" dirty="0"/>
              <a:t>	</a:t>
            </a:r>
            <a:r>
              <a:rPr lang="en-GB" sz="2000" dirty="0" smtClean="0"/>
              <a:t>- young people approaching a point of transition</a:t>
            </a:r>
          </a:p>
          <a:p>
            <a:r>
              <a:rPr lang="en-GB" sz="2000" dirty="0"/>
              <a:t>	</a:t>
            </a:r>
            <a:r>
              <a:rPr lang="en-GB" sz="2000" dirty="0" smtClean="0"/>
              <a:t>- where there may be reduced parental confidence </a:t>
            </a:r>
          </a:p>
          <a:p>
            <a:r>
              <a:rPr lang="en-GB" sz="2000" dirty="0"/>
              <a:t>	</a:t>
            </a:r>
            <a:r>
              <a:rPr lang="en-GB" sz="2000" dirty="0" smtClean="0"/>
              <a:t>- new starter to school</a:t>
            </a:r>
            <a:endParaRPr lang="en-GB" sz="2000" dirty="0"/>
          </a:p>
          <a:p>
            <a:endParaRPr lang="en-GB" sz="2000" dirty="0" smtClean="0"/>
          </a:p>
          <a:p>
            <a:r>
              <a:rPr lang="en-GB" sz="2000" dirty="0" smtClean="0"/>
              <a:t>You can use the My Plan as an immediate Request to Assess, by ticking the box on the front cover and giving reasons for this in the ‘History and Background’ section. </a:t>
            </a:r>
            <a:endParaRPr lang="en-GB" sz="2000" dirty="0"/>
          </a:p>
          <a:p>
            <a:endParaRPr lang="en-GB" dirty="0"/>
          </a:p>
        </p:txBody>
      </p:sp>
    </p:spTree>
    <p:extLst>
      <p:ext uri="{BB962C8B-B14F-4D97-AF65-F5344CB8AC3E}">
        <p14:creationId xmlns:p14="http://schemas.microsoft.com/office/powerpoint/2010/main" xmlns="" val="3462248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8"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59"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60"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61"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62"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72"/>
          <p:cNvSpPr txBox="1">
            <a:spLocks noChangeArrowheads="1"/>
          </p:cNvSpPr>
          <p:nvPr/>
        </p:nvSpPr>
        <p:spPr bwMode="auto">
          <a:xfrm>
            <a:off x="693420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07</a:t>
            </a:r>
            <a:endParaRPr lang="en-US" altLang="en-US" dirty="0"/>
          </a:p>
        </p:txBody>
      </p:sp>
      <p:sp>
        <p:nvSpPr>
          <p:cNvPr id="2" name="TextBox 1"/>
          <p:cNvSpPr txBox="1"/>
          <p:nvPr/>
        </p:nvSpPr>
        <p:spPr>
          <a:xfrm>
            <a:off x="1151620" y="1383159"/>
            <a:ext cx="7164796" cy="400110"/>
          </a:xfrm>
          <a:prstGeom prst="rect">
            <a:avLst/>
          </a:prstGeom>
          <a:noFill/>
        </p:spPr>
        <p:txBody>
          <a:bodyPr wrap="square" rtlCol="0">
            <a:spAutoFit/>
          </a:bodyPr>
          <a:lstStyle/>
          <a:p>
            <a:r>
              <a:rPr lang="en-GB" sz="2000" b="1" dirty="0" smtClean="0"/>
              <a:t>How should we use a My Plan – putting it together. </a:t>
            </a:r>
            <a:endParaRPr lang="en-GB" sz="2000" b="1" dirty="0"/>
          </a:p>
        </p:txBody>
      </p:sp>
      <p:sp>
        <p:nvSpPr>
          <p:cNvPr id="3" name="TextBox 2"/>
          <p:cNvSpPr txBox="1"/>
          <p:nvPr/>
        </p:nvSpPr>
        <p:spPr>
          <a:xfrm>
            <a:off x="1146365" y="1583214"/>
            <a:ext cx="7092788" cy="5539978"/>
          </a:xfrm>
          <a:prstGeom prst="rect">
            <a:avLst/>
          </a:prstGeom>
          <a:noFill/>
        </p:spPr>
        <p:txBody>
          <a:bodyPr wrap="square" rtlCol="0">
            <a:spAutoFit/>
          </a:bodyPr>
          <a:lstStyle/>
          <a:p>
            <a:endParaRPr lang="en-GB" sz="2000" dirty="0" smtClean="0"/>
          </a:p>
          <a:p>
            <a:r>
              <a:rPr lang="en-GB" sz="2000" dirty="0" smtClean="0"/>
              <a:t>The form is designed to be used in a variety of ways. Sometimes it is only necessary to write a One Page Profile for a young person, which is why this section has now been placed at the front of the document. </a:t>
            </a:r>
          </a:p>
          <a:p>
            <a:endParaRPr lang="en-GB" sz="2000" dirty="0"/>
          </a:p>
          <a:p>
            <a:r>
              <a:rPr lang="en-GB" sz="2000" dirty="0" smtClean="0"/>
              <a:t>When agreeing to run a My Plan/setting a date/time for the meeting with families we usually share the document and ask parents to think about their section, ready for the meeting.  </a:t>
            </a:r>
          </a:p>
          <a:p>
            <a:endParaRPr lang="en-GB" sz="2000" dirty="0" smtClean="0"/>
          </a:p>
          <a:p>
            <a:r>
              <a:rPr lang="en-GB" sz="2000" dirty="0" smtClean="0"/>
              <a:t>Invite all professionals involved with the child to the meeting, letting them know it is a My Plan meeting. </a:t>
            </a:r>
            <a:endParaRPr lang="en-GB" sz="2000" dirty="0"/>
          </a:p>
          <a:p>
            <a:endParaRPr lang="en-GB" sz="2000" dirty="0"/>
          </a:p>
          <a:p>
            <a:r>
              <a:rPr lang="en-GB" sz="2000" dirty="0" smtClean="0"/>
              <a:t>Prepopulate the My Plan prior to the meeting with information gathered from SEND file and staff in school. </a:t>
            </a:r>
          </a:p>
          <a:p>
            <a:endParaRPr lang="en-GB" dirty="0" smtClean="0"/>
          </a:p>
          <a:p>
            <a:endParaRPr lang="en-GB" dirty="0"/>
          </a:p>
          <a:p>
            <a:endParaRPr lang="en-GB" dirty="0" smtClean="0"/>
          </a:p>
        </p:txBody>
      </p:sp>
    </p:spTree>
    <p:extLst>
      <p:ext uri="{BB962C8B-B14F-4D97-AF65-F5344CB8AC3E}">
        <p14:creationId xmlns:p14="http://schemas.microsoft.com/office/powerpoint/2010/main" xmlns="" val="1868369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60"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05" y="0"/>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61"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l="80498"/>
          <a:stretch>
            <a:fillRect/>
          </a:stretch>
        </p:blipFill>
        <p:spPr bwMode="auto">
          <a:xfrm>
            <a:off x="0" y="0"/>
            <a:ext cx="17907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62"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l="81328" r="6224"/>
          <a:stretch>
            <a:fillRect/>
          </a:stretch>
        </p:blipFill>
        <p:spPr bwMode="auto">
          <a:xfrm>
            <a:off x="0" y="0"/>
            <a:ext cx="11430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63"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l="82158" r="8714"/>
          <a:stretch>
            <a:fillRect/>
          </a:stretch>
        </p:blipFill>
        <p:spPr bwMode="auto">
          <a:xfrm>
            <a:off x="0" y="0"/>
            <a:ext cx="8382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1" name="Text Box 66"/>
          <p:cNvSpPr txBox="1">
            <a:spLocks noChangeArrowheads="1"/>
          </p:cNvSpPr>
          <p:nvPr/>
        </p:nvSpPr>
        <p:spPr bwMode="auto">
          <a:xfrm>
            <a:off x="7162800" y="166688"/>
            <a:ext cx="1066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08</a:t>
            </a:r>
            <a:endParaRPr lang="en-US" altLang="en-US" dirty="0"/>
          </a:p>
        </p:txBody>
      </p:sp>
      <p:sp>
        <p:nvSpPr>
          <p:cNvPr id="11272" name="Rectangle 3"/>
          <p:cNvSpPr>
            <a:spLocks noGrp="1" noChangeArrowheads="1"/>
          </p:cNvSpPr>
          <p:nvPr>
            <p:ph type="body" sz="half" idx="1"/>
          </p:nvPr>
        </p:nvSpPr>
        <p:spPr>
          <a:xfrm>
            <a:off x="1295636" y="1447801"/>
            <a:ext cx="7200800" cy="3529372"/>
          </a:xfrm>
        </p:spPr>
        <p:txBody>
          <a:bodyPr/>
          <a:lstStyle/>
          <a:p>
            <a:pPr marL="0" indent="0">
              <a:buNone/>
            </a:pPr>
            <a:r>
              <a:rPr lang="en-GB" sz="2000" b="1" dirty="0" smtClean="0"/>
              <a:t>The My Plan meeting </a:t>
            </a:r>
          </a:p>
          <a:p>
            <a:pPr marL="0" indent="0">
              <a:buNone/>
            </a:pPr>
            <a:endParaRPr lang="en-GB" sz="1800" dirty="0"/>
          </a:p>
          <a:p>
            <a:pPr marL="0" indent="0">
              <a:buNone/>
            </a:pPr>
            <a:r>
              <a:rPr lang="en-GB" sz="2000" dirty="0" smtClean="0"/>
              <a:t>In the meeting the focus is usually on gathering parent views, the OPP and generating outcomes. This can sometimes be done in one meeting or may take a couple. Again, this is flexible. </a:t>
            </a:r>
          </a:p>
          <a:p>
            <a:pPr marL="0" indent="0">
              <a:buNone/>
            </a:pPr>
            <a:endParaRPr lang="en-GB" sz="1800" dirty="0"/>
          </a:p>
          <a:p>
            <a:pPr marL="0" indent="0">
              <a:buNone/>
            </a:pPr>
            <a:r>
              <a:rPr lang="en-GB" sz="2000" dirty="0" smtClean="0"/>
              <a:t>The SSG needs to be referred to, which can be done with parents, to select the most applicable level/s for the young person. The SSG also gives information about how the outcomes can be worked towards.  </a:t>
            </a:r>
          </a:p>
          <a:p>
            <a:pPr marL="0" indent="0">
              <a:buNone/>
            </a:pPr>
            <a:endParaRPr lang="en-GB" sz="1800" dirty="0"/>
          </a:p>
          <a:p>
            <a:pPr marL="0" indent="0">
              <a:buNone/>
            </a:pPr>
            <a:r>
              <a:rPr lang="en-GB" sz="2000" dirty="0" smtClean="0"/>
              <a:t>There is further guidance available that gives detailed support for each area of the form (My Plan Guidance Notes V2.3). </a:t>
            </a:r>
            <a:endParaRPr lang="en-GB" sz="2000" dirty="0"/>
          </a:p>
        </p:txBody>
      </p:sp>
    </p:spTree>
    <p:extLst>
      <p:ext uri="{BB962C8B-B14F-4D97-AF65-F5344CB8AC3E}">
        <p14:creationId xmlns:p14="http://schemas.microsoft.com/office/powerpoint/2010/main" xmlns="" val="121099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1" descr="car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100" descr="car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99" descr="car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Text Box 93"/>
          <p:cNvSpPr txBox="1">
            <a:spLocks noChangeArrowheads="1"/>
          </p:cNvSpPr>
          <p:nvPr/>
        </p:nvSpPr>
        <p:spPr bwMode="auto">
          <a:xfrm>
            <a:off x="3124200" y="442913"/>
            <a:ext cx="5105400"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b="1">
                <a:solidFill>
                  <a:srgbClr val="FF0080"/>
                </a:solidFill>
              </a:rPr>
              <a:t>WINTER</a:t>
            </a:r>
            <a:endParaRPr lang="en-US" altLang="en-US" sz="9600">
              <a:solidFill>
                <a:srgbClr val="FF0080"/>
              </a:solidFill>
            </a:endParaRPr>
          </a:p>
        </p:txBody>
      </p:sp>
      <p:sp>
        <p:nvSpPr>
          <p:cNvPr id="5127" name="Text Box 90"/>
          <p:cNvSpPr txBox="1">
            <a:spLocks noChangeArrowheads="1"/>
          </p:cNvSpPr>
          <p:nvPr/>
        </p:nvSpPr>
        <p:spPr bwMode="auto">
          <a:xfrm>
            <a:off x="3352800" y="1677988"/>
            <a:ext cx="2133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chemeClr val="bg2"/>
                </a:solidFill>
              </a:rPr>
              <a:t>Template</a:t>
            </a:r>
            <a:endParaRPr lang="en-US" altLang="en-US"/>
          </a:p>
        </p:txBody>
      </p:sp>
      <p:pic>
        <p:nvPicPr>
          <p:cNvPr id="5128" name="Picture 98" descr="c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00" y="-41384"/>
            <a:ext cx="91821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0"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5131" name="Text Box 108"/>
          <p:cNvSpPr txBox="1">
            <a:spLocks noChangeArrowheads="1"/>
          </p:cNvSpPr>
          <p:nvPr/>
        </p:nvSpPr>
        <p:spPr bwMode="auto">
          <a:xfrm>
            <a:off x="6629400" y="166688"/>
            <a:ext cx="10668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smtClean="0">
                <a:solidFill>
                  <a:srgbClr val="F2FDF7"/>
                </a:solidFill>
              </a:rPr>
              <a:t>09</a:t>
            </a:r>
            <a:endParaRPr lang="en-US" altLang="en-US" dirty="0"/>
          </a:p>
        </p:txBody>
      </p:sp>
      <p:sp>
        <p:nvSpPr>
          <p:cNvPr id="2" name="TextBox 1"/>
          <p:cNvSpPr txBox="1"/>
          <p:nvPr/>
        </p:nvSpPr>
        <p:spPr>
          <a:xfrm>
            <a:off x="323528" y="1376772"/>
            <a:ext cx="7560840" cy="4678204"/>
          </a:xfrm>
          <a:prstGeom prst="rect">
            <a:avLst/>
          </a:prstGeom>
          <a:noFill/>
        </p:spPr>
        <p:txBody>
          <a:bodyPr wrap="square" rtlCol="0">
            <a:spAutoFit/>
          </a:bodyPr>
          <a:lstStyle/>
          <a:p>
            <a:r>
              <a:rPr lang="en-GB" sz="2000" b="1" dirty="0" smtClean="0"/>
              <a:t>Points to remember;</a:t>
            </a:r>
          </a:p>
          <a:p>
            <a:endParaRPr lang="en-GB" sz="2000" dirty="0"/>
          </a:p>
          <a:p>
            <a:pPr marL="285750" indent="-285750">
              <a:buFont typeface="Arial" panose="020B0604020202020204" pitchFamily="34" charset="0"/>
              <a:buChar char="•"/>
            </a:pPr>
            <a:r>
              <a:rPr lang="en-GB" sz="2000" dirty="0" smtClean="0"/>
              <a:t>Put yourself as one of the professionals supporting the child. </a:t>
            </a:r>
          </a:p>
          <a:p>
            <a:pPr marL="285750" indent="-285750">
              <a:buFont typeface="Arial" panose="020B0604020202020204" pitchFamily="34" charset="0"/>
              <a:buChar char="•"/>
            </a:pPr>
            <a:r>
              <a:rPr lang="en-GB" sz="2000" dirty="0" smtClean="0"/>
              <a:t>Don’t forget to put the young person’s current levels of learning within the ‘History and Background’.</a:t>
            </a:r>
          </a:p>
          <a:p>
            <a:pPr marL="285750" indent="-285750">
              <a:buFont typeface="Arial" panose="020B0604020202020204" pitchFamily="34" charset="0"/>
              <a:buChar char="•"/>
            </a:pPr>
            <a:r>
              <a:rPr lang="en-GB" sz="2000" dirty="0" smtClean="0"/>
              <a:t>There may well be more than one SSG level, where a child has several areas of need. </a:t>
            </a:r>
          </a:p>
          <a:p>
            <a:pPr marL="285750" indent="-285750">
              <a:buFont typeface="Arial" panose="020B0604020202020204" pitchFamily="34" charset="0"/>
              <a:buChar char="•"/>
            </a:pPr>
            <a:r>
              <a:rPr lang="en-GB" sz="2000" dirty="0" smtClean="0"/>
              <a:t>Write in the areas of strength as well as the areas of need. This is quite commonly missed out. </a:t>
            </a:r>
          </a:p>
          <a:p>
            <a:pPr marL="285750" indent="-285750">
              <a:buFont typeface="Arial" panose="020B0604020202020204" pitchFamily="34" charset="0"/>
              <a:buChar char="•"/>
            </a:pPr>
            <a:r>
              <a:rPr lang="en-GB" sz="2000" dirty="0" smtClean="0"/>
              <a:t>The ‘steps towards meeting the outcome’ section should be mini outcomes, rather than ‘how’ the outcome will be met. The ‘how’ is filled in on the next page in the My Plan. </a:t>
            </a:r>
          </a:p>
          <a:p>
            <a:pPr marL="285750" indent="-285750">
              <a:buFont typeface="Arial" panose="020B0604020202020204" pitchFamily="34" charset="0"/>
              <a:buChar char="•"/>
            </a:pPr>
            <a:r>
              <a:rPr lang="en-GB" sz="2000" dirty="0" smtClean="0"/>
              <a:t>Use SMART targets, where </a:t>
            </a:r>
            <a:r>
              <a:rPr lang="en-GB" sz="2000" b="1" dirty="0" smtClean="0"/>
              <a:t>specific</a:t>
            </a:r>
            <a:r>
              <a:rPr lang="en-GB" sz="2000" dirty="0" smtClean="0"/>
              <a:t> progress information can be detailed when the My Plan is reviewed. </a:t>
            </a:r>
          </a:p>
          <a:p>
            <a:endParaRPr lang="en-GB" dirty="0"/>
          </a:p>
        </p:txBody>
      </p:sp>
    </p:spTree>
    <p:extLst>
      <p:ext uri="{BB962C8B-B14F-4D97-AF65-F5344CB8AC3E}">
        <p14:creationId xmlns:p14="http://schemas.microsoft.com/office/powerpoint/2010/main" xmlns="" val="16357128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3289</TotalTime>
  <Words>1367</Words>
  <Application>Microsoft Office PowerPoint</Application>
  <PresentationFormat>On-screen Show (4:3)</PresentationFormat>
  <Paragraphs>148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Coloured slides template background</dc:title>
  <dc:creator>Presentation Magazine</dc:creator>
  <cp:lastModifiedBy>Admin</cp:lastModifiedBy>
  <cp:revision>188</cp:revision>
  <dcterms:modified xsi:type="dcterms:W3CDTF">2016-09-17T12:18:24Z</dcterms:modified>
</cp:coreProperties>
</file>