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33"/>
  </p:notesMasterIdLst>
  <p:sldIdLst>
    <p:sldId id="256" r:id="rId3"/>
    <p:sldId id="261" r:id="rId4"/>
    <p:sldId id="260" r:id="rId5"/>
    <p:sldId id="263" r:id="rId6"/>
    <p:sldId id="264" r:id="rId7"/>
    <p:sldId id="267" r:id="rId8"/>
    <p:sldId id="265" r:id="rId9"/>
    <p:sldId id="276" r:id="rId10"/>
    <p:sldId id="277" r:id="rId11"/>
    <p:sldId id="268" r:id="rId12"/>
    <p:sldId id="278" r:id="rId13"/>
    <p:sldId id="289" r:id="rId14"/>
    <p:sldId id="279" r:id="rId15"/>
    <p:sldId id="280" r:id="rId16"/>
    <p:sldId id="270" r:id="rId17"/>
    <p:sldId id="286" r:id="rId18"/>
    <p:sldId id="281" r:id="rId19"/>
    <p:sldId id="282" r:id="rId20"/>
    <p:sldId id="287" r:id="rId21"/>
    <p:sldId id="285" r:id="rId22"/>
    <p:sldId id="291" r:id="rId23"/>
    <p:sldId id="293" r:id="rId24"/>
    <p:sldId id="294" r:id="rId25"/>
    <p:sldId id="295" r:id="rId26"/>
    <p:sldId id="299" r:id="rId27"/>
    <p:sldId id="296" r:id="rId28"/>
    <p:sldId id="297" r:id="rId29"/>
    <p:sldId id="298" r:id="rId30"/>
    <p:sldId id="284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strong Timothy" initials="AT" lastIdx="18" clrIdx="0">
    <p:extLst>
      <p:ext uri="{19B8F6BF-5375-455C-9EA6-DF929625EA0E}">
        <p15:presenceInfo xmlns:p15="http://schemas.microsoft.com/office/powerpoint/2012/main" userId="S::Tim.Armstrong@sheffield.gov.uk::dd720f3d-4617-4672-bd75-c882f3aea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98A6-1C0F-4B21-B044-931C6CA42037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13C1-53EC-4296-9C3E-5F4B8357D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7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Meeting</a:t>
            </a:r>
            <a:r>
              <a:rPr lang="en-GB" baseline="0" dirty="0"/>
              <a:t> host to share slides / documents and spot light on presenters as needed in zoom throughout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0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through annotated</a:t>
            </a:r>
            <a:r>
              <a:rPr lang="en-GB" baseline="0" dirty="0"/>
              <a:t> </a:t>
            </a:r>
            <a:r>
              <a:rPr lang="en-GB" dirty="0"/>
              <a:t>report during this slide – also focus on reviews being about hearing what’s working not a</a:t>
            </a:r>
            <a:r>
              <a:rPr lang="en-GB" baseline="0" dirty="0"/>
              <a:t> discussion about ‘the problem’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8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234255-5375-46A5-B85C-00E982861FED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stress on amends in plan not to include everything,</a:t>
            </a:r>
            <a:r>
              <a:rPr lang="en-GB" baseline="0" dirty="0"/>
              <a:t> how to ensure SENCOs are clear on what needs to go in and not</a:t>
            </a:r>
          </a:p>
          <a:p>
            <a:pPr lvl="0"/>
            <a:r>
              <a:rPr lang="en-GB" dirty="0"/>
              <a:t>The review is the point to bring together proposed changes</a:t>
            </a:r>
          </a:p>
          <a:p>
            <a:pPr lvl="0"/>
            <a:r>
              <a:rPr lang="en-GB" dirty="0"/>
              <a:t>Where possible annotate through tracked changes or written amends on the plan – if proposed changes are in reports then identify these and what should be included</a:t>
            </a:r>
          </a:p>
          <a:p>
            <a:pPr lvl="0"/>
            <a:r>
              <a:rPr lang="en-GB" dirty="0"/>
              <a:t>Primary and secondary needs / Recording SSG levels</a:t>
            </a:r>
          </a:p>
          <a:p>
            <a:pPr lvl="0"/>
            <a:r>
              <a:rPr lang="en-GB" dirty="0"/>
              <a:t>Change of placement –involve external agencies if you think this is required</a:t>
            </a:r>
          </a:p>
          <a:p>
            <a:r>
              <a:rPr lang="en-GB" dirty="0"/>
              <a:t>Ending a plan</a:t>
            </a:r>
          </a:p>
          <a:p>
            <a:r>
              <a:rPr lang="en-GB" dirty="0"/>
              <a:t>Requirement for re-assessment </a:t>
            </a:r>
          </a:p>
          <a:p>
            <a:r>
              <a:rPr lang="en-GB" dirty="0"/>
              <a:t>Where there is disagreement as to the proposed changes this must be recorded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0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Think about:</a:t>
            </a:r>
            <a:br>
              <a:rPr lang="en-GB" dirty="0"/>
            </a:br>
            <a:r>
              <a:rPr lang="en-GB" dirty="0"/>
              <a:t>- Factual accuracy – if there are inaccuracies in the plan identify them and detail what they should be</a:t>
            </a:r>
            <a:br>
              <a:rPr lang="en-GB" dirty="0"/>
            </a:br>
            <a:r>
              <a:rPr lang="en-GB" dirty="0"/>
              <a:t>- Curriculum – are further adaptations needed?</a:t>
            </a:r>
            <a:br>
              <a:rPr lang="en-GB" dirty="0"/>
            </a:br>
            <a:r>
              <a:rPr lang="en-GB" dirty="0"/>
              <a:t>- Environment – are further adaptations needed?</a:t>
            </a:r>
            <a:br>
              <a:rPr lang="en-GB" dirty="0"/>
            </a:br>
            <a:r>
              <a:rPr lang="en-GB" dirty="0"/>
              <a:t>- Skills required to meet needs – are the right services and skilled support involved and available?</a:t>
            </a:r>
            <a:br>
              <a:rPr lang="en-GB" dirty="0"/>
            </a:br>
            <a:r>
              <a:rPr lang="en-GB" dirty="0"/>
              <a:t>- The resources needed – are these evidenced? (financial, people, equipment, etc)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7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Segoe UI" panose="020B0502040204020203" pitchFamily="34" charset="0"/>
              </a:rPr>
              <a:t>Table added to guidance documents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Segoe UI" panose="020B0502040204020203" pitchFamily="34" charset="0"/>
              </a:rPr>
              <a:t>need to detail who should record what in discussions and drop ins - how do you gather discussion evidence</a:t>
            </a:r>
          </a:p>
          <a:p>
            <a:r>
              <a:rPr lang="en-GB" sz="1800" dirty="0">
                <a:latin typeface="Segoe UI" panose="020B0502040204020203" pitchFamily="34" charset="0"/>
              </a:rPr>
              <a:t>Advise as a crib to meeting - need to look at evidence, etc Doesn't need to be fully talked over.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4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</a:t>
            </a:r>
            <a:r>
              <a:rPr lang="en-GB" baseline="0" dirty="0"/>
              <a:t> feedback session but allows participants to consider the challenges as a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4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not to be played</a:t>
            </a:r>
            <a:r>
              <a:rPr lang="en-GB" baseline="0" dirty="0"/>
              <a:t> but for reference after session – or could be played as an overview depending on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3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and show 2 documents – documents also in training packs alongside </a:t>
            </a:r>
            <a:r>
              <a:rPr lang="en-GB" dirty="0" err="1"/>
              <a:t>powerpoint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1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timeline – particular focus on preparation</a:t>
            </a:r>
            <a:r>
              <a:rPr lang="en-GB" baseline="0" dirty="0"/>
              <a:t> and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9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Segoe UI" panose="020B0502040204020203" pitchFamily="34" charset="0"/>
              </a:rPr>
              <a:t>Why is it a deadline and what do we do at that point? Need to clarify legal expectations and dates worked towards - why does this matter to you and to parents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3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</a:t>
            </a:r>
            <a:r>
              <a:rPr lang="en-GB" baseline="0" dirty="0"/>
              <a:t> feedback session but allows participants to consider the challenges as a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Segoe UI" panose="020B0502040204020203" pitchFamily="34" charset="0"/>
              </a:rPr>
              <a:t>how do you record evidence through the year and what type of evidence - can include info from meeting with services during the year. Who can you talk to about this? </a:t>
            </a:r>
            <a:r>
              <a:rPr lang="en-GB" sz="1800" dirty="0" err="1">
                <a:latin typeface="Segoe UI" panose="020B0502040204020203" pitchFamily="34" charset="0"/>
              </a:rPr>
              <a:t>eg</a:t>
            </a:r>
            <a:r>
              <a:rPr lang="en-GB" sz="1800" dirty="0">
                <a:latin typeface="Segoe UI" panose="020B0502040204020203" pitchFamily="34" charset="0"/>
              </a:rPr>
              <a:t> change of need, change of SEP,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outcomes training has already been completed then include</a:t>
            </a:r>
            <a:r>
              <a:rPr lang="en-GB" baseline="0" dirty="0"/>
              <a:t> link to recording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5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Segoe UI" panose="020B0502040204020203" pitchFamily="34" charset="0"/>
              </a:rPr>
              <a:t>Meeting summarises the review process that has been ongoing</a:t>
            </a:r>
            <a:endParaRPr lang="en-GB" dirty="0"/>
          </a:p>
          <a:p>
            <a:r>
              <a:rPr lang="en-GB" dirty="0"/>
              <a:t>Reference back to process documents provided in timeline</a:t>
            </a:r>
            <a:r>
              <a:rPr lang="en-GB" baseline="0" dirty="0"/>
              <a:t> slide – particularly focus on child and parent voice and why it’s important</a:t>
            </a:r>
          </a:p>
          <a:p>
            <a:r>
              <a:rPr lang="en-GB" baseline="0" dirty="0"/>
              <a:t>Paperwork will be covered in round table in more detail</a:t>
            </a:r>
          </a:p>
          <a:p>
            <a:endParaRPr lang="en-GB" baseline="0" dirty="0"/>
          </a:p>
          <a:p>
            <a:r>
              <a:rPr lang="en-GB" dirty="0"/>
              <a:t>The process through the year is essential to ensure the meeting can summarise the review</a:t>
            </a:r>
          </a:p>
          <a:p>
            <a:r>
              <a:rPr lang="en-GB" dirty="0"/>
              <a:t>Administration – invites, time, length, location etc</a:t>
            </a:r>
          </a:p>
          <a:p>
            <a:r>
              <a:rPr lang="en-GB" dirty="0"/>
              <a:t>Gathering the child’s voice – how will they participate</a:t>
            </a:r>
          </a:p>
          <a:p>
            <a:r>
              <a:rPr lang="en-GB" dirty="0"/>
              <a:t>Supporting the parent to access the meeting</a:t>
            </a:r>
          </a:p>
          <a:p>
            <a:r>
              <a:rPr lang="en-GB" dirty="0"/>
              <a:t>Where a service is essential talk to them about why you want them there and how they can contribute</a:t>
            </a:r>
          </a:p>
          <a:p>
            <a:r>
              <a:rPr lang="en-GB" dirty="0"/>
              <a:t>If substantial changes will be needed, for example placement, you must discuss this with assessment services in advance of the meeting</a:t>
            </a:r>
          </a:p>
          <a:p>
            <a:r>
              <a:rPr lang="en-GB" dirty="0"/>
              <a:t>Consider the paperwork that is needed – current EHC plan to be annotated, Annual Review report, gathered evidence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13C1-53EC-4296-9C3E-5F4B8357DA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6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6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1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1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69AA-75D5-2A41-977A-319B4478A1F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5A05-EF0C-1245-A2A1-873F804DB0F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wdLXbhKA0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sheffield.co.uk/Downloads/InclusionDocuments/20-21/EHC%20Plan%20annual%20reviews%20Nov%20202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learnsheffield.co.uk/Downloads/InclusionDocuments/19-20/Education%20Health%20and%20Care%20Plans%20-%20Annual%20reviews%20statutory%20processes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EHC Plan – Annual Reviews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for education providers and advisory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Academic year 2020/21</a:t>
            </a:r>
          </a:p>
        </p:txBody>
      </p:sp>
    </p:spTree>
    <p:extLst>
      <p:ext uri="{BB962C8B-B14F-4D97-AF65-F5344CB8AC3E}">
        <p14:creationId xmlns:p14="http://schemas.microsoft.com/office/powerpoint/2010/main" val="365592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outcome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Setting and measuring outcomes</a:t>
            </a:r>
          </a:p>
          <a:p>
            <a:pPr lvl="0"/>
            <a:r>
              <a:rPr lang="en-GB" dirty="0"/>
              <a:t>Evidence impact</a:t>
            </a:r>
          </a:p>
          <a:p>
            <a:r>
              <a:rPr lang="en-GB" dirty="0"/>
              <a:t>Holistic approach – including health and care provision</a:t>
            </a:r>
          </a:p>
          <a:p>
            <a:r>
              <a:rPr lang="en-GB" b="1" i="1" dirty="0">
                <a:solidFill>
                  <a:srgbClr val="00B050"/>
                </a:solidFill>
              </a:rPr>
              <a:t>Training on outcome setting will cover further how to measure outcome and impact</a:t>
            </a:r>
          </a:p>
        </p:txBody>
      </p:sp>
    </p:spTree>
    <p:extLst>
      <p:ext uri="{BB962C8B-B14F-4D97-AF65-F5344CB8AC3E}">
        <p14:creationId xmlns:p14="http://schemas.microsoft.com/office/powerpoint/2010/main" val="221497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meeting – beforehand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process through the year is essential to ensure the meeting can summarise the review</a:t>
            </a:r>
          </a:p>
          <a:p>
            <a:r>
              <a:rPr lang="en-GB" dirty="0"/>
              <a:t>Administration – invites, time, length, location etc</a:t>
            </a:r>
          </a:p>
          <a:p>
            <a:r>
              <a:rPr lang="en-GB" dirty="0"/>
              <a:t>Gathering the child’s voice </a:t>
            </a:r>
          </a:p>
          <a:p>
            <a:r>
              <a:rPr lang="en-GB" dirty="0"/>
              <a:t>Parent participation</a:t>
            </a:r>
          </a:p>
          <a:p>
            <a:r>
              <a:rPr lang="en-GB" dirty="0"/>
              <a:t>Involving services</a:t>
            </a:r>
          </a:p>
          <a:p>
            <a:r>
              <a:rPr lang="en-GB" dirty="0"/>
              <a:t>Required paperwork</a:t>
            </a:r>
          </a:p>
        </p:txBody>
      </p:sp>
    </p:spTree>
    <p:extLst>
      <p:ext uri="{BB962C8B-B14F-4D97-AF65-F5344CB8AC3E}">
        <p14:creationId xmlns:p14="http://schemas.microsoft.com/office/powerpoint/2010/main" val="38002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B3A3-27FD-45B7-BB4A-7A1DE4D8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Pause and think….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49AC-F1D8-4B4D-8B57-3037553D5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has worked well in your experience in the work beforehand</a:t>
            </a:r>
          </a:p>
          <a:p>
            <a:r>
              <a:rPr lang="en-GB" dirty="0"/>
              <a:t>What are the barriers to the work beforehand</a:t>
            </a:r>
          </a:p>
          <a:p>
            <a:r>
              <a:rPr lang="en-GB" dirty="0"/>
              <a:t>Pause this video for a few minutes and reflect on these questions</a:t>
            </a:r>
          </a:p>
          <a:p>
            <a:r>
              <a:rPr lang="en-GB" dirty="0"/>
              <a:t>Record any questions you have as we will look to answer these in the 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45716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Person centred approach – </a:t>
            </a:r>
            <a:r>
              <a:rPr lang="en-GB" i="1" dirty="0"/>
              <a:t>Myth busting: Person centred is not about great drawing but about asking the right questions </a:t>
            </a:r>
          </a:p>
          <a:p>
            <a:r>
              <a:rPr lang="en-GB" dirty="0"/>
              <a:t>Hear everyone’s voice – particularly the child’s</a:t>
            </a:r>
          </a:p>
          <a:p>
            <a:r>
              <a:rPr lang="en-GB" dirty="0"/>
              <a:t>Share information from those not there</a:t>
            </a:r>
          </a:p>
          <a:p>
            <a:r>
              <a:rPr lang="en-GB" dirty="0"/>
              <a:t>A discussion not completing a form</a:t>
            </a:r>
          </a:p>
          <a:p>
            <a:r>
              <a:rPr lang="en-GB" dirty="0"/>
              <a:t>Key parts include:</a:t>
            </a:r>
            <a:br>
              <a:rPr lang="en-GB" dirty="0"/>
            </a:br>
            <a:r>
              <a:rPr lang="en-GB" dirty="0"/>
              <a:t>- Person – centred discussion – what’s working, not working and needs to change</a:t>
            </a:r>
            <a:br>
              <a:rPr lang="en-GB" dirty="0"/>
            </a:br>
            <a:r>
              <a:rPr lang="en-GB" dirty="0"/>
              <a:t>- Progress against outcomes </a:t>
            </a:r>
            <a:br>
              <a:rPr lang="en-GB" dirty="0"/>
            </a:br>
            <a:r>
              <a:rPr lang="en-GB" dirty="0"/>
              <a:t>- Preparation for Adulthood (Y9 onwards)</a:t>
            </a:r>
            <a:br>
              <a:rPr lang="en-GB" dirty="0"/>
            </a:br>
            <a:r>
              <a:rPr lang="en-GB" dirty="0"/>
              <a:t>- Proposed changes to the EHC Plan</a:t>
            </a:r>
            <a:br>
              <a:rPr lang="en-GB" dirty="0"/>
            </a:br>
            <a:r>
              <a:rPr lang="en-GB" dirty="0"/>
              <a:t>- Agreed actions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81529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Person Centred Questions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000" dirty="0"/>
              <a:t>What are your strengths? What are your child’s strengths?</a:t>
            </a:r>
          </a:p>
          <a:p>
            <a:pPr eaLnBrk="1" hangingPunct="1"/>
            <a:r>
              <a:rPr lang="en-GB" altLang="en-US" sz="2000" dirty="0"/>
              <a:t>What do you like? What does s/he like?</a:t>
            </a:r>
          </a:p>
          <a:p>
            <a:pPr eaLnBrk="1" hangingPunct="1"/>
            <a:r>
              <a:rPr lang="en-GB" altLang="en-US" sz="2000" dirty="0"/>
              <a:t>What do you like and admire about your child?</a:t>
            </a:r>
          </a:p>
          <a:p>
            <a:pPr eaLnBrk="1" hangingPunct="1"/>
            <a:r>
              <a:rPr lang="en-GB" altLang="en-US" sz="2000" dirty="0"/>
              <a:t>What do others like and admire about your child?</a:t>
            </a:r>
          </a:p>
          <a:p>
            <a:pPr eaLnBrk="1" hangingPunct="1"/>
            <a:r>
              <a:rPr lang="en-GB" altLang="en-US" sz="2000" dirty="0"/>
              <a:t>What is important for him, now and in the future?</a:t>
            </a:r>
          </a:p>
          <a:p>
            <a:pPr eaLnBrk="1" hangingPunct="1"/>
            <a:r>
              <a:rPr lang="en-GB" altLang="en-US" sz="2000" dirty="0"/>
              <a:t>What is important for you now and in the future?</a:t>
            </a:r>
          </a:p>
          <a:p>
            <a:pPr eaLnBrk="1" hangingPunct="1"/>
            <a:r>
              <a:rPr lang="en-GB" altLang="en-US" sz="2000" dirty="0"/>
              <a:t>Who are the important people in your child’s life?</a:t>
            </a:r>
          </a:p>
          <a:p>
            <a:pPr eaLnBrk="1" hangingPunct="1"/>
            <a:r>
              <a:rPr lang="en-GB" altLang="en-US" sz="2000" dirty="0"/>
              <a:t>What is working for your child at home and at school?</a:t>
            </a:r>
          </a:p>
          <a:p>
            <a:pPr eaLnBrk="1" hangingPunct="1"/>
            <a:r>
              <a:rPr lang="en-GB" altLang="en-US" sz="2000" dirty="0"/>
              <a:t>What is not working for your child at home and at school? </a:t>
            </a:r>
          </a:p>
          <a:p>
            <a:pPr eaLnBrk="1" hangingPunct="1"/>
            <a:r>
              <a:rPr lang="en-GB" altLang="en-US" sz="2000" dirty="0"/>
              <a:t>How does your child learn best? </a:t>
            </a:r>
          </a:p>
          <a:p>
            <a:pPr eaLnBrk="1" hangingPunct="1"/>
            <a:r>
              <a:rPr lang="en-GB" altLang="en-US" sz="2000" dirty="0"/>
              <a:t>What needs to change? </a:t>
            </a:r>
          </a:p>
          <a:p>
            <a:pPr eaLnBrk="1" hangingPunct="1"/>
            <a:r>
              <a:rPr lang="en-GB" altLang="en-US" sz="2000" dirty="0"/>
              <a:t>What help does your child need?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167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changes to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The review is the point to bring together proposed changes</a:t>
            </a:r>
          </a:p>
          <a:p>
            <a:pPr lvl="0"/>
            <a:r>
              <a:rPr lang="en-GB" dirty="0"/>
              <a:t>Annotate the EHC Plan through tracked changes or written amends on the plan – identify evidence in reports </a:t>
            </a:r>
          </a:p>
          <a:p>
            <a:pPr lvl="0"/>
            <a:r>
              <a:rPr lang="en-GB" dirty="0"/>
              <a:t>Primary and secondary needs </a:t>
            </a:r>
          </a:p>
          <a:p>
            <a:pPr lvl="0"/>
            <a:r>
              <a:rPr lang="en-GB" dirty="0"/>
              <a:t>Recording SSG levels</a:t>
            </a:r>
          </a:p>
          <a:p>
            <a:pPr lvl="0"/>
            <a:r>
              <a:rPr lang="en-GB" dirty="0"/>
              <a:t>Change of placement –involve external agencies </a:t>
            </a:r>
          </a:p>
          <a:p>
            <a:r>
              <a:rPr lang="en-GB" dirty="0"/>
              <a:t>Ending a plan</a:t>
            </a:r>
          </a:p>
          <a:p>
            <a:r>
              <a:rPr lang="en-GB" dirty="0"/>
              <a:t>Re-assessment </a:t>
            </a:r>
          </a:p>
          <a:p>
            <a:r>
              <a:rPr lang="en-GB" dirty="0"/>
              <a:t>Where there is disagreement as to the proposed changes this must be recorded</a:t>
            </a:r>
          </a:p>
        </p:txBody>
      </p:sp>
    </p:spTree>
    <p:extLst>
      <p:ext uri="{BB962C8B-B14F-4D97-AF65-F5344CB8AC3E}">
        <p14:creationId xmlns:p14="http://schemas.microsoft.com/office/powerpoint/2010/main" val="395916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changes to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Think about:</a:t>
            </a:r>
            <a:br>
              <a:rPr lang="en-GB" dirty="0"/>
            </a:br>
            <a:r>
              <a:rPr lang="en-GB" dirty="0"/>
              <a:t>- Factual accuracy</a:t>
            </a:r>
            <a:br>
              <a:rPr lang="en-GB" dirty="0"/>
            </a:br>
            <a:r>
              <a:rPr lang="en-GB" dirty="0"/>
              <a:t>- Curriculum</a:t>
            </a:r>
            <a:br>
              <a:rPr lang="en-GB" dirty="0"/>
            </a:br>
            <a:r>
              <a:rPr lang="en-GB" dirty="0"/>
              <a:t>- Environment</a:t>
            </a:r>
            <a:br>
              <a:rPr lang="en-GB" dirty="0"/>
            </a:br>
            <a:r>
              <a:rPr lang="en-GB" dirty="0"/>
              <a:t>- Skills required to meet needs</a:t>
            </a:r>
            <a:br>
              <a:rPr lang="en-GB" dirty="0"/>
            </a:br>
            <a:r>
              <a:rPr lang="en-GB" dirty="0"/>
              <a:t>- The resources needed (financial, people, equipment, etc)</a:t>
            </a:r>
          </a:p>
        </p:txBody>
      </p:sp>
    </p:spTree>
    <p:extLst>
      <p:ext uri="{BB962C8B-B14F-4D97-AF65-F5344CB8AC3E}">
        <p14:creationId xmlns:p14="http://schemas.microsoft.com/office/powerpoint/2010/main" val="369637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sections of the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956754"/>
              </p:ext>
            </p:extLst>
          </p:nvPr>
        </p:nvGraphicFramePr>
        <p:xfrm>
          <a:off x="457200" y="1600200"/>
          <a:ext cx="8229599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Suggested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Evidence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– Views, interests</a:t>
                      </a:r>
                      <a:r>
                        <a:rPr lang="en-GB" baseline="0" dirty="0"/>
                        <a:t> and aspirations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information still relevant? If not then what should they</a:t>
                      </a:r>
                      <a:r>
                        <a:rPr lang="en-GB" baseline="0" dirty="0"/>
                        <a:t> say?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Parent and young people 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 – Special</a:t>
                      </a:r>
                      <a:r>
                        <a:rPr lang="en-GB" baseline="0" dirty="0"/>
                        <a:t> Educational Needs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 strengths and needs accurate and articulated? If not what should</a:t>
                      </a:r>
                      <a:r>
                        <a:rPr lang="en-GB" baseline="0" dirty="0"/>
                        <a:t> change? Do needs reflect current assessments (</a:t>
                      </a:r>
                      <a:r>
                        <a:rPr lang="en-GB" baseline="0" dirty="0" err="1"/>
                        <a:t>eg</a:t>
                      </a:r>
                      <a:r>
                        <a:rPr lang="en-GB" baseline="0" dirty="0"/>
                        <a:t> learning levels)?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School assessments and reports</a:t>
                      </a:r>
                    </a:p>
                    <a:p>
                      <a:r>
                        <a:rPr lang="en-GB" dirty="0"/>
                        <a:t>Involved services – evidence</a:t>
                      </a:r>
                      <a:r>
                        <a:rPr lang="en-GB" baseline="0" dirty="0"/>
                        <a:t> in review, updated reports, service discussions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 – Health needs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Are health diagnosis and</a:t>
                      </a:r>
                      <a:r>
                        <a:rPr lang="en-GB" baseline="0" dirty="0"/>
                        <a:t> needs included and accurate? Have they changed?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Health reports and services</a:t>
                      </a:r>
                    </a:p>
                    <a:p>
                      <a:r>
                        <a:rPr lang="en-GB" dirty="0"/>
                        <a:t>Information from 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 – Care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</a:t>
                      </a:r>
                      <a:r>
                        <a:rPr lang="en-GB" baseline="0" dirty="0"/>
                        <a:t> care needs included and accurate? Have they changed?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MAST, Social Care, Inclusion</a:t>
                      </a:r>
                      <a:r>
                        <a:rPr lang="en-GB" baseline="0" dirty="0"/>
                        <a:t> &amp; Attendance</a:t>
                      </a:r>
                    </a:p>
                    <a:p>
                      <a:r>
                        <a:rPr lang="en-GB" baseline="0" dirty="0"/>
                        <a:t>Information from parents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55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Changes to sections of the plan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27059"/>
              </p:ext>
            </p:extLst>
          </p:nvPr>
        </p:nvGraphicFramePr>
        <p:xfrm>
          <a:off x="457200" y="1600200"/>
          <a:ext cx="8229599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Suggested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Evidence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 –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 outcomes relevant? Are they SMART? Are key areas covered?</a:t>
                      </a:r>
                    </a:p>
                    <a:p>
                      <a:r>
                        <a:rPr lang="en-GB" dirty="0"/>
                        <a:t>The Annual Review meeting</a:t>
                      </a:r>
                      <a:r>
                        <a:rPr lang="en-GB" baseline="0" dirty="0"/>
                        <a:t> is the process to make suggested additions and changes to outcomes plus the time to set new interim targets for the coming 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Annual review meeting, support from involved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1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Changes to sections of the plan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25642"/>
              </p:ext>
            </p:extLst>
          </p:nvPr>
        </p:nvGraphicFramePr>
        <p:xfrm>
          <a:off x="457200" y="1600200"/>
          <a:ext cx="8229599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Suggested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Evidence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 – SEN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all currently</a:t>
                      </a:r>
                      <a:r>
                        <a:rPr lang="en-GB" baseline="0" dirty="0"/>
                        <a:t> delivered </a:t>
                      </a:r>
                      <a:r>
                        <a:rPr lang="en-GB" dirty="0"/>
                        <a:t>provision in place that is required included in the plan?</a:t>
                      </a:r>
                    </a:p>
                    <a:p>
                      <a:r>
                        <a:rPr lang="en-GB" dirty="0"/>
                        <a:t>Is there additional provision that has been identified?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 school are putting in place substantially more than is identified in</a:t>
                      </a:r>
                      <a:r>
                        <a:rPr lang="en-GB" baseline="0" dirty="0"/>
                        <a:t> the plan then evidence from provision map and support from advisory services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 – Health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health provision in place or identified</a:t>
                      </a:r>
                      <a:r>
                        <a:rPr lang="en-GB" baseline="0" dirty="0"/>
                        <a:t> by health practitioners included in the plan?</a:t>
                      </a:r>
                    </a:p>
                    <a:p>
                      <a:r>
                        <a:rPr lang="en-GB" baseline="0" dirty="0"/>
                        <a:t>Health provision that ‘teaches and trains’ is in Section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Health reports and services</a:t>
                      </a:r>
                    </a:p>
                    <a:p>
                      <a:r>
                        <a:rPr lang="en-GB" dirty="0"/>
                        <a:t>Information from 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H1/H2 – Care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Is care provision in place or identified</a:t>
                      </a:r>
                      <a:r>
                        <a:rPr lang="en-GB" baseline="0" dirty="0"/>
                        <a:t> and agreed by services included in the plan?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MAST, Social Care, Inclusion</a:t>
                      </a:r>
                      <a:r>
                        <a:rPr lang="en-GB" baseline="0" dirty="0"/>
                        <a:t> &amp; Attendance</a:t>
                      </a:r>
                    </a:p>
                    <a:p>
                      <a:r>
                        <a:rPr lang="en-GB" baseline="0" dirty="0"/>
                        <a:t>Information from parents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64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185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Training delivered in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 power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Round table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Further training and Q&amp;A</a:t>
            </a:r>
          </a:p>
          <a:p>
            <a:r>
              <a:rPr lang="en-US" dirty="0"/>
              <a:t>Updated paperwork and guidance document – available on </a:t>
            </a:r>
            <a:r>
              <a:rPr lang="en-US" dirty="0" err="1"/>
              <a:t>learnsheffield</a:t>
            </a:r>
            <a:r>
              <a:rPr lang="en-US" dirty="0"/>
              <a:t>/Inclusion Taskforce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1B2D9-49A2-4E15-840E-DDEDE698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97" y="4650745"/>
            <a:ext cx="3399967" cy="1851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3042FD-93D0-4750-8939-47C8455C4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96" y="4650745"/>
            <a:ext cx="3856608" cy="19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3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Annual Review report</a:t>
            </a:r>
          </a:p>
          <a:p>
            <a:r>
              <a:rPr lang="en-GB" dirty="0"/>
              <a:t>Attach all relevant evidence from the year Ensure proposed amendments are identified on the EHC plan</a:t>
            </a:r>
          </a:p>
          <a:p>
            <a:r>
              <a:rPr lang="en-GB" dirty="0"/>
              <a:t>Send all information to SENDSARS within 2 weeks of the review meeting</a:t>
            </a:r>
          </a:p>
          <a:p>
            <a:r>
              <a:rPr lang="en-GB" dirty="0"/>
              <a:t>Copy to the family and involved services</a:t>
            </a:r>
          </a:p>
        </p:txBody>
      </p:sp>
    </p:spTree>
    <p:extLst>
      <p:ext uri="{BB962C8B-B14F-4D97-AF65-F5344CB8AC3E}">
        <p14:creationId xmlns:p14="http://schemas.microsoft.com/office/powerpoint/2010/main" val="407801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DE7B-ABA9-4934-9590-64055EE9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4E61-0E10-4952-A7BA-A8A74CC4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Updated paperwork</a:t>
            </a:r>
          </a:p>
          <a:p>
            <a:r>
              <a:rPr lang="en-GB" dirty="0"/>
              <a:t>Needs to be completed in full</a:t>
            </a:r>
          </a:p>
          <a:p>
            <a:r>
              <a:rPr lang="en-GB" dirty="0"/>
              <a:t>Annotated version available</a:t>
            </a:r>
          </a:p>
          <a:p>
            <a:r>
              <a:rPr lang="en-GB" dirty="0"/>
              <a:t>Paperwork created as a table so you can insert extra lines</a:t>
            </a:r>
          </a:p>
          <a:p>
            <a:r>
              <a:rPr lang="en-GB" dirty="0"/>
              <a:t>Checklist at end</a:t>
            </a:r>
          </a:p>
        </p:txBody>
      </p:sp>
    </p:spTree>
    <p:extLst>
      <p:ext uri="{BB962C8B-B14F-4D97-AF65-F5344CB8AC3E}">
        <p14:creationId xmlns:p14="http://schemas.microsoft.com/office/powerpoint/2010/main" val="124502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2F329-99D3-430E-95B4-C227BF8E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604837"/>
            <a:ext cx="88201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8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861E-9DAE-49A1-9BFB-E8582340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614362"/>
            <a:ext cx="8763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E231C-D851-4A33-A9DA-A20F00EF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842962"/>
            <a:ext cx="8848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E5302-3AE7-4648-85C4-FA59AE5E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00025"/>
            <a:ext cx="81915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5F99C-E755-4ECC-A651-373A205EA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857250"/>
            <a:ext cx="8172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3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23DDB-FA3F-409E-9D06-79D9A79B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376362"/>
            <a:ext cx="81819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2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1EB65-8FDC-4C96-8134-EE713841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11" y="176667"/>
            <a:ext cx="7928978" cy="65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68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Pause and think….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this what do you need to change in regards to your involvement with annual reviews?</a:t>
            </a:r>
          </a:p>
          <a:p>
            <a:r>
              <a:rPr lang="en-GB" dirty="0"/>
              <a:t>Pause this video for a few minutes and reflect on these questions</a:t>
            </a:r>
          </a:p>
          <a:p>
            <a:r>
              <a:rPr lang="en-GB" dirty="0"/>
              <a:t>Record any questions you have as we will look to answer these in the Q&amp;A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8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To explain how to review Education, Health and Care needs, provision and outcomes through a single plan</a:t>
            </a:r>
          </a:p>
          <a:p>
            <a:pPr lvl="0"/>
            <a:r>
              <a:rPr lang="en-GB" dirty="0"/>
              <a:t>To embed a process of review rather than a review meeting </a:t>
            </a:r>
          </a:p>
          <a:p>
            <a:pPr lvl="0"/>
            <a:r>
              <a:rPr lang="en-GB" dirty="0"/>
              <a:t>To make sure that the child is central to the process</a:t>
            </a:r>
          </a:p>
          <a:p>
            <a:pPr lvl="0"/>
            <a:r>
              <a:rPr lang="en-GB" dirty="0"/>
              <a:t>For all SENCOs to understand the practical requirements of an EHC Plan annual review</a:t>
            </a:r>
          </a:p>
          <a:p>
            <a:pPr lvl="0"/>
            <a:r>
              <a:rPr lang="en-GB" dirty="0"/>
              <a:t>For advice givers and advisory services to understand their role in the review of an EHC Plan</a:t>
            </a:r>
          </a:p>
          <a:p>
            <a:pPr lvl="0"/>
            <a:r>
              <a:rPr lang="en-GB" dirty="0"/>
              <a:t>To explain what should be done before, during and after a review meeting</a:t>
            </a:r>
          </a:p>
          <a:p>
            <a:pPr lvl="0"/>
            <a:r>
              <a:rPr lang="en-GB" dirty="0"/>
              <a:t>To answer questions that SENCOs and services have about the annual review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9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EE05-7315-4E98-9D4C-3B3D1DF7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part 2 &amp;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7202-0EF0-4009-B8BC-BA3144EF2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2 round table discussion</a:t>
            </a:r>
          </a:p>
          <a:p>
            <a:r>
              <a:rPr lang="en-GB" dirty="0"/>
              <a:t>Part 3: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Transition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Preparation for adulthood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What do SENDSARS do with the plan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Emergency / Early Reviews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44910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annual review?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A legal requirement</a:t>
            </a:r>
          </a:p>
          <a:p>
            <a:pPr lvl="0"/>
            <a:r>
              <a:rPr lang="en-GB" dirty="0"/>
              <a:t>Cycle of assess – plan – do – review </a:t>
            </a:r>
          </a:p>
          <a:p>
            <a:pPr lvl="0"/>
            <a:r>
              <a:rPr lang="en-GB" dirty="0"/>
              <a:t>The route to monitor progress throughout the year</a:t>
            </a:r>
          </a:p>
          <a:p>
            <a:pPr lvl="0"/>
            <a:r>
              <a:rPr lang="en-GB" dirty="0"/>
              <a:t>Involving services and advice givers as needed</a:t>
            </a:r>
          </a:p>
          <a:p>
            <a:pPr lvl="0"/>
            <a:r>
              <a:rPr lang="en-GB" dirty="0"/>
              <a:t>Annual process of evidencing what’s working, what’s not working and what needs to change</a:t>
            </a:r>
          </a:p>
          <a:p>
            <a:pPr lvl="0"/>
            <a:r>
              <a:rPr lang="en-GB" dirty="0"/>
              <a:t>Route to monitor that provision in the plan is in place</a:t>
            </a:r>
          </a:p>
          <a:p>
            <a:pPr lvl="0"/>
            <a:r>
              <a:rPr lang="en-GB" dirty="0"/>
              <a:t>SEND Code of Practice 9.166-9.185</a:t>
            </a:r>
          </a:p>
          <a:p>
            <a:r>
              <a:rPr lang="en-GB" dirty="0"/>
              <a:t>Regular review of progress – 3 times a year – Code of Practice 6.64-6.71</a:t>
            </a:r>
          </a:p>
          <a:p>
            <a:r>
              <a:rPr lang="en-GB" dirty="0">
                <a:hlinkClick r:id="rId3"/>
              </a:rPr>
              <a:t>https://youtu.be/zwdLXbhKA0A</a:t>
            </a:r>
            <a:r>
              <a:rPr lang="en-GB" dirty="0"/>
              <a:t> </a:t>
            </a:r>
          </a:p>
          <a:p>
            <a:r>
              <a:rPr lang="en-US" b="1" dirty="0"/>
              <a:t>Vital to ensure that a child's needs are being met in line with their statutory plan</a:t>
            </a:r>
          </a:p>
        </p:txBody>
      </p:sp>
    </p:spTree>
    <p:extLst>
      <p:ext uri="{BB962C8B-B14F-4D97-AF65-F5344CB8AC3E}">
        <p14:creationId xmlns:p14="http://schemas.microsoft.com/office/powerpoint/2010/main" val="391948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792811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1600" dirty="0"/>
              <a:t>A reminder – it’s a process, not a meeting</a:t>
            </a:r>
          </a:p>
          <a:p>
            <a:r>
              <a:rPr lang="en-GB" sz="1600" dirty="0"/>
              <a:t>Local Authority discharges its duties to arrange the review to education providers</a:t>
            </a:r>
          </a:p>
          <a:p>
            <a:r>
              <a:rPr lang="en-GB" sz="1600" dirty="0"/>
              <a:t>Starts when initial plan / decision to make amends or not is issued</a:t>
            </a:r>
          </a:p>
          <a:p>
            <a:pPr lvl="0"/>
            <a:r>
              <a:rPr lang="en-GB" sz="1600" dirty="0"/>
              <a:t>Plan through the year and follow key timelines</a:t>
            </a:r>
          </a:p>
          <a:p>
            <a:pPr lvl="0"/>
            <a:r>
              <a:rPr lang="en-GB" sz="1600" dirty="0"/>
              <a:t>Every 6 months for children under 5, annually for those of school age unless there’s a need to complete the review earlier</a:t>
            </a:r>
          </a:p>
          <a:p>
            <a:pPr lvl="0"/>
            <a:r>
              <a:rPr lang="en-GB" sz="1600" dirty="0">
                <a:hlinkClick r:id="rId3"/>
              </a:rPr>
              <a:t>https://www.learnsheffield.co.uk/Downloads/InclusionDocuments/20-21/EHC%20Plan%20annual%20reviews%20Nov%202020.pdf</a:t>
            </a:r>
            <a:r>
              <a:rPr lang="en-GB" sz="1600" dirty="0"/>
              <a:t> </a:t>
            </a:r>
          </a:p>
          <a:p>
            <a:r>
              <a:rPr lang="en-US" sz="1600" dirty="0">
                <a:hlinkClick r:id="rId4"/>
              </a:rPr>
              <a:t>https://learnsheffield.co.uk/Downloads/InclusionDocuments/19-20/Education%20Health%20and%20Care%20Plans%20-%20Annual%20reviews%20statutory%20processes.docx</a:t>
            </a:r>
            <a:r>
              <a:rPr lang="en-US" sz="1600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8CB6B-3EB9-4053-8330-2A40EF300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011" y="1562977"/>
            <a:ext cx="2481456" cy="1729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903C6A-3C03-486C-8EFD-BF5A01A47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425" y="3073975"/>
            <a:ext cx="1617289" cy="23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0" y="878185"/>
            <a:ext cx="8600786" cy="459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96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extra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Reviews for children moving to a different phase of their education must be completed early enough to allow time for the local authority to consult with educational settings and make any changes to the plan by:</a:t>
            </a:r>
            <a:endParaRPr lang="en-GB" dirty="0"/>
          </a:p>
          <a:p>
            <a:pPr lvl="0"/>
            <a:r>
              <a:rPr lang="en-US" dirty="0"/>
              <a:t>15 February for children moving from early years to primary school, infant to junior school and primary to secondary school</a:t>
            </a:r>
            <a:endParaRPr lang="en-GB" dirty="0"/>
          </a:p>
          <a:p>
            <a:pPr lvl="0"/>
            <a:r>
              <a:rPr lang="en-US" dirty="0"/>
              <a:t>31 March for children moving from secondary school to post-16 settings, and between post-16 settings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6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Pause and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has worked well for you in the annual review process</a:t>
            </a:r>
          </a:p>
          <a:p>
            <a:r>
              <a:rPr lang="en-GB" dirty="0"/>
              <a:t>What are the biggest challenges for you in addressing annual reviews?</a:t>
            </a:r>
          </a:p>
          <a:p>
            <a:r>
              <a:rPr lang="en-GB" dirty="0"/>
              <a:t>Pause this video for a few minutes and reflect on these questions</a:t>
            </a:r>
          </a:p>
          <a:p>
            <a:r>
              <a:rPr lang="en-GB" dirty="0"/>
              <a:t>Record any questions you have as we will look to answer these in the Q&amp;A session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51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Put in place provision in the EHC Plan</a:t>
            </a:r>
          </a:p>
          <a:p>
            <a:r>
              <a:rPr lang="en-GB" dirty="0"/>
              <a:t>Evidence gathering – how provision in the plan is put in place, impact of that provision, how provision is contributing to outcomes</a:t>
            </a:r>
          </a:p>
          <a:p>
            <a:r>
              <a:rPr lang="en-GB" dirty="0"/>
              <a:t>Involvement of agencies to support provision in the plan or where there are additional needs identified, particularly if expectation of changes being made – may require additional reports</a:t>
            </a:r>
          </a:p>
          <a:p>
            <a:pPr lvl="0"/>
            <a:r>
              <a:rPr lang="en-GB" dirty="0"/>
              <a:t>Progress reviews throughout the year evidenced through support plan – good communication with the child and their family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3429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2107</Words>
  <Application>Microsoft Office PowerPoint</Application>
  <PresentationFormat>On-screen Show (4:3)</PresentationFormat>
  <Paragraphs>212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Segoe UI</vt:lpstr>
      <vt:lpstr>1_Office Theme</vt:lpstr>
      <vt:lpstr>Office Theme</vt:lpstr>
      <vt:lpstr>EHC Plan – Annual Reviews</vt:lpstr>
      <vt:lpstr>Introduction</vt:lpstr>
      <vt:lpstr>Session aims</vt:lpstr>
      <vt:lpstr>What is an annual review?</vt:lpstr>
      <vt:lpstr>Timelines</vt:lpstr>
      <vt:lpstr>PowerPoint Presentation</vt:lpstr>
      <vt:lpstr>Some important extra dates</vt:lpstr>
      <vt:lpstr>Pause and think</vt:lpstr>
      <vt:lpstr>During the year</vt:lpstr>
      <vt:lpstr>Measuring outcome and impact</vt:lpstr>
      <vt:lpstr>The meeting – beforehand </vt:lpstr>
      <vt:lpstr>Pause and think….</vt:lpstr>
      <vt:lpstr>The meeting</vt:lpstr>
      <vt:lpstr>Person Centred Questions</vt:lpstr>
      <vt:lpstr>Making changes to the plan</vt:lpstr>
      <vt:lpstr>Making changes to the plan</vt:lpstr>
      <vt:lpstr>Changes to sections of the plan</vt:lpstr>
      <vt:lpstr>Changes to sections of the plan (2)</vt:lpstr>
      <vt:lpstr>Changes to sections of the plan (3)</vt:lpstr>
      <vt:lpstr>After the meeting</vt:lpstr>
      <vt:lpstr>The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and think….</vt:lpstr>
      <vt:lpstr>Training part 2 &amp; 3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Flanagan</dc:creator>
  <cp:lastModifiedBy>Armstrong Timothy</cp:lastModifiedBy>
  <cp:revision>46</cp:revision>
  <dcterms:created xsi:type="dcterms:W3CDTF">2015-02-03T11:49:43Z</dcterms:created>
  <dcterms:modified xsi:type="dcterms:W3CDTF">2020-12-31T17:17:55Z</dcterms:modified>
</cp:coreProperties>
</file>