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61" r:id="rId5"/>
    <p:sldId id="258" r:id="rId6"/>
    <p:sldId id="259"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1061" y="-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107E087-99BF-4B61-9161-C9A7CE026F75}" type="datetimeFigureOut">
              <a:rPr lang="en-GB" smtClean="0"/>
              <a:t>01/12/2015</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3781814A-9305-45F1-BBEB-BE3C7C66523B}" type="slidenum">
              <a:rPr lang="en-GB" smtClean="0"/>
              <a:t>‹#›</a:t>
            </a:fld>
            <a:endParaRPr lang="en-GB"/>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07E087-99BF-4B61-9161-C9A7CE026F75}" type="datetimeFigureOut">
              <a:rPr lang="en-GB" smtClean="0"/>
              <a:t>01/12/2015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81814A-9305-45F1-BBEB-BE3C7C66523B}"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07E087-99BF-4B61-9161-C9A7CE026F75}" type="datetimeFigureOut">
              <a:rPr lang="en-GB" smtClean="0"/>
              <a:t>01/12/2015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81814A-9305-45F1-BBEB-BE3C7C66523B}"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107E087-99BF-4B61-9161-C9A7CE026F75}" type="datetimeFigureOut">
              <a:rPr lang="en-GB" smtClean="0"/>
              <a:t>01/12/2015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81814A-9305-45F1-BBEB-BE3C7C66523B}" type="slidenum">
              <a:rPr lang="en-GB" smtClean="0"/>
              <a:t>‹#›</a:t>
            </a:fld>
            <a:endParaRPr lang="en-GB"/>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107E087-99BF-4B61-9161-C9A7CE026F75}" type="datetimeFigureOut">
              <a:rPr lang="en-GB" smtClean="0"/>
              <a:t>01/12/2015</a:t>
            </a:fld>
            <a:endParaRPr lang="en-GB"/>
          </a:p>
        </p:txBody>
      </p:sp>
      <p:sp>
        <p:nvSpPr>
          <p:cNvPr id="5" name="Footer Placeholder 4"/>
          <p:cNvSpPr>
            <a:spLocks noGrp="1"/>
          </p:cNvSpPr>
          <p:nvPr>
            <p:ph type="ftr" sz="quarter" idx="11"/>
          </p:nvPr>
        </p:nvSpPr>
        <p:spPr>
          <a:xfrm>
            <a:off x="800100" y="6172200"/>
            <a:ext cx="4000500" cy="457200"/>
          </a:xfrm>
        </p:spPr>
        <p:txBody>
          <a:bodyPr/>
          <a:lstStyle/>
          <a:p>
            <a:endParaRPr lang="en-GB"/>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3781814A-9305-45F1-BBEB-BE3C7C66523B}"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107E087-99BF-4B61-9161-C9A7CE026F75}" type="datetimeFigureOut">
              <a:rPr lang="en-GB" smtClean="0"/>
              <a:t>01/12/2015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81814A-9305-45F1-BBEB-BE3C7C66523B}" type="slidenum">
              <a:rPr lang="en-GB" smtClean="0"/>
              <a:t>‹#›</a:t>
            </a:fld>
            <a:endParaRPr lang="en-GB"/>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107E087-99BF-4B61-9161-C9A7CE026F75}" type="datetimeFigureOut">
              <a:rPr lang="en-GB" smtClean="0"/>
              <a:t>01/12/2015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781814A-9305-45F1-BBEB-BE3C7C66523B}" type="slidenum">
              <a:rPr lang="en-GB" smtClean="0"/>
              <a:t>‹#›</a:t>
            </a:fld>
            <a:endParaRPr lang="en-GB"/>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107E087-99BF-4B61-9161-C9A7CE026F75}" type="datetimeFigureOut">
              <a:rPr lang="en-GB" smtClean="0"/>
              <a:t>01/12/2015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781814A-9305-45F1-BBEB-BE3C7C66523B}"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07E087-99BF-4B61-9161-C9A7CE026F75}" type="datetimeFigureOut">
              <a:rPr lang="en-GB" smtClean="0"/>
              <a:t>01/12/2015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781814A-9305-45F1-BBEB-BE3C7C66523B}"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107E087-99BF-4B61-9161-C9A7CE026F75}" type="datetimeFigureOut">
              <a:rPr lang="en-GB" smtClean="0"/>
              <a:t>01/12/2015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81814A-9305-45F1-BBEB-BE3C7C66523B}" type="slidenum">
              <a:rPr lang="en-GB" smtClean="0"/>
              <a:t>‹#›</a:t>
            </a:fld>
            <a:endParaRPr lang="en-GB"/>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107E087-99BF-4B61-9161-C9A7CE026F75}" type="datetimeFigureOut">
              <a:rPr lang="en-GB" smtClean="0"/>
              <a:t>01/12/2015</a:t>
            </a:fld>
            <a:endParaRPr lang="en-GB"/>
          </a:p>
        </p:txBody>
      </p:sp>
      <p:sp>
        <p:nvSpPr>
          <p:cNvPr id="6" name="Footer Placeholder 5"/>
          <p:cNvSpPr>
            <a:spLocks noGrp="1"/>
          </p:cNvSpPr>
          <p:nvPr>
            <p:ph type="ftr" sz="quarter" idx="11"/>
          </p:nvPr>
        </p:nvSpPr>
        <p:spPr>
          <a:xfrm>
            <a:off x="914400" y="6172200"/>
            <a:ext cx="3886200" cy="457200"/>
          </a:xfrm>
        </p:spPr>
        <p:txBody>
          <a:bodyPr/>
          <a:lstStyle/>
          <a:p>
            <a:endParaRPr lang="en-GB"/>
          </a:p>
        </p:txBody>
      </p:sp>
      <p:sp>
        <p:nvSpPr>
          <p:cNvPr id="7" name="Slide Number Placeholder 6"/>
          <p:cNvSpPr>
            <a:spLocks noGrp="1"/>
          </p:cNvSpPr>
          <p:nvPr>
            <p:ph type="sldNum" sz="quarter" idx="12"/>
          </p:nvPr>
        </p:nvSpPr>
        <p:spPr>
          <a:xfrm>
            <a:off x="146304" y="6208776"/>
            <a:ext cx="457200" cy="457200"/>
          </a:xfrm>
        </p:spPr>
        <p:txBody>
          <a:bodyPr/>
          <a:lstStyle/>
          <a:p>
            <a:fld id="{3781814A-9305-45F1-BBEB-BE3C7C66523B}" type="slidenum">
              <a:rPr lang="en-GB" smtClean="0"/>
              <a:t>‹#›</a:t>
            </a:fld>
            <a:endParaRPr lang="en-GB"/>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107E087-99BF-4B61-9161-C9A7CE026F75}" type="datetimeFigureOut">
              <a:rPr lang="en-GB" smtClean="0"/>
              <a:t>01/12/2015</a:t>
            </a:fld>
            <a:endParaRPr lang="en-GB"/>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GB"/>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3781814A-9305-45F1-BBEB-BE3C7C66523B}"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9552" y="188640"/>
            <a:ext cx="7848872" cy="108012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smtClean="0">
                <a:latin typeface="Arial Narrow" pitchFamily="34" charset="0"/>
              </a:rPr>
              <a:t>Your Assessment Policy</a:t>
            </a:r>
            <a:endParaRPr lang="en-GB" sz="3200" dirty="0">
              <a:latin typeface="Arial Narrow" pitchFamily="34" charset="0"/>
            </a:endParaRPr>
          </a:p>
        </p:txBody>
      </p:sp>
      <p:pic>
        <p:nvPicPr>
          <p:cNvPr id="1026" name="Picture 2"/>
          <p:cNvPicPr>
            <a:picLocks noChangeAspect="1" noChangeArrowheads="1"/>
          </p:cNvPicPr>
          <p:nvPr/>
        </p:nvPicPr>
        <p:blipFill>
          <a:blip r:embed="rId2" cstate="print"/>
          <a:srcRect l="29497" t="14647" r="30647" b="7236"/>
          <a:stretch>
            <a:fillRect/>
          </a:stretch>
        </p:blipFill>
        <p:spPr bwMode="auto">
          <a:xfrm>
            <a:off x="6300192" y="3212976"/>
            <a:ext cx="2645192" cy="324036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l="31100" t="41220" r="32282" b="12476"/>
          <a:stretch>
            <a:fillRect/>
          </a:stretch>
        </p:blipFill>
        <p:spPr bwMode="auto">
          <a:xfrm>
            <a:off x="107504" y="1484784"/>
            <a:ext cx="6286739" cy="496855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9552" y="188640"/>
            <a:ext cx="8064896" cy="8640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u="sng" dirty="0" smtClean="0">
                <a:latin typeface="Arial Narrow" pitchFamily="34" charset="0"/>
              </a:rPr>
              <a:t>Key Phrases –</a:t>
            </a:r>
          </a:p>
          <a:p>
            <a:pPr algn="ctr"/>
            <a:r>
              <a:rPr lang="en-US" sz="2800" dirty="0" smtClean="0">
                <a:latin typeface="Arial Narrow" pitchFamily="34" charset="0"/>
              </a:rPr>
              <a:t>That you could consider and use in your policy</a:t>
            </a:r>
            <a:endParaRPr lang="en-GB" sz="2800" dirty="0">
              <a:latin typeface="Arial Narrow" pitchFamily="34" charset="0"/>
            </a:endParaRPr>
          </a:p>
        </p:txBody>
      </p:sp>
      <p:graphicFrame>
        <p:nvGraphicFramePr>
          <p:cNvPr id="5" name="Table 4"/>
          <p:cNvGraphicFramePr>
            <a:graphicFrameLocks noGrp="1"/>
          </p:cNvGraphicFramePr>
          <p:nvPr/>
        </p:nvGraphicFramePr>
        <p:xfrm>
          <a:off x="251520" y="1268760"/>
          <a:ext cx="8640960" cy="5107914"/>
        </p:xfrm>
        <a:graphic>
          <a:graphicData uri="http://schemas.openxmlformats.org/drawingml/2006/table">
            <a:tbl>
              <a:tblPr firstRow="1" bandRow="1">
                <a:tableStyleId>{E8B1032C-EA38-4F05-BA0D-38AFFFC7BED3}</a:tableStyleId>
              </a:tblPr>
              <a:tblGrid>
                <a:gridCol w="3499232"/>
                <a:gridCol w="5141728"/>
              </a:tblGrid>
              <a:tr h="391408">
                <a:tc gridSpan="2">
                  <a:txBody>
                    <a:bodyPr/>
                    <a:lstStyle/>
                    <a:p>
                      <a:r>
                        <a:rPr lang="en-US" sz="1600" dirty="0" smtClean="0"/>
                        <a:t>Key Phrases</a:t>
                      </a:r>
                      <a:endParaRPr lang="en-GB" sz="1600" dirty="0"/>
                    </a:p>
                  </a:txBody>
                  <a:tcPr>
                    <a:solidFill>
                      <a:schemeClr val="accent6">
                        <a:lumMod val="20000"/>
                        <a:lumOff val="80000"/>
                      </a:schemeClr>
                    </a:solidFill>
                  </a:tcPr>
                </a:tc>
                <a:tc hMerge="1">
                  <a:txBody>
                    <a:bodyPr/>
                    <a:lstStyle/>
                    <a:p>
                      <a:endParaRPr lang="en-GB" dirty="0"/>
                    </a:p>
                  </a:txBody>
                  <a:tcPr>
                    <a:solidFill>
                      <a:schemeClr val="bg1"/>
                    </a:solidFill>
                  </a:tcPr>
                </a:tc>
              </a:tr>
              <a:tr h="1898903">
                <a:tc>
                  <a:txBody>
                    <a:bodyPr/>
                    <a:lstStyle/>
                    <a:p>
                      <a:r>
                        <a:rPr lang="en-US" sz="1600" b="1" dirty="0" smtClean="0"/>
                        <a:t>Age related expectations</a:t>
                      </a:r>
                      <a:endParaRPr lang="en-GB" sz="1600" b="1" dirty="0"/>
                    </a:p>
                  </a:txBody>
                  <a:tcPr>
                    <a:solidFill>
                      <a:schemeClr val="accent6">
                        <a:lumMod val="20000"/>
                        <a:lumOff val="80000"/>
                      </a:schemeClr>
                    </a:solidFill>
                  </a:tcPr>
                </a:tc>
                <a:tc>
                  <a:txBody>
                    <a:bodyPr/>
                    <a:lstStyle/>
                    <a:p>
                      <a:r>
                        <a:rPr lang="en-US" sz="1600" dirty="0" smtClean="0"/>
                        <a:t>As well as referring to your chosen assessment guide </a:t>
                      </a:r>
                      <a:r>
                        <a:rPr lang="en-US" sz="1600" dirty="0" err="1" smtClean="0"/>
                        <a:t>e.g</a:t>
                      </a:r>
                      <a:r>
                        <a:rPr lang="en-US" sz="1600" dirty="0" smtClean="0"/>
                        <a:t> Sheffield STAT / Chris Quigley</a:t>
                      </a:r>
                      <a:r>
                        <a:rPr lang="en-US" sz="1600" baseline="0" dirty="0" smtClean="0"/>
                        <a:t> Scheme, refer to </a:t>
                      </a:r>
                      <a:r>
                        <a:rPr lang="en-US" sz="1600" b="1" baseline="0" dirty="0" smtClean="0"/>
                        <a:t>performance descriptors </a:t>
                      </a:r>
                      <a:r>
                        <a:rPr lang="en-US" sz="1600" baseline="0" dirty="0" smtClean="0"/>
                        <a:t>for the end of key stages and the statutory guidance in the </a:t>
                      </a:r>
                      <a:r>
                        <a:rPr lang="en-US" sz="1600" b="1" baseline="0" dirty="0" smtClean="0"/>
                        <a:t>national curriculum</a:t>
                      </a:r>
                      <a:r>
                        <a:rPr lang="en-US" sz="1600" baseline="0" dirty="0" smtClean="0"/>
                        <a:t>.</a:t>
                      </a:r>
                      <a:endParaRPr lang="en-GB" sz="1600" dirty="0"/>
                    </a:p>
                  </a:txBody>
                  <a:tcPr>
                    <a:solidFill>
                      <a:schemeClr val="bg1"/>
                    </a:solidFill>
                  </a:tcPr>
                </a:tc>
              </a:tr>
              <a:tr h="965118">
                <a:tc>
                  <a:txBody>
                    <a:bodyPr/>
                    <a:lstStyle/>
                    <a:p>
                      <a:r>
                        <a:rPr lang="en-US" sz="1600" b="1" dirty="0" smtClean="0"/>
                        <a:t>All assessments </a:t>
                      </a:r>
                      <a:r>
                        <a:rPr lang="en-US" sz="1600" b="1" u="sng" dirty="0" smtClean="0"/>
                        <a:t>are necessary </a:t>
                      </a:r>
                      <a:r>
                        <a:rPr lang="en-US" sz="1600" b="1" dirty="0" smtClean="0"/>
                        <a:t>to raise children’s achievement.</a:t>
                      </a:r>
                      <a:endParaRPr lang="en-GB" sz="1600" b="1" dirty="0"/>
                    </a:p>
                  </a:txBody>
                  <a:tcPr>
                    <a:solidFill>
                      <a:schemeClr val="accent6">
                        <a:lumMod val="20000"/>
                        <a:lumOff val="80000"/>
                      </a:schemeClr>
                    </a:solidFill>
                  </a:tcPr>
                </a:tc>
                <a:tc>
                  <a:txBody>
                    <a:bodyPr/>
                    <a:lstStyle/>
                    <a:p>
                      <a:r>
                        <a:rPr lang="en-US" sz="1600" dirty="0" smtClean="0"/>
                        <a:t>This document heavily suggests that we protect our teachers from unnecessary data collection,</a:t>
                      </a:r>
                      <a:r>
                        <a:rPr lang="en-US" sz="1600" baseline="0" dirty="0" smtClean="0"/>
                        <a:t> when time </a:t>
                      </a:r>
                      <a:r>
                        <a:rPr lang="en-GB" sz="1600" dirty="0" smtClean="0"/>
                        <a:t>could be better spent in the classroom.</a:t>
                      </a:r>
                      <a:endParaRPr lang="en-GB" sz="1600" dirty="0"/>
                    </a:p>
                  </a:txBody>
                  <a:tcPr>
                    <a:solidFill>
                      <a:schemeClr val="bg1"/>
                    </a:solidFill>
                  </a:tcPr>
                </a:tc>
              </a:tr>
              <a:tr h="677916">
                <a:tc>
                  <a:txBody>
                    <a:bodyPr/>
                    <a:lstStyle/>
                    <a:p>
                      <a:r>
                        <a:rPr lang="en-US" sz="1600" b="1" dirty="0" smtClean="0"/>
                        <a:t>Formative / Summative</a:t>
                      </a:r>
                      <a:r>
                        <a:rPr lang="en-US" sz="1600" b="1" baseline="0" dirty="0" smtClean="0"/>
                        <a:t> assessment.</a:t>
                      </a:r>
                      <a:endParaRPr lang="en-GB" sz="1600" b="1" dirty="0"/>
                    </a:p>
                  </a:txBody>
                  <a:tcPr>
                    <a:solidFill>
                      <a:schemeClr val="accent6">
                        <a:lumMod val="20000"/>
                        <a:lumOff val="80000"/>
                      </a:schemeClr>
                    </a:solidFill>
                  </a:tcPr>
                </a:tc>
                <a:tc>
                  <a:txBody>
                    <a:bodyPr/>
                    <a:lstStyle/>
                    <a:p>
                      <a:r>
                        <a:rPr lang="en-US" sz="1600" dirty="0" smtClean="0"/>
                        <a:t>Within the policy make a clear distinction between</a:t>
                      </a:r>
                      <a:r>
                        <a:rPr lang="en-US" sz="1600" baseline="0" dirty="0" smtClean="0"/>
                        <a:t> the two and how they are used in school.</a:t>
                      </a:r>
                      <a:endParaRPr lang="en-GB" sz="1600" dirty="0"/>
                    </a:p>
                  </a:txBody>
                  <a:tcPr>
                    <a:solidFill>
                      <a:schemeClr val="bg1"/>
                    </a:solidFill>
                  </a:tcPr>
                </a:tc>
              </a:tr>
              <a:tr h="1174569">
                <a:tc>
                  <a:txBody>
                    <a:bodyPr/>
                    <a:lstStyle/>
                    <a:p>
                      <a:r>
                        <a:rPr lang="en-US" sz="1600" dirty="0" smtClean="0"/>
                        <a:t>Make the policy</a:t>
                      </a:r>
                      <a:r>
                        <a:rPr lang="en-US" sz="1600" baseline="0" dirty="0" smtClean="0"/>
                        <a:t> a ‘</a:t>
                      </a:r>
                      <a:r>
                        <a:rPr lang="en-US" sz="1600" b="1" baseline="0" dirty="0" smtClean="0"/>
                        <a:t>living document</a:t>
                      </a:r>
                      <a:r>
                        <a:rPr lang="en-US" sz="1600" baseline="0" dirty="0" smtClean="0"/>
                        <a:t>’ that teachers and staff use rather than something that only special visitors look at.</a:t>
                      </a:r>
                      <a:endParaRPr lang="en-GB" sz="1600" dirty="0"/>
                    </a:p>
                  </a:txBody>
                  <a:tcPr>
                    <a:solidFill>
                      <a:schemeClr val="accent6">
                        <a:lumMod val="20000"/>
                        <a:lumOff val="80000"/>
                      </a:schemeClr>
                    </a:solidFill>
                  </a:tcPr>
                </a:tc>
                <a:tc>
                  <a:txBody>
                    <a:bodyPr/>
                    <a:lstStyle/>
                    <a:p>
                      <a:r>
                        <a:rPr lang="en-GB" sz="1600" dirty="0" smtClean="0"/>
                        <a:t>‘An assessment policy should involve all staff to ensure effective buy-in and to help build strong links to teaching and learning.’ </a:t>
                      </a:r>
                    </a:p>
                    <a:p>
                      <a:r>
                        <a:rPr lang="en-GB" sz="1600" dirty="0" smtClean="0"/>
                        <a:t>‘Flexibility to adapt and amend assessment practice.’</a:t>
                      </a:r>
                      <a:endParaRPr lang="en-GB" sz="1600" dirty="0"/>
                    </a:p>
                  </a:txBody>
                  <a:tcPr>
                    <a:solidFill>
                      <a:schemeClr val="bg1"/>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43608" y="188640"/>
            <a:ext cx="2808312" cy="93610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u="sng" dirty="0" smtClean="0">
                <a:latin typeface="Arial Narrow" pitchFamily="34" charset="0"/>
              </a:rPr>
              <a:t>The Template</a:t>
            </a:r>
            <a:endParaRPr lang="en-GB" sz="3200" dirty="0">
              <a:latin typeface="Arial Narrow" pitchFamily="34" charset="0"/>
            </a:endParaRPr>
          </a:p>
        </p:txBody>
      </p:sp>
      <p:pic>
        <p:nvPicPr>
          <p:cNvPr id="5" name="Picture 2"/>
          <p:cNvPicPr>
            <a:picLocks noChangeAspect="1" noChangeArrowheads="1"/>
          </p:cNvPicPr>
          <p:nvPr/>
        </p:nvPicPr>
        <p:blipFill>
          <a:blip r:embed="rId2" cstate="print"/>
          <a:srcRect l="29497" t="14647" r="30647" b="7236"/>
          <a:stretch>
            <a:fillRect/>
          </a:stretch>
        </p:blipFill>
        <p:spPr bwMode="auto">
          <a:xfrm>
            <a:off x="5580112" y="2780928"/>
            <a:ext cx="3149248" cy="3857829"/>
          </a:xfrm>
          <a:prstGeom prst="rect">
            <a:avLst/>
          </a:prstGeom>
          <a:noFill/>
          <a:ln w="9525">
            <a:noFill/>
            <a:miter lim="800000"/>
            <a:headEnd/>
            <a:tailEnd/>
          </a:ln>
        </p:spPr>
      </p:pic>
      <p:sp>
        <p:nvSpPr>
          <p:cNvPr id="6" name="Rounded Rectangle 5"/>
          <p:cNvSpPr/>
          <p:nvPr/>
        </p:nvSpPr>
        <p:spPr>
          <a:xfrm>
            <a:off x="5580112" y="404664"/>
            <a:ext cx="3096344" cy="1800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Relevant questions from </a:t>
            </a:r>
          </a:p>
          <a:p>
            <a:pPr algn="ctr"/>
            <a:r>
              <a:rPr lang="en-US" dirty="0" smtClean="0"/>
              <a:t>Pg 25-29</a:t>
            </a:r>
          </a:p>
          <a:p>
            <a:pPr algn="ctr"/>
            <a:r>
              <a:rPr lang="en-US" dirty="0" smtClean="0"/>
              <a:t>On writing an assessment policy for your school.</a:t>
            </a:r>
            <a:endParaRPr lang="en-GB" dirty="0"/>
          </a:p>
        </p:txBody>
      </p:sp>
      <p:pic>
        <p:nvPicPr>
          <p:cNvPr id="16386" name="Picture 2"/>
          <p:cNvPicPr>
            <a:picLocks noChangeAspect="1" noChangeArrowheads="1"/>
          </p:cNvPicPr>
          <p:nvPr/>
        </p:nvPicPr>
        <p:blipFill>
          <a:blip r:embed="rId3" cstate="print"/>
          <a:srcRect l="16110" t="16110" r="51669" b="9782"/>
          <a:stretch>
            <a:fillRect/>
          </a:stretch>
        </p:blipFill>
        <p:spPr bwMode="auto">
          <a:xfrm>
            <a:off x="467544" y="1196752"/>
            <a:ext cx="3816424" cy="548611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9552" y="260648"/>
            <a:ext cx="7920880" cy="100811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dirty="0" smtClean="0">
                <a:latin typeface="Arial Narrow" pitchFamily="34" charset="0"/>
              </a:rPr>
              <a:t>Appendix – </a:t>
            </a:r>
          </a:p>
          <a:p>
            <a:pPr algn="ctr"/>
            <a:r>
              <a:rPr lang="en-US" sz="3200" dirty="0" smtClean="0">
                <a:latin typeface="Arial Narrow" pitchFamily="34" charset="0"/>
              </a:rPr>
              <a:t>Documents you may already have</a:t>
            </a:r>
            <a:endParaRPr lang="en-GB" sz="3200" dirty="0">
              <a:latin typeface="Arial Narrow" pitchFamily="34" charset="0"/>
            </a:endParaRPr>
          </a:p>
        </p:txBody>
      </p:sp>
      <p:sp>
        <p:nvSpPr>
          <p:cNvPr id="5" name="Folded Corner 4"/>
          <p:cNvSpPr/>
          <p:nvPr/>
        </p:nvSpPr>
        <p:spPr>
          <a:xfrm>
            <a:off x="755576" y="1700808"/>
            <a:ext cx="4968552" cy="4248472"/>
          </a:xfrm>
          <a:prstGeom prst="foldedCorner">
            <a:avLst/>
          </a:prstGeom>
        </p:spPr>
        <p:style>
          <a:lnRef idx="2">
            <a:schemeClr val="accent3"/>
          </a:lnRef>
          <a:fillRef idx="1">
            <a:schemeClr val="lt1"/>
          </a:fillRef>
          <a:effectRef idx="0">
            <a:schemeClr val="accent3"/>
          </a:effectRef>
          <a:fontRef idx="minor">
            <a:schemeClr val="dk1"/>
          </a:fontRef>
        </p:style>
        <p:txBody>
          <a:bodyPr rtlCol="0" anchor="ctr"/>
          <a:lstStyle/>
          <a:p>
            <a:pPr>
              <a:buFont typeface="Wingdings" pitchFamily="2" charset="2"/>
              <a:buChar char="q"/>
            </a:pPr>
            <a:r>
              <a:rPr lang="en-US" sz="3200" dirty="0" smtClean="0"/>
              <a:t> Assessment time-lines</a:t>
            </a:r>
          </a:p>
          <a:p>
            <a:pPr>
              <a:buFont typeface="Wingdings" pitchFamily="2" charset="2"/>
              <a:buChar char="q"/>
            </a:pPr>
            <a:r>
              <a:rPr lang="en-US" sz="3200" dirty="0" smtClean="0"/>
              <a:t>CPD records</a:t>
            </a:r>
          </a:p>
          <a:p>
            <a:pPr>
              <a:buFont typeface="Wingdings" pitchFamily="2" charset="2"/>
              <a:buChar char="q"/>
            </a:pPr>
            <a:r>
              <a:rPr lang="en-US" sz="3200" dirty="0" smtClean="0"/>
              <a:t>PDM time line</a:t>
            </a:r>
          </a:p>
          <a:p>
            <a:pPr>
              <a:buFont typeface="Wingdings" pitchFamily="2" charset="2"/>
              <a:buChar char="q"/>
            </a:pPr>
            <a:r>
              <a:rPr lang="en-US" sz="3200" dirty="0" smtClean="0"/>
              <a:t>Marking Policy</a:t>
            </a:r>
          </a:p>
          <a:p>
            <a:pPr>
              <a:buFont typeface="Wingdings" pitchFamily="2" charset="2"/>
              <a:buChar char="q"/>
            </a:pPr>
            <a:r>
              <a:rPr lang="en-GB" sz="3200" dirty="0" smtClean="0"/>
              <a:t>Monitoring and evaluation time line</a:t>
            </a:r>
            <a:endParaRPr lang="en-US" sz="3200" dirty="0" smtClean="0"/>
          </a:p>
          <a:p>
            <a:pPr>
              <a:buFont typeface="Wingdings" pitchFamily="2" charset="2"/>
              <a:buChar char="q"/>
            </a:pPr>
            <a:endParaRPr lang="en-GB" sz="3200" dirty="0"/>
          </a:p>
        </p:txBody>
      </p:sp>
      <p:pic>
        <p:nvPicPr>
          <p:cNvPr id="30722" name="Picture 2" descr="http://cdn2-b.examiner.com/sites/default/files/styles/image_content_width/hash/54/8a/1335845167_files.jpg?itok=eg6rCBAk"/>
          <p:cNvPicPr>
            <a:picLocks noChangeAspect="1" noChangeArrowheads="1"/>
          </p:cNvPicPr>
          <p:nvPr/>
        </p:nvPicPr>
        <p:blipFill>
          <a:blip r:embed="rId2" cstate="print"/>
          <a:srcRect/>
          <a:stretch>
            <a:fillRect/>
          </a:stretch>
        </p:blipFill>
        <p:spPr bwMode="auto">
          <a:xfrm>
            <a:off x="5940152" y="2348880"/>
            <a:ext cx="2880320" cy="288032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3140968"/>
            <a:ext cx="8712968" cy="3416320"/>
          </a:xfrm>
          <a:prstGeom prst="rect">
            <a:avLst/>
          </a:prstGeom>
        </p:spPr>
        <p:txBody>
          <a:bodyPr wrap="square">
            <a:spAutoFit/>
          </a:bodyPr>
          <a:lstStyle/>
          <a:p>
            <a:r>
              <a:rPr lang="en-GB" dirty="0" smtClean="0"/>
              <a:t>For </a:t>
            </a:r>
            <a:r>
              <a:rPr lang="en-GB" dirty="0" err="1" smtClean="0"/>
              <a:t>Ofsted</a:t>
            </a:r>
            <a:r>
              <a:rPr lang="en-GB" dirty="0" smtClean="0"/>
              <a:t>: </a:t>
            </a:r>
            <a:r>
              <a:rPr lang="en-GB" dirty="0" err="1" smtClean="0"/>
              <a:t>Ofsted</a:t>
            </a:r>
            <a:r>
              <a:rPr lang="en-GB" dirty="0" smtClean="0"/>
              <a:t> will want to be assured that teachers are making effective use of formative assessment to support teaching and learning. It forms part of </a:t>
            </a:r>
            <a:r>
              <a:rPr lang="en-GB" dirty="0" err="1" smtClean="0"/>
              <a:t>Ofsted’s</a:t>
            </a:r>
            <a:r>
              <a:rPr lang="en-GB" dirty="0" smtClean="0"/>
              <a:t> wider judgements about the quality of teaching in schools. </a:t>
            </a:r>
          </a:p>
          <a:p>
            <a:endParaRPr lang="en-US" dirty="0" smtClean="0"/>
          </a:p>
          <a:p>
            <a:endParaRPr lang="en-GB" dirty="0">
              <a:solidFill>
                <a:srgbClr val="7030A0"/>
              </a:solidFill>
            </a:endParaRPr>
          </a:p>
          <a:p>
            <a:r>
              <a:rPr lang="en-GB" b="1" u="sng" dirty="0" smtClean="0">
                <a:solidFill>
                  <a:srgbClr val="00B050"/>
                </a:solidFill>
              </a:rPr>
              <a:t>“</a:t>
            </a:r>
            <a:r>
              <a:rPr lang="en-GB" b="1" u="sng" dirty="0" err="1" smtClean="0">
                <a:solidFill>
                  <a:srgbClr val="00B050"/>
                </a:solidFill>
              </a:rPr>
              <a:t>Ofsted</a:t>
            </a:r>
            <a:r>
              <a:rPr lang="en-GB" b="1" u="sng" dirty="0" smtClean="0">
                <a:solidFill>
                  <a:srgbClr val="00B050"/>
                </a:solidFill>
              </a:rPr>
              <a:t> recognises that marking and feedback to pupils, both written and oral, are important aspects of assessment. However, </a:t>
            </a:r>
            <a:r>
              <a:rPr lang="en-GB" b="1" u="sng" dirty="0" err="1" smtClean="0">
                <a:solidFill>
                  <a:srgbClr val="00B050"/>
                </a:solidFill>
              </a:rPr>
              <a:t>Ofsted</a:t>
            </a:r>
            <a:r>
              <a:rPr lang="en-GB" b="1" u="sng" dirty="0" smtClean="0">
                <a:solidFill>
                  <a:srgbClr val="00B050"/>
                </a:solidFill>
              </a:rPr>
              <a:t> does not expect to see any specific frequency, type or volume of marking and feedback; these are for the school to decide through its assessment policy. </a:t>
            </a:r>
            <a:r>
              <a:rPr lang="en-GB" dirty="0" smtClean="0"/>
              <a:t>Marking and feedback should be consistent with that policy, which may cater for different subjects and different age groups of pupils in different ways, in order to be effective and efficient in promoting learning.” </a:t>
            </a:r>
            <a:r>
              <a:rPr lang="en-GB" dirty="0" err="1" smtClean="0"/>
              <a:t>Ofsted</a:t>
            </a:r>
            <a:r>
              <a:rPr lang="en-GB" dirty="0" smtClean="0"/>
              <a:t> Handbook, 2015</a:t>
            </a:r>
            <a:endParaRPr lang="en-GB" dirty="0"/>
          </a:p>
        </p:txBody>
      </p:sp>
      <p:sp>
        <p:nvSpPr>
          <p:cNvPr id="5" name="Rounded Rectangle 4"/>
          <p:cNvSpPr/>
          <p:nvPr/>
        </p:nvSpPr>
        <p:spPr>
          <a:xfrm>
            <a:off x="539552" y="260648"/>
            <a:ext cx="7920880" cy="100811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dirty="0" smtClean="0">
                <a:latin typeface="Arial Narrow" pitchFamily="34" charset="0"/>
              </a:rPr>
              <a:t>Appendix – Marking Policy</a:t>
            </a:r>
            <a:endParaRPr lang="en-GB" sz="3200" dirty="0">
              <a:latin typeface="Arial Narrow" pitchFamily="34" charset="0"/>
            </a:endParaRPr>
          </a:p>
        </p:txBody>
      </p:sp>
      <p:pic>
        <p:nvPicPr>
          <p:cNvPr id="2050" name="Picture 2" descr="https://s-media-cache-ak0.pinimg.com/236x/69/68/4d/69684d4703f6884bcf978a7baeb82f20.jpg"/>
          <p:cNvPicPr>
            <a:picLocks noChangeAspect="1" noChangeArrowheads="1"/>
          </p:cNvPicPr>
          <p:nvPr/>
        </p:nvPicPr>
        <p:blipFill>
          <a:blip r:embed="rId2" cstate="print"/>
          <a:srcRect/>
          <a:stretch>
            <a:fillRect/>
          </a:stretch>
        </p:blipFill>
        <p:spPr bwMode="auto">
          <a:xfrm>
            <a:off x="5364088" y="1772816"/>
            <a:ext cx="1428750" cy="1428750"/>
          </a:xfrm>
          <a:prstGeom prst="rect">
            <a:avLst/>
          </a:prstGeom>
          <a:noFill/>
        </p:spPr>
      </p:pic>
      <p:pic>
        <p:nvPicPr>
          <p:cNvPr id="2052" name="Picture 4" descr="Image result for marking policy"/>
          <p:cNvPicPr>
            <a:picLocks noChangeAspect="1" noChangeArrowheads="1"/>
          </p:cNvPicPr>
          <p:nvPr/>
        </p:nvPicPr>
        <p:blipFill>
          <a:blip r:embed="rId3" cstate="print"/>
          <a:srcRect/>
          <a:stretch>
            <a:fillRect/>
          </a:stretch>
        </p:blipFill>
        <p:spPr bwMode="auto">
          <a:xfrm>
            <a:off x="1979712" y="1844824"/>
            <a:ext cx="1421904" cy="1244167"/>
          </a:xfrm>
          <a:prstGeom prst="rect">
            <a:avLst/>
          </a:prstGeom>
          <a:noFill/>
        </p:spPr>
      </p:pic>
      <p:pic>
        <p:nvPicPr>
          <p:cNvPr id="2054" name="Picture 6" descr="https://thwteachingandlearning.files.wordpress.com/2014/06/feedback.png"/>
          <p:cNvPicPr>
            <a:picLocks noChangeAspect="1" noChangeArrowheads="1"/>
          </p:cNvPicPr>
          <p:nvPr/>
        </p:nvPicPr>
        <p:blipFill>
          <a:blip r:embed="rId4" cstate="print"/>
          <a:srcRect/>
          <a:stretch>
            <a:fillRect/>
          </a:stretch>
        </p:blipFill>
        <p:spPr bwMode="auto">
          <a:xfrm>
            <a:off x="3491880" y="1340768"/>
            <a:ext cx="1882374" cy="158417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51520" y="332656"/>
            <a:ext cx="4464496" cy="115212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dirty="0" smtClean="0">
                <a:latin typeface="Arial Narrow" pitchFamily="34" charset="0"/>
              </a:rPr>
              <a:t>Examples for reference</a:t>
            </a:r>
            <a:endParaRPr lang="en-GB" sz="3200" dirty="0">
              <a:latin typeface="Arial Narrow" pitchFamily="34" charset="0"/>
            </a:endParaRPr>
          </a:p>
        </p:txBody>
      </p:sp>
      <p:pic>
        <p:nvPicPr>
          <p:cNvPr id="17410" name="Picture 2"/>
          <p:cNvPicPr>
            <a:picLocks noChangeAspect="1" noChangeArrowheads="1"/>
          </p:cNvPicPr>
          <p:nvPr/>
        </p:nvPicPr>
        <p:blipFill>
          <a:blip r:embed="rId2" cstate="print"/>
          <a:srcRect l="16615" t="17202" r="51131" b="9299"/>
          <a:stretch>
            <a:fillRect/>
          </a:stretch>
        </p:blipFill>
        <p:spPr bwMode="auto">
          <a:xfrm>
            <a:off x="683568" y="1628800"/>
            <a:ext cx="3528392" cy="5025286"/>
          </a:xfrm>
          <a:prstGeom prst="rect">
            <a:avLst/>
          </a:prstGeom>
          <a:noFill/>
          <a:ln w="9525">
            <a:noFill/>
            <a:miter lim="800000"/>
            <a:headEnd/>
            <a:tailEnd/>
          </a:ln>
        </p:spPr>
      </p:pic>
      <p:pic>
        <p:nvPicPr>
          <p:cNvPr id="17411" name="Picture 3"/>
          <p:cNvPicPr>
            <a:picLocks noChangeAspect="1" noChangeArrowheads="1"/>
          </p:cNvPicPr>
          <p:nvPr/>
        </p:nvPicPr>
        <p:blipFill>
          <a:blip r:embed="rId3" cstate="print"/>
          <a:srcRect l="14812" t="18861" r="51967" b="15983"/>
          <a:stretch>
            <a:fillRect/>
          </a:stretch>
        </p:blipFill>
        <p:spPr bwMode="auto">
          <a:xfrm>
            <a:off x="4788024" y="836712"/>
            <a:ext cx="4112036" cy="504056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89</TotalTime>
  <Words>345</Words>
  <Application>Microsoft Office PowerPoint</Application>
  <PresentationFormat>On-screen Show (4:3)</PresentationFormat>
  <Paragraphs>30</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Equity</vt:lpstr>
      <vt:lpstr>Slide 1</vt:lpstr>
      <vt:lpstr>Slide 2</vt:lpstr>
      <vt:lpstr>Slide 3</vt:lpstr>
      <vt:lpstr>Slide 4</vt:lpstr>
      <vt:lpstr>Slide 5</vt:lpstr>
      <vt:lpstr>Slide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Family</dc:creator>
  <cp:lastModifiedBy>Family</cp:lastModifiedBy>
  <cp:revision>4</cp:revision>
  <dcterms:created xsi:type="dcterms:W3CDTF">2015-12-01T08:51:26Z</dcterms:created>
  <dcterms:modified xsi:type="dcterms:W3CDTF">2015-12-01T10:20:44Z</dcterms:modified>
</cp:coreProperties>
</file>