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5" r:id="rId6"/>
    <p:sldId id="257" r:id="rId7"/>
    <p:sldId id="270" r:id="rId8"/>
    <p:sldId id="269" r:id="rId9"/>
    <p:sldId id="273" r:id="rId10"/>
    <p:sldId id="271" r:id="rId11"/>
    <p:sldId id="274" r:id="rId12"/>
    <p:sldId id="262" r:id="rId13"/>
    <p:sldId id="275" r:id="rId14"/>
    <p:sldId id="276" r:id="rId15"/>
    <p:sldId id="277" r:id="rId16"/>
    <p:sldId id="278" r:id="rId17"/>
    <p:sldId id="281" r:id="rId18"/>
    <p:sldId id="279" r:id="rId19"/>
    <p:sldId id="280" r:id="rId20"/>
    <p:sldId id="282" r:id="rId21"/>
    <p:sldId id="272" r:id="rId22"/>
    <p:sldId id="283" r:id="rId23"/>
    <p:sldId id="284" r:id="rId24"/>
    <p:sldId id="285"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58" autoAdjust="0"/>
  </p:normalViewPr>
  <p:slideViewPr>
    <p:cSldViewPr>
      <p:cViewPr varScale="1">
        <p:scale>
          <a:sx n="106" d="100"/>
          <a:sy n="106" d="100"/>
        </p:scale>
        <p:origin x="177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C16EF8-88DF-47B2-BFFD-583F2F92D752}" type="datetimeFigureOut">
              <a:rPr lang="en-GB" smtClean="0"/>
              <a:t>06/10/2016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65473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C16EF8-88DF-47B2-BFFD-583F2F92D752}" type="datetimeFigureOut">
              <a:rPr lang="en-GB" smtClean="0"/>
              <a:t>06/10/2016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77354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C16EF8-88DF-47B2-BFFD-583F2F92D752}" type="datetimeFigureOut">
              <a:rPr lang="en-GB" smtClean="0"/>
              <a:t>06/10/2016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7167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F9C16EF8-88DF-47B2-BFFD-583F2F92D752}" type="datetimeFigureOut">
              <a:rPr lang="en-GB" smtClean="0"/>
              <a:t>06/10/2016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5193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16EF8-88DF-47B2-BFFD-583F2F92D752}" type="datetimeFigureOut">
              <a:rPr lang="en-GB" smtClean="0"/>
              <a:t>06/10/2016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23411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C16EF8-88DF-47B2-BFFD-583F2F92D752}" type="datetimeFigureOut">
              <a:rPr lang="en-GB" smtClean="0"/>
              <a:t>06/10/2016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49454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C16EF8-88DF-47B2-BFFD-583F2F92D752}" type="datetimeFigureOut">
              <a:rPr lang="en-GB" smtClean="0"/>
              <a:t>06/10/2016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03969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C16EF8-88DF-47B2-BFFD-583F2F92D752}" type="datetimeFigureOut">
              <a:rPr lang="en-GB" smtClean="0"/>
              <a:t>06/10/2016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6444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16EF8-88DF-47B2-BFFD-583F2F92D752}" type="datetimeFigureOut">
              <a:rPr lang="en-GB" smtClean="0"/>
              <a:t>06/10/2016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44717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16EF8-88DF-47B2-BFFD-583F2F92D752}" type="datetimeFigureOut">
              <a:rPr lang="en-GB" smtClean="0"/>
              <a:t>06/10/2016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8593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16EF8-88DF-47B2-BFFD-583F2F92D752}" type="datetimeFigureOut">
              <a:rPr lang="en-GB" smtClean="0"/>
              <a:t>06/10/2016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56828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16EF8-88DF-47B2-BFFD-583F2F92D752}" type="datetimeFigureOut">
              <a:rPr lang="en-GB" smtClean="0"/>
              <a:t>06/10/2016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812B6-403B-45A1-A6BA-2C7DBDC407B1}" type="slidenum">
              <a:rPr lang="en-GB" smtClean="0"/>
              <a:t>‹#›</a:t>
            </a:fld>
            <a:endParaRPr lang="en-GB"/>
          </a:p>
        </p:txBody>
      </p:sp>
    </p:spTree>
    <p:extLst>
      <p:ext uri="{BB962C8B-B14F-4D97-AF65-F5344CB8AC3E}">
        <p14:creationId xmlns:p14="http://schemas.microsoft.com/office/powerpoint/2010/main" val="342220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700" b="1" dirty="0" smtClean="0">
                <a:latin typeface="Calibri" panose="020F0502020204030204" pitchFamily="34" charset="0"/>
                <a:cs typeface="Calibri" panose="020F0502020204030204" pitchFamily="34" charset="0"/>
              </a:rPr>
              <a:t>2016 Primary </a:t>
            </a:r>
            <a:br>
              <a:rPr lang="en-GB" sz="6700" b="1" dirty="0" smtClean="0">
                <a:latin typeface="Calibri" panose="020F0502020204030204" pitchFamily="34" charset="0"/>
                <a:cs typeface="Calibri" panose="020F0502020204030204" pitchFamily="34" charset="0"/>
              </a:rPr>
            </a:br>
            <a:r>
              <a:rPr lang="en-GB" sz="6700" b="1" dirty="0" smtClean="0">
                <a:latin typeface="Calibri" panose="020F0502020204030204" pitchFamily="34" charset="0"/>
                <a:cs typeface="Calibri" panose="020F0502020204030204" pitchFamily="34" charset="0"/>
              </a:rPr>
              <a:t>Assessment Update</a:t>
            </a:r>
            <a:r>
              <a:rPr lang="en-GB" dirty="0" smtClean="0">
                <a:latin typeface="Calibri" panose="020F0502020204030204" pitchFamily="34" charset="0"/>
                <a:cs typeface="Calibri" panose="020F0502020204030204" pitchFamily="34" charset="0"/>
              </a:rPr>
              <a:t/>
            </a:r>
            <a:br>
              <a:rPr lang="en-GB" dirty="0" smtClean="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27th September 2016</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03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912768" cy="472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90819" y="5375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en-GB" sz="2800" dirty="0" smtClean="0"/>
              <a:t>Key Stage 2 – subject comparison, % EXS in reading, writing, maths &amp; GPS</a:t>
            </a:r>
            <a:endParaRPr lang="en-GB" sz="2800" dirty="0"/>
          </a:p>
        </p:txBody>
      </p:sp>
    </p:spTree>
    <p:extLst>
      <p:ext uri="{BB962C8B-B14F-4D97-AF65-F5344CB8AC3E}">
        <p14:creationId xmlns:p14="http://schemas.microsoft.com/office/powerpoint/2010/main" val="249538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9512" y="53752"/>
            <a:ext cx="854090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en-GB" sz="2800" dirty="0" smtClean="0"/>
              <a:t>How does Sheffield’s performance compare to other LAs?</a:t>
            </a:r>
            <a:endParaRPr lang="en-GB" sz="2800" dirty="0"/>
          </a:p>
        </p:txBody>
      </p:sp>
      <p:sp>
        <p:nvSpPr>
          <p:cNvPr id="5" name="TextBox 4"/>
          <p:cNvSpPr txBox="1"/>
          <p:nvPr/>
        </p:nvSpPr>
        <p:spPr>
          <a:xfrm>
            <a:off x="439871" y="1096963"/>
            <a:ext cx="8280548"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National rankings give an indication of how Sheffield’s performance compares to other local authorities – provisional data shows Sheffield ranks 92 out of  150 LAs (1 is best performance) on the combined measure, this is an improvement compared to the 2015 rank of 116.</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Sheffield deprivation ranking is 105.</a:t>
            </a:r>
          </a:p>
        </p:txBody>
      </p:sp>
      <p:graphicFrame>
        <p:nvGraphicFramePr>
          <p:cNvPr id="3" name="Table 2"/>
          <p:cNvGraphicFramePr>
            <a:graphicFrameLocks noGrp="1"/>
          </p:cNvGraphicFramePr>
          <p:nvPr>
            <p:extLst>
              <p:ext uri="{D42A27DB-BD31-4B8C-83A1-F6EECF244321}">
                <p14:modId xmlns:p14="http://schemas.microsoft.com/office/powerpoint/2010/main" val="191578974"/>
              </p:ext>
            </p:extLst>
          </p:nvPr>
        </p:nvGraphicFramePr>
        <p:xfrm>
          <a:off x="763720" y="2812111"/>
          <a:ext cx="7632849" cy="2768600"/>
        </p:xfrm>
        <a:graphic>
          <a:graphicData uri="http://schemas.openxmlformats.org/drawingml/2006/table">
            <a:tbl>
              <a:tblPr firstRow="1" bandRow="1">
                <a:tableStyleId>{1FECB4D8-DB02-4DC6-A0A2-4F2EBAE1DC90}</a:tableStyleId>
              </a:tblPr>
              <a:tblGrid>
                <a:gridCol w="2015917"/>
                <a:gridCol w="1440467"/>
                <a:gridCol w="1368152"/>
                <a:gridCol w="1281743"/>
                <a:gridCol w="1526570"/>
              </a:tblGrid>
              <a:tr h="370840">
                <a:tc>
                  <a:txBody>
                    <a:bodyPr/>
                    <a:lstStyle/>
                    <a:p>
                      <a:r>
                        <a:rPr lang="en-GB" dirty="0" smtClean="0">
                          <a:latin typeface="Calibri" panose="020F0502020204030204" pitchFamily="34" charset="0"/>
                          <a:cs typeface="Calibri" panose="020F0502020204030204" pitchFamily="34" charset="0"/>
                        </a:rPr>
                        <a:t>Subject</a:t>
                      </a:r>
                      <a:endParaRPr lang="en-GB" dirty="0">
                        <a:latin typeface="Calibri" panose="020F0502020204030204" pitchFamily="34" charset="0"/>
                        <a:cs typeface="Calibri" panose="020F0502020204030204" pitchFamily="34" charset="0"/>
                      </a:endParaRPr>
                    </a:p>
                  </a:txBody>
                  <a:tcPr/>
                </a:tc>
                <a:tc>
                  <a:txBody>
                    <a:bodyPr/>
                    <a:lstStyle/>
                    <a:p>
                      <a:r>
                        <a:rPr lang="en-GB" dirty="0" smtClean="0">
                          <a:latin typeface="Calibri" panose="020F0502020204030204" pitchFamily="34" charset="0"/>
                          <a:cs typeface="Calibri" panose="020F0502020204030204" pitchFamily="34" charset="0"/>
                        </a:rPr>
                        <a:t>National rank 2013</a:t>
                      </a:r>
                    </a:p>
                  </a:txBody>
                  <a:tcPr/>
                </a:tc>
                <a:tc>
                  <a:txBody>
                    <a:bodyPr/>
                    <a:lstStyle/>
                    <a:p>
                      <a:r>
                        <a:rPr lang="en-GB" dirty="0" smtClean="0">
                          <a:latin typeface="Calibri" panose="020F0502020204030204" pitchFamily="34" charset="0"/>
                          <a:cs typeface="Calibri" panose="020F0502020204030204" pitchFamily="34" charset="0"/>
                        </a:rPr>
                        <a:t>National rank 2014</a:t>
                      </a:r>
                    </a:p>
                  </a:txBody>
                  <a:tcPr/>
                </a:tc>
                <a:tc>
                  <a:txBody>
                    <a:bodyPr/>
                    <a:lstStyle/>
                    <a:p>
                      <a:r>
                        <a:rPr lang="en-GB" dirty="0" smtClean="0">
                          <a:latin typeface="Calibri" panose="020F0502020204030204" pitchFamily="34" charset="0"/>
                          <a:cs typeface="Calibri" panose="020F0502020204030204" pitchFamily="34" charset="0"/>
                        </a:rPr>
                        <a:t>National rank 2015</a:t>
                      </a:r>
                    </a:p>
                  </a:txBody>
                  <a:tcPr/>
                </a:tc>
                <a:tc>
                  <a:txBody>
                    <a:bodyPr/>
                    <a:lstStyle/>
                    <a:p>
                      <a:r>
                        <a:rPr lang="en-GB" dirty="0" smtClean="0">
                          <a:latin typeface="Calibri" panose="020F0502020204030204" pitchFamily="34" charset="0"/>
                          <a:cs typeface="Calibri" panose="020F0502020204030204" pitchFamily="34" charset="0"/>
                        </a:rPr>
                        <a:t>National rank 2016 (provisional)</a:t>
                      </a:r>
                    </a:p>
                  </a:txBody>
                  <a:tcPr/>
                </a:tc>
              </a:tr>
              <a:tr h="370840">
                <a:tc>
                  <a:txBody>
                    <a:bodyPr/>
                    <a:lstStyle/>
                    <a:p>
                      <a:r>
                        <a:rPr lang="en-GB" dirty="0" smtClean="0">
                          <a:latin typeface="Calibri" panose="020F0502020204030204" pitchFamily="34" charset="0"/>
                          <a:cs typeface="Calibri" panose="020F0502020204030204" pitchFamily="34" charset="0"/>
                        </a:rPr>
                        <a:t>Combined</a:t>
                      </a:r>
                      <a:r>
                        <a:rPr lang="en-GB" baseline="0" dirty="0" smtClean="0">
                          <a:latin typeface="Calibri" panose="020F0502020204030204" pitchFamily="34" charset="0"/>
                          <a:cs typeface="Calibri" panose="020F0502020204030204" pitchFamily="34" charset="0"/>
                        </a:rPr>
                        <a:t> RWM</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123</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117</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116</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92</a:t>
                      </a:r>
                      <a:endParaRPr lang="en-GB" dirty="0">
                        <a:latin typeface="Calibri" panose="020F0502020204030204" pitchFamily="34" charset="0"/>
                        <a:cs typeface="Calibri" panose="020F0502020204030204" pitchFamily="34" charset="0"/>
                      </a:endParaRPr>
                    </a:p>
                  </a:txBody>
                  <a:tcPr/>
                </a:tc>
              </a:tr>
              <a:tr h="370840">
                <a:tc>
                  <a:txBody>
                    <a:bodyPr/>
                    <a:lstStyle/>
                    <a:p>
                      <a:r>
                        <a:rPr lang="en-GB" dirty="0" smtClean="0">
                          <a:latin typeface="Calibri" panose="020F0502020204030204" pitchFamily="34" charset="0"/>
                          <a:cs typeface="Calibri" panose="020F0502020204030204" pitchFamily="34" charset="0"/>
                        </a:rPr>
                        <a:t>Reading</a:t>
                      </a:r>
                    </a:p>
                  </a:txBody>
                  <a:tcPr/>
                </a:tc>
                <a:tc>
                  <a:txBody>
                    <a:bodyPr/>
                    <a:lstStyle/>
                    <a:p>
                      <a:pPr algn="ctr"/>
                      <a:r>
                        <a:rPr lang="en-GB" dirty="0" smtClean="0">
                          <a:latin typeface="Calibri" panose="020F0502020204030204" pitchFamily="34" charset="0"/>
                          <a:cs typeface="Calibri" panose="020F0502020204030204" pitchFamily="34" charset="0"/>
                        </a:rPr>
                        <a:t>139</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143</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142</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119</a:t>
                      </a:r>
                      <a:endParaRPr lang="en-GB" dirty="0">
                        <a:latin typeface="Calibri" panose="020F0502020204030204" pitchFamily="34" charset="0"/>
                        <a:cs typeface="Calibri" panose="020F0502020204030204" pitchFamily="34" charset="0"/>
                      </a:endParaRPr>
                    </a:p>
                  </a:txBody>
                  <a:tcPr/>
                </a:tc>
              </a:tr>
              <a:tr h="370840">
                <a:tc>
                  <a:txBody>
                    <a:bodyPr/>
                    <a:lstStyle/>
                    <a:p>
                      <a:r>
                        <a:rPr lang="en-GB" dirty="0" smtClean="0">
                          <a:latin typeface="Calibri" panose="020F0502020204030204" pitchFamily="34" charset="0"/>
                          <a:cs typeface="Calibri" panose="020F0502020204030204" pitchFamily="34" charset="0"/>
                        </a:rPr>
                        <a:t>Writing</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131</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122</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126</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77</a:t>
                      </a:r>
                      <a:endParaRPr lang="en-GB" dirty="0">
                        <a:latin typeface="Calibri" panose="020F0502020204030204" pitchFamily="34" charset="0"/>
                        <a:cs typeface="Calibri" panose="020F0502020204030204" pitchFamily="34" charset="0"/>
                      </a:endParaRPr>
                    </a:p>
                  </a:txBody>
                  <a:tcPr/>
                </a:tc>
              </a:tr>
              <a:tr h="370840">
                <a:tc>
                  <a:txBody>
                    <a:bodyPr/>
                    <a:lstStyle/>
                    <a:p>
                      <a:r>
                        <a:rPr lang="en-GB" dirty="0" smtClean="0">
                          <a:latin typeface="Calibri" panose="020F0502020204030204" pitchFamily="34" charset="0"/>
                          <a:cs typeface="Calibri" panose="020F0502020204030204" pitchFamily="34" charset="0"/>
                        </a:rPr>
                        <a:t>Maths</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129</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115</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103</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99</a:t>
                      </a:r>
                      <a:endParaRPr lang="en-GB" dirty="0">
                        <a:latin typeface="Calibri" panose="020F0502020204030204" pitchFamily="34" charset="0"/>
                        <a:cs typeface="Calibri" panose="020F0502020204030204" pitchFamily="34" charset="0"/>
                      </a:endParaRPr>
                    </a:p>
                  </a:txBody>
                  <a:tcPr/>
                </a:tc>
              </a:tr>
              <a:tr h="370840">
                <a:tc>
                  <a:txBody>
                    <a:bodyPr/>
                    <a:lstStyle/>
                    <a:p>
                      <a:r>
                        <a:rPr lang="en-GB" dirty="0" smtClean="0">
                          <a:latin typeface="Calibri" panose="020F0502020204030204" pitchFamily="34" charset="0"/>
                          <a:cs typeface="Calibri" panose="020F0502020204030204" pitchFamily="34" charset="0"/>
                        </a:rPr>
                        <a:t>GPS</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141</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106</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117</a:t>
                      </a:r>
                      <a:endParaRPr lang="en-GB" dirty="0">
                        <a:latin typeface="Calibri" panose="020F0502020204030204" pitchFamily="34" charset="0"/>
                        <a:cs typeface="Calibri" panose="020F0502020204030204" pitchFamily="34" charset="0"/>
                      </a:endParaRPr>
                    </a:p>
                  </a:txBody>
                  <a:tcPr/>
                </a:tc>
                <a:tc>
                  <a:txBody>
                    <a:bodyPr/>
                    <a:lstStyle/>
                    <a:p>
                      <a:pPr algn="ctr"/>
                      <a:r>
                        <a:rPr lang="en-GB" dirty="0" smtClean="0">
                          <a:latin typeface="Calibri" panose="020F0502020204030204" pitchFamily="34" charset="0"/>
                          <a:cs typeface="Calibri" panose="020F0502020204030204" pitchFamily="34" charset="0"/>
                        </a:rPr>
                        <a:t>104</a:t>
                      </a:r>
                      <a:endParaRPr lang="en-GB" dirty="0">
                        <a:latin typeface="Calibri" panose="020F0502020204030204" pitchFamily="34" charset="0"/>
                        <a:cs typeface="Calibri" panose="020F0502020204030204" pitchFamily="34" charset="0"/>
                      </a:endParaRPr>
                    </a:p>
                  </a:txBody>
                  <a:tcPr/>
                </a:tc>
              </a:tr>
            </a:tbl>
          </a:graphicData>
        </a:graphic>
      </p:graphicFrame>
      <p:sp>
        <p:nvSpPr>
          <p:cNvPr id="8" name="TextBox 7"/>
          <p:cNvSpPr txBox="1"/>
          <p:nvPr/>
        </p:nvSpPr>
        <p:spPr>
          <a:xfrm>
            <a:off x="439871" y="5603556"/>
            <a:ext cx="8280548"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National ranks have improved across all measures but reading is still the weakest performing subject relative to other LAs</a:t>
            </a:r>
          </a:p>
        </p:txBody>
      </p:sp>
    </p:spTree>
    <p:extLst>
      <p:ext uri="{BB962C8B-B14F-4D97-AF65-F5344CB8AC3E}">
        <p14:creationId xmlns:p14="http://schemas.microsoft.com/office/powerpoint/2010/main" val="333705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105" y="116632"/>
            <a:ext cx="8229600" cy="792088"/>
          </a:xfrm>
        </p:spPr>
        <p:txBody>
          <a:bodyPr>
            <a:normAutofit/>
          </a:bodyPr>
          <a:lstStyle/>
          <a:p>
            <a:r>
              <a:rPr lang="en-GB" sz="3600" dirty="0" smtClean="0"/>
              <a:t>KS2 - Progress calculation</a:t>
            </a:r>
            <a:endParaRPr lang="en-GB"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67544" y="908720"/>
            <a:ext cx="8229600" cy="1296144"/>
          </a:xfrm>
        </p:spPr>
        <p:txBody>
          <a:bodyPr>
            <a:noAutofit/>
          </a:bodyPr>
          <a:lstStyle/>
          <a:p>
            <a:r>
              <a:rPr lang="en-GB" sz="1800" dirty="0" smtClean="0"/>
              <a:t>Provisional progress data was made available to schools on 1</a:t>
            </a:r>
            <a:r>
              <a:rPr lang="en-GB" sz="1800" baseline="30000" dirty="0" smtClean="0"/>
              <a:t>st</a:t>
            </a:r>
            <a:r>
              <a:rPr lang="en-GB" sz="1800" dirty="0" smtClean="0"/>
              <a:t> September</a:t>
            </a:r>
          </a:p>
          <a:p>
            <a:r>
              <a:rPr lang="en-GB" sz="1800" dirty="0" smtClean="0"/>
              <a:t>New progress measures are value-added and measure the distance travelled between Key Stage 1 and Key Stage 2.</a:t>
            </a:r>
          </a:p>
          <a:p>
            <a:r>
              <a:rPr lang="en-GB" sz="1800" dirty="0" smtClean="0"/>
              <a:t>Steps in working out progress....</a:t>
            </a:r>
          </a:p>
          <a:p>
            <a:endParaRPr lang="en-GB" sz="1800" dirty="0"/>
          </a:p>
          <a:p>
            <a:pPr marL="0" indent="0">
              <a:buNone/>
            </a:pPr>
            <a:endParaRPr lang="en-GB" sz="1800" dirty="0" smtClean="0"/>
          </a:p>
          <a:p>
            <a:pPr marL="800100" lvl="1"/>
            <a:endParaRPr lang="en-GB" sz="1600" dirty="0" smtClean="0">
              <a:latin typeface="Calibri" panose="020F0502020204030204" pitchFamily="34" charset="0"/>
              <a:cs typeface="Calibri" panose="020F0502020204030204" pitchFamily="34" charset="0"/>
            </a:endParaRPr>
          </a:p>
          <a:p>
            <a:pPr lvl="1"/>
            <a:endParaRPr lang="en-GB" sz="1600" dirty="0" smtClean="0">
              <a:latin typeface="Calibri" panose="020F0502020204030204" pitchFamily="34" charset="0"/>
              <a:cs typeface="Calibri" panose="020F0502020204030204" pitchFamily="34" charset="0"/>
            </a:endParaRPr>
          </a:p>
          <a:p>
            <a:pPr marL="457200" lvl="1" indent="0">
              <a:buNone/>
            </a:pPr>
            <a:endParaRPr lang="en-GB" sz="1800" dirty="0" smtClean="0">
              <a:latin typeface="Calibri" panose="020F0502020204030204" pitchFamily="34" charset="0"/>
              <a:cs typeface="Calibri" panose="020F0502020204030204" pitchFamily="34" charset="0"/>
            </a:endParaRPr>
          </a:p>
        </p:txBody>
      </p:sp>
      <p:sp>
        <p:nvSpPr>
          <p:cNvPr id="5" name="Rounded Rectangle 4"/>
          <p:cNvSpPr/>
          <p:nvPr/>
        </p:nvSpPr>
        <p:spPr>
          <a:xfrm>
            <a:off x="323528" y="2390800"/>
            <a:ext cx="2376264" cy="822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Calibri" panose="020F0502020204030204" pitchFamily="34" charset="0"/>
                <a:cs typeface="Calibri" panose="020F0502020204030204" pitchFamily="34" charset="0"/>
              </a:rPr>
              <a:t>1. Calculate KS1 average points score – average of reading and writing combined with maths</a:t>
            </a:r>
            <a:endParaRPr lang="en-GB" sz="1200" dirty="0">
              <a:latin typeface="Calibri" panose="020F0502020204030204" pitchFamily="34" charset="0"/>
              <a:cs typeface="Calibri" panose="020F0502020204030204" pitchFamily="34" charset="0"/>
            </a:endParaRPr>
          </a:p>
        </p:txBody>
      </p:sp>
      <p:sp>
        <p:nvSpPr>
          <p:cNvPr id="6" name="Rounded Rectangle 5"/>
          <p:cNvSpPr/>
          <p:nvPr/>
        </p:nvSpPr>
        <p:spPr>
          <a:xfrm>
            <a:off x="3059832" y="2390800"/>
            <a:ext cx="2017179" cy="8221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latin typeface="Calibri" panose="020F0502020204030204" pitchFamily="34" charset="0"/>
                <a:cs typeface="Calibri" panose="020F0502020204030204" pitchFamily="34" charset="0"/>
              </a:rPr>
              <a:t>2. Each pupil is assigned to a prior attainment group based on their KS1 average points</a:t>
            </a:r>
            <a:endParaRPr lang="en-GB" sz="1200" dirty="0">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2733141" cy="194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6658650" y="3789040"/>
            <a:ext cx="2116529" cy="23042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smtClean="0">
                <a:latin typeface="Calibri" panose="020F0502020204030204" pitchFamily="34" charset="0"/>
                <a:cs typeface="Calibri" panose="020F0502020204030204" pitchFamily="34" charset="0"/>
              </a:rPr>
              <a:t>3. The </a:t>
            </a:r>
            <a:r>
              <a:rPr lang="en-GB" sz="1200" dirty="0" err="1" smtClean="0">
                <a:latin typeface="Calibri" panose="020F0502020204030204" pitchFamily="34" charset="0"/>
                <a:cs typeface="Calibri" panose="020F0502020204030204" pitchFamily="34" charset="0"/>
              </a:rPr>
              <a:t>DfE</a:t>
            </a:r>
            <a:r>
              <a:rPr lang="en-GB" sz="1200" dirty="0" smtClean="0">
                <a:latin typeface="Calibri" panose="020F0502020204030204" pitchFamily="34" charset="0"/>
                <a:cs typeface="Calibri" panose="020F0502020204030204" pitchFamily="34" charset="0"/>
              </a:rPr>
              <a:t> have calculated the average score for each subject for each prior attainment group. Where a pupil does not have a scaled score (e.g. in writing or if they are working below the test) they are assigned a score based on their teacher assessment.</a:t>
            </a:r>
            <a:endParaRPr lang="en-GB" sz="1200" dirty="0">
              <a:latin typeface="Calibri" panose="020F0502020204030204" pitchFamily="34" charset="0"/>
              <a:cs typeface="Calibri" panose="020F0502020204030204" pitchFamily="34" charset="0"/>
            </a:endParaRPr>
          </a:p>
        </p:txBody>
      </p:sp>
      <p:sp>
        <p:nvSpPr>
          <p:cNvPr id="9" name="Rounded Rectangle 8"/>
          <p:cNvSpPr/>
          <p:nvPr/>
        </p:nvSpPr>
        <p:spPr>
          <a:xfrm>
            <a:off x="5109753" y="3968390"/>
            <a:ext cx="1368152" cy="19455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latin typeface="Calibri" panose="020F0502020204030204" pitchFamily="34" charset="0"/>
                <a:cs typeface="Calibri" panose="020F0502020204030204" pitchFamily="34" charset="0"/>
              </a:rPr>
              <a:t>4. Compare the pupils actual KS2 score with the expected score – the difference is the pupil’s progress score.</a:t>
            </a:r>
            <a:endParaRPr lang="en-GB" sz="1200" dirty="0">
              <a:latin typeface="Calibri" panose="020F0502020204030204" pitchFamily="34" charset="0"/>
              <a:cs typeface="Calibri" panose="020F0502020204030204" pitchFamily="34" charset="0"/>
            </a:endParaRPr>
          </a:p>
        </p:txBody>
      </p:sp>
      <p:sp>
        <p:nvSpPr>
          <p:cNvPr id="10" name="Rounded Rectangle 9"/>
          <p:cNvSpPr/>
          <p:nvPr/>
        </p:nvSpPr>
        <p:spPr>
          <a:xfrm>
            <a:off x="2051720" y="3644354"/>
            <a:ext cx="2880320" cy="288099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00" b="1" dirty="0" smtClean="0">
                <a:latin typeface="Calibri" panose="020F0502020204030204" pitchFamily="34" charset="0"/>
                <a:cs typeface="Calibri" panose="020F0502020204030204" pitchFamily="34" charset="0"/>
              </a:rPr>
              <a:t>A progress score of 0...</a:t>
            </a:r>
          </a:p>
          <a:p>
            <a:pPr algn="ctr"/>
            <a:r>
              <a:rPr lang="en-GB" sz="1300" dirty="0" smtClean="0">
                <a:latin typeface="Calibri" panose="020F0502020204030204" pitchFamily="34" charset="0"/>
                <a:cs typeface="Calibri" panose="020F0502020204030204" pitchFamily="34" charset="0"/>
              </a:rPr>
              <a:t>means the pupil has achieved the level of KS2 attainment expected given their KS1 score</a:t>
            </a:r>
          </a:p>
          <a:p>
            <a:pPr algn="ctr"/>
            <a:r>
              <a:rPr lang="en-GB" sz="1300" b="1" dirty="0" smtClean="0">
                <a:latin typeface="Calibri" panose="020F0502020204030204" pitchFamily="34" charset="0"/>
                <a:cs typeface="Calibri" panose="020F0502020204030204" pitchFamily="34" charset="0"/>
              </a:rPr>
              <a:t>A progress score above 0...</a:t>
            </a:r>
          </a:p>
          <a:p>
            <a:pPr algn="ctr"/>
            <a:r>
              <a:rPr lang="en-GB" sz="1300" dirty="0" smtClean="0">
                <a:latin typeface="Calibri" panose="020F0502020204030204" pitchFamily="34" charset="0"/>
                <a:cs typeface="Calibri" panose="020F0502020204030204" pitchFamily="34" charset="0"/>
              </a:rPr>
              <a:t>means the pupil has achieved a higher level of KS2 attainment than predicted from their KS1 score</a:t>
            </a:r>
          </a:p>
          <a:p>
            <a:pPr algn="ctr"/>
            <a:r>
              <a:rPr lang="en-GB" sz="1300" b="1" dirty="0">
                <a:latin typeface="Calibri" panose="020F0502020204030204" pitchFamily="34" charset="0"/>
                <a:cs typeface="Calibri" panose="020F0502020204030204" pitchFamily="34" charset="0"/>
              </a:rPr>
              <a:t>A progress score </a:t>
            </a:r>
            <a:r>
              <a:rPr lang="en-GB" sz="1300" b="1" dirty="0" smtClean="0">
                <a:latin typeface="Calibri" panose="020F0502020204030204" pitchFamily="34" charset="0"/>
                <a:cs typeface="Calibri" panose="020F0502020204030204" pitchFamily="34" charset="0"/>
              </a:rPr>
              <a:t>below 0</a:t>
            </a:r>
            <a:r>
              <a:rPr lang="en-GB" sz="1300" b="1" dirty="0">
                <a:latin typeface="Calibri" panose="020F0502020204030204" pitchFamily="34" charset="0"/>
                <a:cs typeface="Calibri" panose="020F0502020204030204" pitchFamily="34" charset="0"/>
              </a:rPr>
              <a:t>...</a:t>
            </a:r>
          </a:p>
          <a:p>
            <a:pPr algn="ctr"/>
            <a:r>
              <a:rPr lang="en-GB" sz="1300" dirty="0">
                <a:latin typeface="Calibri" panose="020F0502020204030204" pitchFamily="34" charset="0"/>
                <a:cs typeface="Calibri" panose="020F0502020204030204" pitchFamily="34" charset="0"/>
              </a:rPr>
              <a:t>means the pupil has achieved a </a:t>
            </a:r>
            <a:r>
              <a:rPr lang="en-GB" sz="1300" dirty="0" smtClean="0">
                <a:latin typeface="Calibri" panose="020F0502020204030204" pitchFamily="34" charset="0"/>
                <a:cs typeface="Calibri" panose="020F0502020204030204" pitchFamily="34" charset="0"/>
              </a:rPr>
              <a:t>lower level </a:t>
            </a:r>
            <a:r>
              <a:rPr lang="en-GB" sz="1300" dirty="0">
                <a:latin typeface="Calibri" panose="020F0502020204030204" pitchFamily="34" charset="0"/>
                <a:cs typeface="Calibri" panose="020F0502020204030204" pitchFamily="34" charset="0"/>
              </a:rPr>
              <a:t>of KS2 attainment than predicted from their KS1 </a:t>
            </a:r>
            <a:r>
              <a:rPr lang="en-GB" sz="1300" dirty="0" smtClean="0">
                <a:latin typeface="Calibri" panose="020F0502020204030204" pitchFamily="34" charset="0"/>
                <a:cs typeface="Calibri" panose="020F0502020204030204" pitchFamily="34" charset="0"/>
              </a:rPr>
              <a:t>score</a:t>
            </a:r>
          </a:p>
          <a:p>
            <a:pPr algn="ctr"/>
            <a:endParaRPr lang="en-GB" sz="1300" dirty="0">
              <a:latin typeface="Calibri" panose="020F0502020204030204" pitchFamily="34" charset="0"/>
              <a:cs typeface="Calibri" panose="020F0502020204030204" pitchFamily="34" charset="0"/>
            </a:endParaRPr>
          </a:p>
        </p:txBody>
      </p:sp>
      <p:sp>
        <p:nvSpPr>
          <p:cNvPr id="11" name="Rounded Rectangle 10"/>
          <p:cNvSpPr/>
          <p:nvPr/>
        </p:nvSpPr>
        <p:spPr>
          <a:xfrm>
            <a:off x="179512" y="4118992"/>
            <a:ext cx="1656184" cy="19022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smtClean="0">
                <a:latin typeface="Calibri" panose="020F0502020204030204" pitchFamily="34" charset="0"/>
                <a:cs typeface="Calibri" panose="020F0502020204030204" pitchFamily="34" charset="0"/>
              </a:rPr>
              <a:t>The school progress score is an average of the individual pupil scores</a:t>
            </a:r>
            <a:endParaRPr lang="en-GB" sz="1400" b="1" dirty="0">
              <a:latin typeface="Calibri" panose="020F0502020204030204" pitchFamily="34" charset="0"/>
              <a:cs typeface="Calibri" panose="020F0502020204030204" pitchFamily="34" charset="0"/>
            </a:endParaRPr>
          </a:p>
        </p:txBody>
      </p:sp>
      <p:cxnSp>
        <p:nvCxnSpPr>
          <p:cNvPr id="12" name="Straight Arrow Connector 11"/>
          <p:cNvCxnSpPr>
            <a:stCxn id="5" idx="3"/>
          </p:cNvCxnSpPr>
          <p:nvPr/>
        </p:nvCxnSpPr>
        <p:spPr>
          <a:xfrm>
            <a:off x="2699792" y="2801888"/>
            <a:ext cx="3600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077011" y="2801888"/>
            <a:ext cx="3600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804248" y="3212976"/>
            <a:ext cx="648072" cy="7554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461419" y="4797152"/>
            <a:ext cx="3944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716016" y="4817740"/>
            <a:ext cx="5410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700436" y="4970140"/>
            <a:ext cx="5410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709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105" y="116632"/>
            <a:ext cx="8229600" cy="79208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en-GB" sz="3600" dirty="0" smtClean="0"/>
              <a:t>KS2 - Progress – statistical significance and floor standards</a:t>
            </a:r>
            <a:endParaRPr lang="en-GB" sz="3600" dirty="0"/>
          </a:p>
        </p:txBody>
      </p:sp>
      <p:sp>
        <p:nvSpPr>
          <p:cNvPr id="5" name="TextBox 4"/>
          <p:cNvSpPr txBox="1"/>
          <p:nvPr/>
        </p:nvSpPr>
        <p:spPr>
          <a:xfrm>
            <a:off x="320105" y="912565"/>
            <a:ext cx="8280548"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A school’s overall progress scores show on average whether pupils make more or less progress compared to pupils with similar prior attainment nationally.</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A significance test will be applied to the progress scores to determine if they are significantly different from 0. 0 represents national average progress.</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If the school’s progress score is below -5 in reading or maths or below -7 in writing AND the school has achieved less than 65% then the school is below the floor standard*</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685" y="2687960"/>
            <a:ext cx="5695240" cy="377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5536" y="6464226"/>
            <a:ext cx="5296835" cy="338554"/>
          </a:xfrm>
          <a:prstGeom prst="rect">
            <a:avLst/>
          </a:prstGeom>
          <a:noFill/>
        </p:spPr>
        <p:txBody>
          <a:bodyPr wrap="none" rtlCol="0">
            <a:spAutoFit/>
          </a:bodyPr>
          <a:lstStyle/>
          <a:p>
            <a:r>
              <a:rPr lang="en-GB" sz="1600" dirty="0" smtClean="0">
                <a:latin typeface="Calibri" panose="020F0502020204030204" pitchFamily="34" charset="0"/>
                <a:cs typeface="Calibri" panose="020F0502020204030204" pitchFamily="34" charset="0"/>
              </a:rPr>
              <a:t>*providing a sufficient number of pupils have progress results</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012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105"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en-GB" sz="3600" dirty="0" smtClean="0"/>
              <a:t>KS2 - Progress – results</a:t>
            </a:r>
            <a:endParaRPr lang="en-GB" sz="3600" dirty="0"/>
          </a:p>
        </p:txBody>
      </p:sp>
      <p:sp>
        <p:nvSpPr>
          <p:cNvPr id="6" name="TextBox 5"/>
          <p:cNvSpPr txBox="1"/>
          <p:nvPr/>
        </p:nvSpPr>
        <p:spPr>
          <a:xfrm>
            <a:off x="320105" y="1235730"/>
            <a:ext cx="8280548"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Overall progress scores for Sheffield are above average for writing, close to 0 for maths and below 0 for reading.</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8730233" cy="294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5373216"/>
            <a:ext cx="5924122" cy="307777"/>
          </a:xfrm>
          <a:prstGeom prst="rect">
            <a:avLst/>
          </a:prstGeom>
          <a:noFill/>
        </p:spPr>
        <p:txBody>
          <a:bodyPr wrap="none" rtlCol="0">
            <a:spAutoFit/>
          </a:bodyPr>
          <a:lstStyle/>
          <a:p>
            <a:r>
              <a:rPr lang="en-GB" sz="1400" dirty="0">
                <a:solidFill>
                  <a:schemeClr val="tx2">
                    <a:lumMod val="60000"/>
                    <a:lumOff val="40000"/>
                  </a:schemeClr>
                </a:solidFill>
                <a:latin typeface="Calibri" panose="020F0502020204030204" pitchFamily="34" charset="0"/>
                <a:cs typeface="Calibri" panose="020F0502020204030204" pitchFamily="34" charset="0"/>
              </a:rPr>
              <a:t>b</a:t>
            </a:r>
            <a:r>
              <a:rPr lang="en-GB" sz="1400" dirty="0" smtClean="0">
                <a:solidFill>
                  <a:schemeClr val="tx2">
                    <a:lumMod val="60000"/>
                    <a:lumOff val="40000"/>
                  </a:schemeClr>
                </a:solidFill>
                <a:latin typeface="Calibri" panose="020F0502020204030204" pitchFamily="34" charset="0"/>
                <a:cs typeface="Calibri" panose="020F0502020204030204" pitchFamily="34" charset="0"/>
              </a:rPr>
              <a:t>lue</a:t>
            </a:r>
            <a:r>
              <a:rPr lang="en-GB" sz="1400" dirty="0" smtClean="0">
                <a:latin typeface="Calibri" panose="020F0502020204030204" pitchFamily="34" charset="0"/>
                <a:cs typeface="Calibri" panose="020F0502020204030204" pitchFamily="34" charset="0"/>
              </a:rPr>
              <a:t> = significantly below 0, </a:t>
            </a:r>
            <a:r>
              <a:rPr lang="en-GB" sz="1400" dirty="0" smtClean="0">
                <a:solidFill>
                  <a:srgbClr val="92D050"/>
                </a:solidFill>
                <a:latin typeface="Calibri" panose="020F0502020204030204" pitchFamily="34" charset="0"/>
                <a:cs typeface="Calibri" panose="020F0502020204030204" pitchFamily="34" charset="0"/>
              </a:rPr>
              <a:t>green</a:t>
            </a:r>
            <a:r>
              <a:rPr lang="en-GB" sz="1400" dirty="0" smtClean="0">
                <a:latin typeface="Calibri" panose="020F0502020204030204" pitchFamily="34" charset="0"/>
                <a:cs typeface="Calibri" panose="020F0502020204030204" pitchFamily="34" charset="0"/>
              </a:rPr>
              <a:t> = significantly above 0, </a:t>
            </a:r>
            <a:r>
              <a:rPr lang="en-GB" sz="1400" dirty="0" smtClean="0">
                <a:solidFill>
                  <a:schemeClr val="bg1">
                    <a:lumMod val="65000"/>
                  </a:schemeClr>
                </a:solidFill>
                <a:latin typeface="Calibri" panose="020F0502020204030204" pitchFamily="34" charset="0"/>
                <a:cs typeface="Calibri" panose="020F0502020204030204" pitchFamily="34" charset="0"/>
              </a:rPr>
              <a:t>grey</a:t>
            </a:r>
            <a:r>
              <a:rPr lang="en-GB" sz="1400" dirty="0" smtClean="0">
                <a:latin typeface="Calibri" panose="020F0502020204030204" pitchFamily="34" charset="0"/>
                <a:cs typeface="Calibri" panose="020F0502020204030204" pitchFamily="34" charset="0"/>
              </a:rPr>
              <a:t> = not significant</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596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041782"/>
            <a:ext cx="3642871" cy="2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20105"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en-GB" sz="3600" dirty="0" smtClean="0"/>
              <a:t>KS2 - Progress – distribution of scores</a:t>
            </a:r>
            <a:endParaRPr lang="en-GB" sz="3600"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60614"/>
            <a:ext cx="3603703" cy="272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73" y="3844252"/>
            <a:ext cx="3668790" cy="268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3814908"/>
            <a:ext cx="3672408" cy="268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616" y="1607895"/>
            <a:ext cx="822597" cy="307777"/>
          </a:xfrm>
          <a:prstGeom prst="rect">
            <a:avLst/>
          </a:prstGeom>
          <a:noFill/>
        </p:spPr>
        <p:txBody>
          <a:bodyPr wrap="none" rtlCol="0">
            <a:spAutoFit/>
          </a:bodyPr>
          <a:lstStyle/>
          <a:p>
            <a:r>
              <a:rPr lang="en-GB" sz="1400" b="1" dirty="0" smtClean="0">
                <a:latin typeface="Calibri" panose="020F0502020204030204" pitchFamily="34" charset="0"/>
                <a:cs typeface="Calibri" panose="020F0502020204030204" pitchFamily="34" charset="0"/>
              </a:rPr>
              <a:t>National</a:t>
            </a:r>
            <a:endParaRPr lang="en-GB" sz="1400" b="1" dirty="0">
              <a:latin typeface="Calibri" panose="020F0502020204030204" pitchFamily="34" charset="0"/>
              <a:cs typeface="Calibri" panose="020F0502020204030204" pitchFamily="34" charset="0"/>
            </a:endParaRPr>
          </a:p>
        </p:txBody>
      </p:sp>
      <p:sp>
        <p:nvSpPr>
          <p:cNvPr id="11" name="TextBox 10"/>
          <p:cNvSpPr txBox="1"/>
          <p:nvPr/>
        </p:nvSpPr>
        <p:spPr>
          <a:xfrm>
            <a:off x="5148064" y="1307813"/>
            <a:ext cx="842154" cy="307777"/>
          </a:xfrm>
          <a:prstGeom prst="rect">
            <a:avLst/>
          </a:prstGeom>
          <a:noFill/>
        </p:spPr>
        <p:txBody>
          <a:bodyPr wrap="none" rtlCol="0">
            <a:spAutoFit/>
          </a:bodyPr>
          <a:lstStyle/>
          <a:p>
            <a:r>
              <a:rPr lang="en-GB" sz="1400" b="1" dirty="0" smtClean="0">
                <a:latin typeface="Calibri" panose="020F0502020204030204" pitchFamily="34" charset="0"/>
                <a:cs typeface="Calibri" panose="020F0502020204030204" pitchFamily="34" charset="0"/>
              </a:rPr>
              <a:t>Sheffield</a:t>
            </a:r>
            <a:endParaRPr lang="en-GB" sz="1400" b="1" dirty="0">
              <a:latin typeface="Calibri" panose="020F0502020204030204" pitchFamily="34" charset="0"/>
              <a:cs typeface="Calibri" panose="020F0502020204030204" pitchFamily="34" charset="0"/>
            </a:endParaRPr>
          </a:p>
        </p:txBody>
      </p:sp>
      <p:sp>
        <p:nvSpPr>
          <p:cNvPr id="12" name="TextBox 11"/>
          <p:cNvSpPr txBox="1"/>
          <p:nvPr/>
        </p:nvSpPr>
        <p:spPr>
          <a:xfrm>
            <a:off x="1083550" y="4149080"/>
            <a:ext cx="842154" cy="307777"/>
          </a:xfrm>
          <a:prstGeom prst="rect">
            <a:avLst/>
          </a:prstGeom>
          <a:noFill/>
        </p:spPr>
        <p:txBody>
          <a:bodyPr wrap="none" rtlCol="0">
            <a:spAutoFit/>
          </a:bodyPr>
          <a:lstStyle/>
          <a:p>
            <a:r>
              <a:rPr lang="en-GB" sz="1400" b="1" dirty="0" smtClean="0">
                <a:latin typeface="Calibri" panose="020F0502020204030204" pitchFamily="34" charset="0"/>
                <a:cs typeface="Calibri" panose="020F0502020204030204" pitchFamily="34" charset="0"/>
              </a:rPr>
              <a:t>Sheffield</a:t>
            </a:r>
            <a:endParaRPr lang="en-GB" sz="1400" b="1" dirty="0">
              <a:latin typeface="Calibri" panose="020F0502020204030204" pitchFamily="34" charset="0"/>
              <a:cs typeface="Calibri" panose="020F0502020204030204" pitchFamily="34" charset="0"/>
            </a:endParaRPr>
          </a:p>
        </p:txBody>
      </p:sp>
      <p:sp>
        <p:nvSpPr>
          <p:cNvPr id="13" name="TextBox 12"/>
          <p:cNvSpPr txBox="1"/>
          <p:nvPr/>
        </p:nvSpPr>
        <p:spPr>
          <a:xfrm>
            <a:off x="5300464" y="3995191"/>
            <a:ext cx="842154" cy="307777"/>
          </a:xfrm>
          <a:prstGeom prst="rect">
            <a:avLst/>
          </a:prstGeom>
          <a:noFill/>
        </p:spPr>
        <p:txBody>
          <a:bodyPr wrap="none" rtlCol="0">
            <a:spAutoFit/>
          </a:bodyPr>
          <a:lstStyle/>
          <a:p>
            <a:r>
              <a:rPr lang="en-GB" sz="1400" b="1" dirty="0" smtClean="0">
                <a:latin typeface="Calibri" panose="020F0502020204030204" pitchFamily="34" charset="0"/>
                <a:cs typeface="Calibri" panose="020F0502020204030204" pitchFamily="34" charset="0"/>
              </a:rPr>
              <a:t>Sheffield</a:t>
            </a:r>
            <a:endParaRPr lang="en-GB"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592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 groups</a:t>
            </a:r>
            <a:endParaRPr lang="en-GB" dirty="0"/>
          </a:p>
        </p:txBody>
      </p:sp>
      <p:sp>
        <p:nvSpPr>
          <p:cNvPr id="3" name="Content Placeholder 2"/>
          <p:cNvSpPr>
            <a:spLocks noGrp="1"/>
          </p:cNvSpPr>
          <p:nvPr>
            <p:ph idx="1"/>
          </p:nvPr>
        </p:nvSpPr>
        <p:spPr/>
        <p:txBody>
          <a:bodyPr/>
          <a:lstStyle/>
          <a:p>
            <a:r>
              <a:rPr lang="en-GB" dirty="0" smtClean="0"/>
              <a:t>Group discussion on progress analysis by pupil groups.....</a:t>
            </a:r>
            <a:endParaRPr lang="en-GB" dirty="0"/>
          </a:p>
        </p:txBody>
      </p:sp>
    </p:spTree>
    <p:extLst>
      <p:ext uri="{BB962C8B-B14F-4D97-AF65-F5344CB8AC3E}">
        <p14:creationId xmlns:p14="http://schemas.microsoft.com/office/powerpoint/2010/main" val="256500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1143000"/>
          </a:xfrm>
        </p:spPr>
        <p:txBody>
          <a:bodyPr/>
          <a:lstStyle/>
          <a:p>
            <a:r>
              <a:rPr lang="en-GB" dirty="0" smtClean="0"/>
              <a:t>Children’s Profile</a:t>
            </a:r>
            <a:endParaRPr lang="en-GB" dirty="0"/>
          </a:p>
        </p:txBody>
      </p:sp>
      <p:pic>
        <p:nvPicPr>
          <p:cNvPr id="13314" name="Picture 2" descr="C:\Users\KW009734\AppData\Local\Microsoft\Windows\Temporary Internet Files\Content.IE5\QDJ1DQYE\bad_compu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152" y="1700808"/>
            <a:ext cx="58166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53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752"/>
            <a:ext cx="8229600" cy="710952"/>
          </a:xfrm>
        </p:spPr>
        <p:txBody>
          <a:bodyPr>
            <a:normAutofit fontScale="90000"/>
          </a:bodyPr>
          <a:lstStyle/>
          <a:p>
            <a:r>
              <a:rPr lang="en-GB" dirty="0" err="1" smtClean="0"/>
              <a:t>RAISEonline</a:t>
            </a:r>
            <a:endParaRPr lang="en-GB" dirty="0"/>
          </a:p>
        </p:txBody>
      </p:sp>
      <p:sp>
        <p:nvSpPr>
          <p:cNvPr id="3" name="Content Placeholder 2"/>
          <p:cNvSpPr>
            <a:spLocks noGrp="1"/>
          </p:cNvSpPr>
          <p:nvPr>
            <p:ph idx="1"/>
          </p:nvPr>
        </p:nvSpPr>
        <p:spPr>
          <a:xfrm>
            <a:off x="179512" y="908720"/>
            <a:ext cx="8640960" cy="1296144"/>
          </a:xfrm>
        </p:spPr>
        <p:txBody>
          <a:bodyPr>
            <a:noAutofit/>
          </a:bodyPr>
          <a:lstStyle/>
          <a:p>
            <a:pPr>
              <a:spcBef>
                <a:spcPts val="0"/>
              </a:spcBef>
            </a:pPr>
            <a:r>
              <a:rPr lang="en-GB" sz="1800" dirty="0" smtClean="0"/>
              <a:t>Available late October – dates not yet released</a:t>
            </a:r>
          </a:p>
          <a:p>
            <a:pPr>
              <a:spcBef>
                <a:spcPts val="0"/>
              </a:spcBef>
            </a:pPr>
            <a:r>
              <a:rPr lang="en-GB" sz="1800" dirty="0" smtClean="0"/>
              <a:t>New thresholds, expected standard and greater depth / higher standard</a:t>
            </a:r>
          </a:p>
          <a:p>
            <a:pPr>
              <a:spcBef>
                <a:spcPts val="0"/>
              </a:spcBef>
            </a:pPr>
            <a:r>
              <a:rPr lang="en-GB" sz="1800" dirty="0" smtClean="0"/>
              <a:t>Average scaled scores</a:t>
            </a:r>
          </a:p>
          <a:p>
            <a:pPr>
              <a:spcBef>
                <a:spcPts val="0"/>
              </a:spcBef>
            </a:pPr>
            <a:r>
              <a:rPr lang="en-GB" sz="1800" dirty="0" smtClean="0"/>
              <a:t>New progress measures</a:t>
            </a:r>
          </a:p>
          <a:p>
            <a:pPr>
              <a:spcBef>
                <a:spcPts val="0"/>
              </a:spcBef>
            </a:pPr>
            <a:r>
              <a:rPr lang="en-GB" sz="1800" dirty="0"/>
              <a:t>Summary shows breakdown for low, middle, high prior attainment for all pupils and disadvantaged pupils.</a:t>
            </a:r>
          </a:p>
          <a:p>
            <a:pPr marL="0" indent="0">
              <a:spcBef>
                <a:spcPts val="0"/>
              </a:spcBef>
              <a:buNone/>
            </a:pPr>
            <a:endParaRPr lang="en-GB" sz="1800" dirty="0" smtClean="0"/>
          </a:p>
          <a:p>
            <a:pPr marL="0" indent="0">
              <a:spcBef>
                <a:spcPts val="0"/>
              </a:spcBef>
              <a:buNone/>
            </a:pPr>
            <a:endParaRPr lang="en-GB"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2"/>
            <a:ext cx="6046947" cy="392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44208" y="2564904"/>
            <a:ext cx="2448272"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Disadvantaged </a:t>
            </a:r>
            <a:r>
              <a:rPr lang="en-GB" dirty="0">
                <a:latin typeface="Calibri" panose="020F0502020204030204" pitchFamily="34" charset="0"/>
                <a:cs typeface="Calibri" panose="020F0502020204030204" pitchFamily="34" charset="0"/>
              </a:rPr>
              <a:t>pupils are compared against non-disadvantaged pupils </a:t>
            </a:r>
            <a:r>
              <a:rPr lang="en-GB" dirty="0" smtClean="0">
                <a:latin typeface="Calibri" panose="020F0502020204030204" pitchFamily="34" charset="0"/>
                <a:cs typeface="Calibri" panose="020F0502020204030204" pitchFamily="34" charset="0"/>
              </a:rPr>
              <a:t>nationally.</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Statistical </a:t>
            </a:r>
            <a:r>
              <a:rPr lang="en-GB" dirty="0">
                <a:latin typeface="Calibri" panose="020F0502020204030204" pitchFamily="34" charset="0"/>
                <a:cs typeface="Calibri" panose="020F0502020204030204" pitchFamily="34" charset="0"/>
              </a:rPr>
              <a:t>significance is applied as before AND there will be additional shading to indicate top / </a:t>
            </a:r>
            <a:r>
              <a:rPr lang="en-GB" dirty="0" smtClean="0">
                <a:latin typeface="Calibri" panose="020F0502020204030204" pitchFamily="34" charset="0"/>
                <a:cs typeface="Calibri" panose="020F0502020204030204" pitchFamily="34" charset="0"/>
              </a:rPr>
              <a:t>bottom 10%</a:t>
            </a:r>
            <a:endParaRPr lang="en-GB" dirty="0">
              <a:latin typeface="Calibri" panose="020F0502020204030204" pitchFamily="34" charset="0"/>
              <a:cs typeface="Calibri" panose="020F0502020204030204" pitchFamily="34" charset="0"/>
            </a:endParaRPr>
          </a:p>
        </p:txBody>
      </p:sp>
      <p:sp>
        <p:nvSpPr>
          <p:cNvPr id="5" name="TextBox 4"/>
          <p:cNvSpPr txBox="1"/>
          <p:nvPr/>
        </p:nvSpPr>
        <p:spPr>
          <a:xfrm>
            <a:off x="3779912" y="2780928"/>
            <a:ext cx="2215799" cy="338554"/>
          </a:xfrm>
          <a:prstGeom prst="rect">
            <a:avLst/>
          </a:prstGeom>
          <a:noFill/>
        </p:spPr>
        <p:txBody>
          <a:bodyPr wrap="none" rtlCol="0">
            <a:spAutoFit/>
          </a:bodyPr>
          <a:lstStyle/>
          <a:p>
            <a:r>
              <a:rPr lang="en-GB" sz="1600" i="1" dirty="0" smtClean="0">
                <a:latin typeface="Calibri" panose="020F0502020204030204" pitchFamily="34" charset="0"/>
                <a:cs typeface="Calibri" panose="020F0502020204030204" pitchFamily="34" charset="0"/>
              </a:rPr>
              <a:t>Example progress report</a:t>
            </a:r>
            <a:endParaRPr lang="en-GB"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2492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598595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23528" y="260648"/>
            <a:ext cx="8229600" cy="710952"/>
          </a:xfrm>
        </p:spPr>
        <p:txBody>
          <a:bodyPr>
            <a:normAutofit fontScale="90000"/>
          </a:bodyPr>
          <a:lstStyle/>
          <a:p>
            <a:r>
              <a:rPr lang="en-GB" dirty="0" err="1" smtClean="0"/>
              <a:t>RAISEonline</a:t>
            </a:r>
            <a:endParaRPr lang="en-GB" dirty="0"/>
          </a:p>
        </p:txBody>
      </p:sp>
      <p:sp>
        <p:nvSpPr>
          <p:cNvPr id="6" name="Content Placeholder 2"/>
          <p:cNvSpPr txBox="1">
            <a:spLocks/>
          </p:cNvSpPr>
          <p:nvPr/>
        </p:nvSpPr>
        <p:spPr>
          <a:xfrm>
            <a:off x="179512" y="1124744"/>
            <a:ext cx="8064896"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Pupil group comparisons fall into 3 types:</a:t>
            </a:r>
          </a:p>
          <a:p>
            <a:pPr lvl="1"/>
            <a:r>
              <a:rPr lang="en-GB" sz="1600" dirty="0" smtClean="0"/>
              <a:t>comparison against the same group (for example gender, EAL, non SEN)</a:t>
            </a:r>
          </a:p>
          <a:p>
            <a:pPr lvl="1"/>
            <a:r>
              <a:rPr lang="en-GB" sz="1600" dirty="0" smtClean="0"/>
              <a:t>comparison against non-disadvantaged group (disadvantaged, CLA, FSM)</a:t>
            </a:r>
          </a:p>
          <a:p>
            <a:pPr lvl="1"/>
            <a:r>
              <a:rPr lang="en-GB" sz="1600" dirty="0" smtClean="0"/>
              <a:t>comparison against all pupils (SEN)</a:t>
            </a:r>
          </a:p>
          <a:p>
            <a:pPr marL="0" indent="0">
              <a:buFont typeface="Arial" pitchFamily="34" charset="0"/>
              <a:buNone/>
            </a:pPr>
            <a:endParaRPr lang="en-GB" sz="2000" dirty="0" smtClean="0"/>
          </a:p>
          <a:p>
            <a:pPr marL="0" indent="0">
              <a:buFont typeface="Arial" pitchFamily="34" charset="0"/>
              <a:buNone/>
            </a:pPr>
            <a:endParaRPr lang="en-GB" sz="2400" dirty="0"/>
          </a:p>
        </p:txBody>
      </p:sp>
    </p:spTree>
    <p:extLst>
      <p:ext uri="{BB962C8B-B14F-4D97-AF65-F5344CB8AC3E}">
        <p14:creationId xmlns:p14="http://schemas.microsoft.com/office/powerpoint/2010/main" val="124159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2016 Headlines – Foundation Stage</a:t>
            </a:r>
            <a:endParaRPr lang="en-GB" dirty="0"/>
          </a:p>
        </p:txBody>
      </p:sp>
      <p:sp>
        <p:nvSpPr>
          <p:cNvPr id="6" name="TextBox 5"/>
          <p:cNvSpPr txBox="1"/>
          <p:nvPr/>
        </p:nvSpPr>
        <p:spPr>
          <a:xfrm>
            <a:off x="755576" y="1484784"/>
            <a:ext cx="7920880"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69% of children in Sheffield achieved a good level of development at the end of the Foundation Stage. This is equivalent to the provisional national result.</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Provisional data indicates that the achievement gap has closed by 4% points to 31.7%.</a:t>
            </a: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All localities showing an upwards trend over the last 4 years.</a:t>
            </a:r>
            <a:endParaRPr lang="en-GB"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725019"/>
            <a:ext cx="3033184" cy="178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39182"/>
            <a:ext cx="480377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183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key releases</a:t>
            </a:r>
            <a:endParaRPr lang="en-GB" dirty="0"/>
          </a:p>
        </p:txBody>
      </p:sp>
      <p:sp>
        <p:nvSpPr>
          <p:cNvPr id="3" name="Content Placeholder 2"/>
          <p:cNvSpPr>
            <a:spLocks noGrp="1"/>
          </p:cNvSpPr>
          <p:nvPr>
            <p:ph idx="1"/>
          </p:nvPr>
        </p:nvSpPr>
        <p:spPr/>
        <p:txBody>
          <a:bodyPr>
            <a:normAutofit lnSpcReduction="10000"/>
          </a:bodyPr>
          <a:lstStyle/>
          <a:p>
            <a:r>
              <a:rPr lang="en-GB" dirty="0" smtClean="0"/>
              <a:t>Inspection dashboard – to be used for inspection preparation, likely to be released after RAISE, content not yet announced</a:t>
            </a:r>
          </a:p>
          <a:p>
            <a:r>
              <a:rPr lang="en-GB" dirty="0" smtClean="0"/>
              <a:t>Primary Performance Tables – 15</a:t>
            </a:r>
            <a:r>
              <a:rPr lang="en-GB" baseline="30000" dirty="0" smtClean="0"/>
              <a:t>th</a:t>
            </a:r>
            <a:r>
              <a:rPr lang="en-GB" dirty="0" smtClean="0"/>
              <a:t> December</a:t>
            </a:r>
          </a:p>
          <a:p>
            <a:r>
              <a:rPr lang="en-GB" dirty="0" smtClean="0"/>
              <a:t>Floor standards – provisional data already includes progress and the thresholds have been announced but will not be confirmed until Performance Tables</a:t>
            </a:r>
          </a:p>
          <a:p>
            <a:r>
              <a:rPr lang="en-GB" dirty="0" smtClean="0"/>
              <a:t>Coasting schools.....</a:t>
            </a:r>
            <a:endParaRPr lang="en-GB" dirty="0"/>
          </a:p>
        </p:txBody>
      </p:sp>
    </p:spTree>
    <p:extLst>
      <p:ext uri="{BB962C8B-B14F-4D97-AF65-F5344CB8AC3E}">
        <p14:creationId xmlns:p14="http://schemas.microsoft.com/office/powerpoint/2010/main" val="227386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3672408"/>
          </a:xfrm>
        </p:spPr>
        <p:txBody>
          <a:bodyPr>
            <a:noAutofit/>
          </a:bodyPr>
          <a:lstStyle/>
          <a:p>
            <a:r>
              <a:rPr lang="en-GB" sz="2000" dirty="0" smtClean="0"/>
              <a:t>The </a:t>
            </a:r>
            <a:r>
              <a:rPr lang="en-GB" sz="2000" dirty="0" err="1" smtClean="0"/>
              <a:t>DfE</a:t>
            </a:r>
            <a:r>
              <a:rPr lang="en-GB" sz="2000" dirty="0" smtClean="0"/>
              <a:t> plans to inform schools if they meet the coasting definition after the 2016 Performance Tables are published in December. </a:t>
            </a:r>
            <a:r>
              <a:rPr lang="en-GB" sz="2000" dirty="0"/>
              <a:t>These schools will need to demonstrate that they have sufficient capacity to improve or face further action.</a:t>
            </a:r>
          </a:p>
          <a:p>
            <a:r>
              <a:rPr lang="en-GB" sz="2000" dirty="0" smtClean="0"/>
              <a:t>Schools will be identified as coasting using data from 2014, 2015 and 2016.</a:t>
            </a:r>
          </a:p>
          <a:p>
            <a:pPr lvl="1"/>
            <a:r>
              <a:rPr lang="en-GB" sz="1600" dirty="0" smtClean="0"/>
              <a:t>In 2014 and 2015 a school is coasting if </a:t>
            </a:r>
            <a:r>
              <a:rPr lang="en-GB" sz="1600" dirty="0"/>
              <a:t>fewer than 85 per cent of pupils achieve Level </a:t>
            </a:r>
            <a:r>
              <a:rPr lang="en-GB" sz="1600" dirty="0" smtClean="0"/>
              <a:t>4+ </a:t>
            </a:r>
            <a:r>
              <a:rPr lang="en-GB" sz="1600" dirty="0"/>
              <a:t>in reading, writing and mathematics and the percentage of pupils making expected progress in reading, writing </a:t>
            </a:r>
            <a:r>
              <a:rPr lang="en-GB" sz="1600" dirty="0" smtClean="0"/>
              <a:t>and maths are all </a:t>
            </a:r>
            <a:r>
              <a:rPr lang="en-GB" sz="1600" dirty="0"/>
              <a:t>below the national medians</a:t>
            </a:r>
            <a:r>
              <a:rPr lang="en-GB" sz="1600" dirty="0" smtClean="0"/>
              <a:t>.</a:t>
            </a:r>
          </a:p>
          <a:p>
            <a:pPr lvl="1"/>
            <a:r>
              <a:rPr lang="en-GB" sz="1600" dirty="0" smtClean="0"/>
              <a:t>In 2016 a school is coasting if </a:t>
            </a:r>
            <a:r>
              <a:rPr lang="en-GB" sz="1600" dirty="0"/>
              <a:t>fewer than 85 per cent of pupils achieve the new expected standard across reading, writing and mathematics and pupil progress </a:t>
            </a:r>
            <a:r>
              <a:rPr lang="en-GB" sz="1600" dirty="0" smtClean="0"/>
              <a:t>is below the threshold in any one of reading, writing or maths. The progress measure for coasting will be calculated in the same way as the progress floor standards but the coasting standard will be set at a higher level than the progress floor standard.</a:t>
            </a:r>
          </a:p>
          <a:p>
            <a:pPr lvl="1"/>
            <a:r>
              <a:rPr lang="en-GB" sz="1600" dirty="0" smtClean="0"/>
              <a:t>A school is only classified as coasting if it meets these criteria in ALL 3 years</a:t>
            </a:r>
            <a:endParaRPr lang="en-GB" sz="1600" dirty="0"/>
          </a:p>
          <a:p>
            <a:r>
              <a:rPr lang="en-GB" sz="2000" dirty="0"/>
              <a:t>School identified as coasting after the 2016 accountability data is published will be </a:t>
            </a:r>
            <a:r>
              <a:rPr lang="en-GB" sz="2000" dirty="0" smtClean="0"/>
              <a:t>notified and </a:t>
            </a:r>
            <a:r>
              <a:rPr lang="en-GB" sz="2000" dirty="0"/>
              <a:t>will become eligible for intervention. However, they will not “automatically be subject to intervention</a:t>
            </a:r>
            <a:r>
              <a:rPr lang="en-GB" sz="2000" dirty="0" smtClean="0"/>
              <a:t>”.</a:t>
            </a:r>
            <a:endParaRPr lang="en-GB" sz="2000" dirty="0"/>
          </a:p>
        </p:txBody>
      </p:sp>
      <p:sp>
        <p:nvSpPr>
          <p:cNvPr id="4" name="Title 1"/>
          <p:cNvSpPr txBox="1">
            <a:spLocks/>
          </p:cNvSpPr>
          <p:nvPr/>
        </p:nvSpPr>
        <p:spPr>
          <a:xfrm>
            <a:off x="467544"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Calibri" panose="020F0502020204030204" pitchFamily="34" charset="0"/>
                <a:cs typeface="Calibri" panose="020F0502020204030204" pitchFamily="34" charset="0"/>
              </a:rPr>
              <a:t>KS2 - Coasting Schools</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476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712968" cy="5688632"/>
          </a:xfrm>
        </p:spPr>
        <p:txBody>
          <a:bodyPr>
            <a:noAutofit/>
          </a:bodyPr>
          <a:lstStyle/>
          <a:p>
            <a:r>
              <a:rPr lang="en-GB" sz="2400" dirty="0" smtClean="0"/>
              <a:t>Each locality has a process for carrying out the categorisation:</a:t>
            </a:r>
          </a:p>
          <a:p>
            <a:pPr lvl="1">
              <a:buFont typeface="Courier New" pitchFamily="49" charset="0"/>
              <a:buChar char="o"/>
            </a:pPr>
            <a:r>
              <a:rPr lang="en-GB" sz="1800" dirty="0" smtClean="0"/>
              <a:t>School Information Forms are completed.</a:t>
            </a:r>
          </a:p>
          <a:p>
            <a:pPr lvl="1">
              <a:buFont typeface="Courier New" pitchFamily="49" charset="0"/>
              <a:buChar char="o"/>
            </a:pPr>
            <a:r>
              <a:rPr lang="en-GB" sz="1800" dirty="0" smtClean="0"/>
              <a:t>School &amp; Locality data is available.</a:t>
            </a:r>
          </a:p>
          <a:p>
            <a:pPr lvl="1">
              <a:buFont typeface="Courier New" pitchFamily="49" charset="0"/>
              <a:buChar char="o"/>
            </a:pPr>
            <a:r>
              <a:rPr lang="en-GB" sz="1800" dirty="0" smtClean="0"/>
              <a:t>Locality &amp; Learn Sheffield categorise each school and feed back (where necessary) by Friday 14</a:t>
            </a:r>
            <a:r>
              <a:rPr lang="en-GB" sz="1800" baseline="30000" dirty="0" smtClean="0"/>
              <a:t>th</a:t>
            </a:r>
            <a:r>
              <a:rPr lang="en-GB" sz="1800" dirty="0" smtClean="0"/>
              <a:t> October.</a:t>
            </a:r>
          </a:p>
          <a:p>
            <a:pPr lvl="1">
              <a:buFont typeface="Courier New" pitchFamily="49" charset="0"/>
              <a:buChar char="o"/>
            </a:pPr>
            <a:r>
              <a:rPr lang="en-GB" sz="1800" dirty="0" smtClean="0"/>
              <a:t>Learn Sheffield writes to all schools on Monday 17</a:t>
            </a:r>
            <a:r>
              <a:rPr lang="en-GB" sz="1800" baseline="30000" dirty="0" smtClean="0"/>
              <a:t>th</a:t>
            </a:r>
            <a:r>
              <a:rPr lang="en-GB" sz="1800" dirty="0" smtClean="0"/>
              <a:t> October.</a:t>
            </a:r>
          </a:p>
          <a:p>
            <a:pPr lvl="1">
              <a:buFont typeface="Courier New" pitchFamily="49" charset="0"/>
              <a:buChar char="o"/>
            </a:pPr>
            <a:r>
              <a:rPr lang="en-GB" sz="1800" dirty="0" smtClean="0"/>
              <a:t>School Profiles will be shared once complete but this will not delay the process.</a:t>
            </a:r>
          </a:p>
          <a:p>
            <a:pPr marL="0" indent="0">
              <a:buNone/>
            </a:pPr>
            <a:endParaRPr lang="en-GB" sz="800" dirty="0" smtClean="0"/>
          </a:p>
          <a:p>
            <a:r>
              <a:rPr lang="en-GB" sz="2400" dirty="0" smtClean="0"/>
              <a:t>We have agreed that we will write to all schools at the same time, even if that leads to a delay for some localities. </a:t>
            </a:r>
          </a:p>
          <a:p>
            <a:pPr marL="0" indent="0">
              <a:buNone/>
            </a:pPr>
            <a:endParaRPr lang="en-GB" sz="800" dirty="0" smtClean="0"/>
          </a:p>
          <a:p>
            <a:r>
              <a:rPr lang="en-GB" sz="2400" dirty="0" smtClean="0"/>
              <a:t>The letters will be accompanied by a Guide to Categorisation and some accompanying documents – everything goes to the Headteacher (or equivalent) &amp; Chair of Governors (or equivalent).</a:t>
            </a:r>
          </a:p>
          <a:p>
            <a:pPr marL="0" indent="0">
              <a:buNone/>
            </a:pPr>
            <a:endParaRPr lang="en-GB" sz="800" dirty="0" smtClean="0"/>
          </a:p>
          <a:p>
            <a:r>
              <a:rPr lang="en-GB" sz="2400" dirty="0" smtClean="0"/>
              <a:t>The process is about the effective targeting of resources and is based on the principle that each school has an entitlement. </a:t>
            </a:r>
            <a:endParaRPr lang="en-GB" sz="2400" dirty="0"/>
          </a:p>
        </p:txBody>
      </p:sp>
      <p:sp>
        <p:nvSpPr>
          <p:cNvPr id="4" name="Title 1"/>
          <p:cNvSpPr txBox="1">
            <a:spLocks/>
          </p:cNvSpPr>
          <p:nvPr/>
        </p:nvSpPr>
        <p:spPr>
          <a:xfrm>
            <a:off x="467544"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Calibri" panose="020F0502020204030204" pitchFamily="34" charset="0"/>
                <a:cs typeface="Calibri" panose="020F0502020204030204" pitchFamily="34" charset="0"/>
              </a:rPr>
              <a:t>Primary Categorisation</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85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712968" cy="5688632"/>
          </a:xfrm>
        </p:spPr>
        <p:txBody>
          <a:bodyPr>
            <a:noAutofit/>
          </a:bodyPr>
          <a:lstStyle/>
          <a:p>
            <a:r>
              <a:rPr lang="en-GB" sz="2400" dirty="0" smtClean="0"/>
              <a:t>The strategy includes the activity that will support all schools in preparation for Statutory Tests in 2017:</a:t>
            </a:r>
          </a:p>
          <a:p>
            <a:pPr lvl="1">
              <a:buFont typeface="Courier New" pitchFamily="49" charset="0"/>
              <a:buChar char="o"/>
            </a:pPr>
            <a:r>
              <a:rPr lang="en-GB" sz="2000" dirty="0" smtClean="0"/>
              <a:t>Moderation – city, locality &amp; school level</a:t>
            </a:r>
          </a:p>
          <a:p>
            <a:pPr lvl="1">
              <a:buFont typeface="Courier New" pitchFamily="49" charset="0"/>
              <a:buChar char="o"/>
            </a:pPr>
            <a:r>
              <a:rPr lang="en-GB" sz="2000" dirty="0" smtClean="0"/>
              <a:t>Tracking – using predictions to inform support for schools</a:t>
            </a:r>
          </a:p>
          <a:p>
            <a:pPr lvl="1">
              <a:buFont typeface="Courier New" pitchFamily="49" charset="0"/>
              <a:buChar char="o"/>
            </a:pPr>
            <a:r>
              <a:rPr lang="en-GB" sz="2000" dirty="0" smtClean="0"/>
              <a:t>Briefings – school leaders &amp; FS2/Y2/Y6 teachers</a:t>
            </a:r>
          </a:p>
          <a:p>
            <a:pPr lvl="1">
              <a:buFont typeface="Courier New" pitchFamily="49" charset="0"/>
              <a:buChar char="o"/>
            </a:pPr>
            <a:r>
              <a:rPr lang="en-GB" sz="2000" dirty="0" smtClean="0"/>
              <a:t>Support &amp; Guidance (including Access Arrangements)		</a:t>
            </a:r>
          </a:p>
          <a:p>
            <a:pPr marL="0" indent="0">
              <a:buNone/>
            </a:pPr>
            <a:endParaRPr lang="en-GB" sz="800" dirty="0" smtClean="0"/>
          </a:p>
          <a:p>
            <a:r>
              <a:rPr lang="en-GB" sz="2400" dirty="0" smtClean="0"/>
              <a:t>The team working on this are LSIPs and Associate LSIPs – the discussion and decisions will be taken at the Primary Improvement Board in October.</a:t>
            </a:r>
          </a:p>
          <a:p>
            <a:pPr marL="0" indent="0">
              <a:buNone/>
            </a:pPr>
            <a:endParaRPr lang="en-GB" sz="800" dirty="0" smtClean="0"/>
          </a:p>
          <a:p>
            <a:r>
              <a:rPr lang="en-GB" sz="2400" dirty="0" smtClean="0"/>
              <a:t>The strategy also includes school improvement activity (school self evaluation, school improvement planning, </a:t>
            </a:r>
            <a:r>
              <a:rPr lang="en-GB" sz="2400" dirty="0"/>
              <a:t>support with data analysis, </a:t>
            </a:r>
            <a:r>
              <a:rPr lang="en-GB" sz="2400" dirty="0" smtClean="0"/>
              <a:t>Ofsted preparation, etc.) which will be offered to schools as part of the support and challenge entitlement following categorisation.</a:t>
            </a:r>
            <a:endParaRPr lang="en-GB" sz="2400" dirty="0"/>
          </a:p>
        </p:txBody>
      </p:sp>
      <p:sp>
        <p:nvSpPr>
          <p:cNvPr id="4" name="Title 1"/>
          <p:cNvSpPr txBox="1">
            <a:spLocks/>
          </p:cNvSpPr>
          <p:nvPr/>
        </p:nvSpPr>
        <p:spPr>
          <a:xfrm>
            <a:off x="467544"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Calibri" panose="020F0502020204030204" pitchFamily="34" charset="0"/>
                <a:cs typeface="Calibri" panose="020F0502020204030204" pitchFamily="34" charset="0"/>
              </a:rPr>
              <a:t>Achievement Strategy</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994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712968" cy="5688632"/>
          </a:xfrm>
        </p:spPr>
        <p:txBody>
          <a:bodyPr>
            <a:noAutofit/>
          </a:bodyPr>
          <a:lstStyle/>
          <a:p>
            <a:r>
              <a:rPr lang="en-GB" sz="2400" dirty="0" smtClean="0"/>
              <a:t>Each locality will develop a School Improvement Action Plan to capture the school improvement activity – there is flexibility about when, how, etc. The content will be based upon the agreement between Learn Sheffield and each locality.</a:t>
            </a:r>
            <a:r>
              <a:rPr lang="en-GB" sz="2000" dirty="0" smtClean="0"/>
              <a:t>	</a:t>
            </a:r>
          </a:p>
          <a:p>
            <a:pPr marL="0" indent="0">
              <a:buNone/>
            </a:pPr>
            <a:endParaRPr lang="en-GB" sz="800" dirty="0" smtClean="0"/>
          </a:p>
          <a:p>
            <a:r>
              <a:rPr lang="en-GB" sz="2400" dirty="0" smtClean="0"/>
              <a:t>The categorisation process may lead to some additional or different activity.</a:t>
            </a:r>
          </a:p>
          <a:p>
            <a:pPr marL="0" indent="0">
              <a:buNone/>
            </a:pPr>
            <a:endParaRPr lang="en-GB" sz="800" dirty="0" smtClean="0"/>
          </a:p>
          <a:p>
            <a:r>
              <a:rPr lang="en-GB" sz="2400" dirty="0" smtClean="0"/>
              <a:t>The development of the locality data picture may lead to some additional or different activity.</a:t>
            </a:r>
          </a:p>
          <a:p>
            <a:pPr marL="0" indent="0">
              <a:buNone/>
            </a:pPr>
            <a:endParaRPr lang="en-GB" sz="800" dirty="0" smtClean="0"/>
          </a:p>
          <a:p>
            <a:r>
              <a:rPr lang="en-GB" sz="2400" dirty="0" smtClean="0"/>
              <a:t>The achievement strategy may lead to some additional or different activity.</a:t>
            </a:r>
          </a:p>
          <a:p>
            <a:pPr marL="0" indent="0">
              <a:buNone/>
            </a:pPr>
            <a:endParaRPr lang="en-GB" sz="800" dirty="0" smtClean="0"/>
          </a:p>
          <a:p>
            <a:r>
              <a:rPr lang="en-GB" sz="2400" dirty="0" smtClean="0"/>
              <a:t>The plan needs to be a working document and, most importantly, needs to support the work of the locality. Each locality can decide how to approach this additional information. </a:t>
            </a:r>
            <a:endParaRPr lang="en-GB" sz="2400" dirty="0"/>
          </a:p>
        </p:txBody>
      </p:sp>
      <p:sp>
        <p:nvSpPr>
          <p:cNvPr id="4" name="Title 1"/>
          <p:cNvSpPr txBox="1">
            <a:spLocks/>
          </p:cNvSpPr>
          <p:nvPr/>
        </p:nvSpPr>
        <p:spPr>
          <a:xfrm>
            <a:off x="467544"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Calibri" panose="020F0502020204030204" pitchFamily="34" charset="0"/>
                <a:cs typeface="Calibri" panose="020F0502020204030204" pitchFamily="34" charset="0"/>
              </a:rPr>
              <a:t>Locality Action Plans</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302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dirty="0" smtClean="0"/>
              <a:t>2016 Headlines – Phonics</a:t>
            </a:r>
            <a:endParaRPr lang="en-GB" dirty="0"/>
          </a:p>
        </p:txBody>
      </p:sp>
      <p:sp>
        <p:nvSpPr>
          <p:cNvPr id="6" name="TextBox 5"/>
          <p:cNvSpPr txBox="1"/>
          <p:nvPr/>
        </p:nvSpPr>
        <p:spPr>
          <a:xfrm>
            <a:off x="611560" y="1268760"/>
            <a:ext cx="8280920" cy="1200329"/>
          </a:xfrm>
          <a:prstGeom prst="rect">
            <a:avLst/>
          </a:prstGeom>
          <a:noFill/>
        </p:spPr>
        <p:txBody>
          <a:bodyPr wrap="square" rtlCol="0">
            <a:spAutoFit/>
          </a:bodyPr>
          <a:lstStyle/>
          <a:p>
            <a:pPr marL="285750" indent="-285750">
              <a:buFont typeface="Arial" panose="020B0604020202020204" pitchFamily="34" charset="0"/>
              <a:buChar char="•"/>
            </a:pPr>
            <a:r>
              <a:rPr lang="en-GB" smtClean="0">
                <a:latin typeface="Calibri" panose="020F0502020204030204" pitchFamily="34" charset="0"/>
                <a:cs typeface="Calibri" panose="020F0502020204030204" pitchFamily="34" charset="0"/>
              </a:rPr>
              <a:t>77</a:t>
            </a:r>
            <a:r>
              <a:rPr lang="en-GB" dirty="0" smtClean="0">
                <a:latin typeface="Calibri" panose="020F0502020204030204" pitchFamily="34" charset="0"/>
                <a:cs typeface="Calibri" panose="020F0502020204030204" pitchFamily="34" charset="0"/>
              </a:rPr>
              <a:t>% of children in Sheffield achieved the required standard of phonics decoding. This is 4% points below the national average of 81%.</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gap between Sheffield and national has remained the same at 4% points.</a:t>
            </a: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All localities showing an upwards trend over the last 4 years.</a:t>
            </a:r>
            <a:endParaRPr lang="en-GB"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35" y="2780928"/>
            <a:ext cx="480377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412" y="3284984"/>
            <a:ext cx="33432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90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96610"/>
            <a:ext cx="3108007" cy="227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90819" y="53752"/>
            <a:ext cx="8229600" cy="926976"/>
          </a:xfrm>
        </p:spPr>
        <p:txBody>
          <a:bodyPr>
            <a:normAutofit/>
          </a:bodyPr>
          <a:lstStyle/>
          <a:p>
            <a:r>
              <a:rPr lang="en-GB" dirty="0" smtClean="0"/>
              <a:t>2016 Headlines – Key Stage 1</a:t>
            </a:r>
            <a:endParaRPr lang="en-GB" dirty="0"/>
          </a:p>
        </p:txBody>
      </p:sp>
      <p:sp>
        <p:nvSpPr>
          <p:cNvPr id="5" name="TextBox 4"/>
          <p:cNvSpPr txBox="1"/>
          <p:nvPr/>
        </p:nvSpPr>
        <p:spPr>
          <a:xfrm>
            <a:off x="395537" y="980728"/>
            <a:ext cx="8324882"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New assessment framework this year.</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 of pupils working at or above the expected standard has dropped in Sheffield and nationally compared to % at level 2b+ in previous years.</a:t>
            </a:r>
          </a:p>
          <a:p>
            <a:pPr marL="285750" indent="-285750">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 of pupils working at or above expected standard in Sheffield is: 71% (reading); 65% (writing); 71% (maths). Gaps with national are: 3% (reading); 1% (writing); 2% (maths). Compared to last year the gaps have increased in reading and maths (by 1% point) and narrowed in writing (by 1% point).</a:t>
            </a:r>
            <a:endParaRPr lang="en-GB" sz="1600" dirty="0">
              <a:latin typeface="Calibri" panose="020F0502020204030204" pitchFamily="34" charset="0"/>
              <a:cs typeface="Calibri" panose="020F0502020204030204" pitchFamily="34" charset="0"/>
            </a:endParaRPr>
          </a:p>
        </p:txBody>
      </p:sp>
      <p:sp>
        <p:nvSpPr>
          <p:cNvPr id="6" name="TextBox 5"/>
          <p:cNvSpPr txBox="1"/>
          <p:nvPr/>
        </p:nvSpPr>
        <p:spPr>
          <a:xfrm>
            <a:off x="6516216" y="5301208"/>
            <a:ext cx="2329099" cy="1169551"/>
          </a:xfrm>
          <a:prstGeom prst="rect">
            <a:avLst/>
          </a:prstGeom>
          <a:noFill/>
        </p:spPr>
        <p:txBody>
          <a:bodyPr wrap="square" rtlCol="0">
            <a:spAutoFit/>
          </a:bodyPr>
          <a:lstStyle/>
          <a:p>
            <a:r>
              <a:rPr lang="en-GB" sz="1400" b="1" dirty="0" smtClean="0">
                <a:latin typeface="Calibri" panose="020F0502020204030204" pitchFamily="34" charset="0"/>
                <a:cs typeface="Calibri" panose="020F0502020204030204" pitchFamily="34" charset="0"/>
              </a:rPr>
              <a:t>EXS</a:t>
            </a:r>
            <a:r>
              <a:rPr lang="en-GB" sz="1400" dirty="0" smtClean="0">
                <a:latin typeface="Calibri" panose="020F0502020204030204" pitchFamily="34" charset="0"/>
                <a:cs typeface="Calibri" panose="020F0502020204030204" pitchFamily="34" charset="0"/>
              </a:rPr>
              <a:t> – working at the expected standard</a:t>
            </a:r>
          </a:p>
          <a:p>
            <a:r>
              <a:rPr lang="en-GB" sz="1400" b="1" dirty="0" smtClean="0">
                <a:latin typeface="Calibri" panose="020F0502020204030204" pitchFamily="34" charset="0"/>
                <a:cs typeface="Calibri" panose="020F0502020204030204" pitchFamily="34" charset="0"/>
              </a:rPr>
              <a:t>GDS</a:t>
            </a:r>
            <a:r>
              <a:rPr lang="en-GB" sz="1400" dirty="0" smtClean="0">
                <a:latin typeface="Calibri" panose="020F0502020204030204" pitchFamily="34" charset="0"/>
                <a:cs typeface="Calibri" panose="020F0502020204030204" pitchFamily="34" charset="0"/>
              </a:rPr>
              <a:t> – working at greater depth within the expected standard</a:t>
            </a:r>
            <a:endParaRPr lang="en-GB" sz="1400" dirty="0">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365104"/>
            <a:ext cx="3096344" cy="226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745993"/>
            <a:ext cx="3177078" cy="232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31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0819" y="53752"/>
            <a:ext cx="8229600" cy="1143000"/>
          </a:xfrm>
        </p:spPr>
        <p:txBody>
          <a:bodyPr>
            <a:noAutofit/>
          </a:bodyPr>
          <a:lstStyle/>
          <a:p>
            <a:r>
              <a:rPr lang="en-GB" sz="2800" dirty="0" smtClean="0"/>
              <a:t>Key Stage 1 – subject comparison, % EXS in reading, writing and maths</a:t>
            </a:r>
            <a:endParaRPr lang="en-GB"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87547"/>
            <a:ext cx="7920880" cy="552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92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600" dirty="0"/>
              <a:t>2016 Headlines – Key Stage </a:t>
            </a:r>
            <a:r>
              <a:rPr lang="en-GB" sz="3600" dirty="0" smtClean="0"/>
              <a:t>2</a:t>
            </a:r>
            <a:endParaRPr lang="en-GB"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67544" y="1268760"/>
            <a:ext cx="8229600" cy="4896544"/>
          </a:xfrm>
        </p:spPr>
        <p:txBody>
          <a:bodyPr>
            <a:normAutofit fontScale="92500" lnSpcReduction="20000"/>
          </a:bodyPr>
          <a:lstStyle/>
          <a:p>
            <a:r>
              <a:rPr lang="en-GB" sz="2000" dirty="0" smtClean="0">
                <a:latin typeface="Calibri" panose="020F0502020204030204" pitchFamily="34" charset="0"/>
                <a:cs typeface="Calibri" panose="020F0502020204030204" pitchFamily="34" charset="0"/>
              </a:rPr>
              <a:t>New assessment framework – pupils working at the level of test in reading, maths and GPS have received a scaled score between 80 and 120.</a:t>
            </a:r>
          </a:p>
          <a:p>
            <a:r>
              <a:rPr lang="en-GB" sz="2000" dirty="0" smtClean="0">
                <a:solidFill>
                  <a:srgbClr val="0070C0"/>
                </a:solidFill>
                <a:latin typeface="Calibri" panose="020F0502020204030204" pitchFamily="34" charset="0"/>
                <a:cs typeface="Calibri" panose="020F0502020204030204" pitchFamily="34" charset="0"/>
              </a:rPr>
              <a:t>Pupils working at a ‘higher standard’ are those achieving a scaled score of 110 or higher in reading and maths or working at ‘greater depth’ in writing.</a:t>
            </a:r>
          </a:p>
          <a:p>
            <a:r>
              <a:rPr lang="en-GB" sz="2000" dirty="0" smtClean="0">
                <a:latin typeface="Calibri" panose="020F0502020204030204" pitchFamily="34" charset="0"/>
                <a:cs typeface="Calibri" panose="020F0502020204030204" pitchFamily="34" charset="0"/>
              </a:rPr>
              <a:t>The new expected standard is estimated to be roughly equivalent to a level 4a in reading and between a 4b and 4a in maths.</a:t>
            </a:r>
          </a:p>
          <a:p>
            <a:r>
              <a:rPr lang="en-GB" sz="2000" dirty="0" smtClean="0">
                <a:latin typeface="Calibri" panose="020F0502020204030204" pitchFamily="34" charset="0"/>
                <a:cs typeface="Calibri" panose="020F0502020204030204" pitchFamily="34" charset="0"/>
              </a:rPr>
              <a:t>Progress will calculated using the difference between the KS2 scaled score and the KS1 average points score. </a:t>
            </a:r>
            <a:r>
              <a:rPr lang="en-GB" sz="2000" b="1" dirty="0" smtClean="0">
                <a:latin typeface="Calibri" panose="020F0502020204030204" pitchFamily="34" charset="0"/>
                <a:cs typeface="Calibri" panose="020F0502020204030204" pitchFamily="34" charset="0"/>
              </a:rPr>
              <a:t>BUT</a:t>
            </a:r>
            <a:r>
              <a:rPr lang="en-GB" sz="2000" dirty="0" smtClean="0">
                <a:latin typeface="Calibri" panose="020F0502020204030204" pitchFamily="34" charset="0"/>
                <a:cs typeface="Calibri" panose="020F0502020204030204" pitchFamily="34" charset="0"/>
              </a:rPr>
              <a:t> there is no individual level progress target for pupils. </a:t>
            </a:r>
          </a:p>
          <a:p>
            <a:r>
              <a:rPr lang="en-GB" sz="2000" dirty="0" smtClean="0">
                <a:latin typeface="Calibri" panose="020F0502020204030204" pitchFamily="34" charset="0"/>
                <a:cs typeface="Calibri" panose="020F0502020204030204" pitchFamily="34" charset="0"/>
              </a:rPr>
              <a:t>Schools will be below floor if:</a:t>
            </a:r>
          </a:p>
          <a:p>
            <a:pPr marL="457200" lvl="1" indent="0">
              <a:buNone/>
            </a:pPr>
            <a:r>
              <a:rPr lang="en-GB" sz="3000" dirty="0" smtClean="0">
                <a:solidFill>
                  <a:srgbClr val="FF0000"/>
                </a:solidFill>
                <a:latin typeface="Wingdings" panose="05000000000000000000" pitchFamily="2" charset="2"/>
              </a:rPr>
              <a:t>û</a:t>
            </a:r>
            <a:r>
              <a:rPr lang="en-GB" sz="1800" dirty="0" smtClean="0">
                <a:latin typeface="Calibri" panose="020F0502020204030204" pitchFamily="34" charset="0"/>
                <a:cs typeface="Calibri" panose="020F0502020204030204" pitchFamily="34" charset="0"/>
              </a:rPr>
              <a:t>    fewer than 65% of pupils reach the expected standard in ALL of reading, writing and maths</a:t>
            </a:r>
          </a:p>
          <a:p>
            <a:pPr marL="457200" lvl="1" indent="0">
              <a:buNone/>
            </a:pPr>
            <a:r>
              <a:rPr lang="en-GB" sz="1800" b="1" dirty="0" smtClean="0">
                <a:latin typeface="Calibri" panose="020F0502020204030204" pitchFamily="34" charset="0"/>
                <a:cs typeface="Calibri" panose="020F0502020204030204" pitchFamily="34" charset="0"/>
              </a:rPr>
              <a:t>AND</a:t>
            </a:r>
          </a:p>
          <a:p>
            <a:pPr marL="457200" lvl="1" indent="0">
              <a:buNone/>
            </a:pPr>
            <a:r>
              <a:rPr lang="en-GB" sz="3000" dirty="0">
                <a:solidFill>
                  <a:srgbClr val="FF0000"/>
                </a:solidFill>
                <a:latin typeface="Wingdings" panose="05000000000000000000" pitchFamily="2" charset="2"/>
              </a:rPr>
              <a:t>û</a:t>
            </a:r>
            <a:r>
              <a:rPr lang="en-GB" sz="1700" dirty="0"/>
              <a:t> </a:t>
            </a:r>
            <a:r>
              <a:rPr lang="en-GB" sz="1700" dirty="0" smtClean="0"/>
              <a:t> </a:t>
            </a:r>
            <a:r>
              <a:rPr lang="en-GB" sz="1100" dirty="0" smtClean="0"/>
              <a:t> </a:t>
            </a:r>
            <a:r>
              <a:rPr lang="en-GB" sz="1800" dirty="0" smtClean="0">
                <a:solidFill>
                  <a:srgbClr val="0070C0"/>
                </a:solidFill>
                <a:latin typeface="Calibri" panose="020F0502020204030204" pitchFamily="34" charset="0"/>
                <a:cs typeface="Calibri" panose="020F0502020204030204" pitchFamily="34" charset="0"/>
              </a:rPr>
              <a:t>the school is below the floor standard for </a:t>
            </a:r>
            <a:r>
              <a:rPr lang="en-GB" sz="1800" b="1" dirty="0" smtClean="0">
                <a:solidFill>
                  <a:srgbClr val="0070C0"/>
                </a:solidFill>
                <a:latin typeface="Calibri" panose="020F0502020204030204" pitchFamily="34" charset="0"/>
                <a:cs typeface="Calibri" panose="020F0502020204030204" pitchFamily="34" charset="0"/>
              </a:rPr>
              <a:t>ANY</a:t>
            </a:r>
            <a:r>
              <a:rPr lang="en-GB" sz="1800" dirty="0" smtClean="0">
                <a:solidFill>
                  <a:srgbClr val="0070C0"/>
                </a:solidFill>
                <a:latin typeface="Calibri" panose="020F0502020204030204" pitchFamily="34" charset="0"/>
                <a:cs typeface="Calibri" panose="020F0502020204030204" pitchFamily="34" charset="0"/>
              </a:rPr>
              <a:t> of the individual progress measures in reading (-5), writing (-7) or maths (-5). </a:t>
            </a:r>
          </a:p>
          <a:p>
            <a:pPr marL="457200" lvl="1" indent="0">
              <a:buNone/>
            </a:pPr>
            <a:endParaRPr lang="en-GB" sz="1800" i="1" dirty="0"/>
          </a:p>
          <a:p>
            <a:pPr marL="457200" lvl="1" indent="0">
              <a:buNone/>
            </a:pPr>
            <a:r>
              <a:rPr lang="en-GB" sz="1500" i="1" dirty="0" smtClean="0">
                <a:latin typeface="Calibri" panose="020F0502020204030204" pitchFamily="34" charset="0"/>
                <a:cs typeface="Calibri" panose="020F0502020204030204" pitchFamily="34" charset="0"/>
              </a:rPr>
              <a:t>NB confidence intervals will be applied to the progress measures similar to the method used to show significant ‘greens’ and ‘blues’ in RAISE.</a:t>
            </a:r>
          </a:p>
        </p:txBody>
      </p:sp>
    </p:spTree>
    <p:extLst>
      <p:ext uri="{BB962C8B-B14F-4D97-AF65-F5344CB8AC3E}">
        <p14:creationId xmlns:p14="http://schemas.microsoft.com/office/powerpoint/2010/main" val="254496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2675" y="116632"/>
            <a:ext cx="8229600" cy="659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en-GB" sz="3600" dirty="0" smtClean="0"/>
              <a:t>2016 Headlines – Key Stage 2</a:t>
            </a:r>
            <a:endParaRPr lang="en-GB" sz="3600" dirty="0"/>
          </a:p>
        </p:txBody>
      </p:sp>
      <p:sp>
        <p:nvSpPr>
          <p:cNvPr id="6" name="TextBox 5"/>
          <p:cNvSpPr txBox="1"/>
          <p:nvPr/>
        </p:nvSpPr>
        <p:spPr>
          <a:xfrm>
            <a:off x="179512" y="908720"/>
            <a:ext cx="8856984"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Significant difference in the % achieving the expected standard in reading, writing and maths – 52% compared to level 4+ (78% in 2015)</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Sheffield has closed the gap and is only 1% point below national average (53%)</a:t>
            </a:r>
          </a:p>
          <a:p>
            <a:pPr marL="285750" indent="-285750">
              <a:buFont typeface="Arial" panose="020B0604020202020204" pitchFamily="34" charset="0"/>
              <a:buChar char="•"/>
            </a:pPr>
            <a:r>
              <a:rPr lang="en-GB" dirty="0" smtClean="0">
                <a:solidFill>
                  <a:srgbClr val="0070C0"/>
                </a:solidFill>
                <a:latin typeface="Calibri" panose="020F0502020204030204" pitchFamily="34" charset="0"/>
                <a:cs typeface="Calibri" panose="020F0502020204030204" pitchFamily="34" charset="0"/>
              </a:rPr>
              <a:t>5% of pupils achieved the higher standard or greater depth in all three subjects, equivalent to the national average)</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For individual subjects the largest gap is for reading – Sheffield 62% compared to a national average of 66%</a:t>
            </a:r>
            <a:endParaRPr lang="en-GB" dirty="0">
              <a:latin typeface="Calibri" panose="020F0502020204030204" pitchFamily="34" charset="0"/>
              <a:cs typeface="Calibri" panose="020F0502020204030204" pitchFamily="34" charset="0"/>
            </a:endParaRPr>
          </a:p>
        </p:txBody>
      </p:sp>
      <p:sp>
        <p:nvSpPr>
          <p:cNvPr id="7" name="TextBox 6"/>
          <p:cNvSpPr txBox="1"/>
          <p:nvPr/>
        </p:nvSpPr>
        <p:spPr>
          <a:xfrm>
            <a:off x="6084168" y="4509120"/>
            <a:ext cx="2329099" cy="954107"/>
          </a:xfrm>
          <a:prstGeom prst="rect">
            <a:avLst/>
          </a:prstGeom>
          <a:noFill/>
        </p:spPr>
        <p:txBody>
          <a:bodyPr wrap="square" rtlCol="0">
            <a:spAutoFit/>
          </a:bodyPr>
          <a:lstStyle/>
          <a:p>
            <a:r>
              <a:rPr lang="en-GB" sz="1400" b="1" dirty="0" smtClean="0">
                <a:latin typeface="Calibri" panose="020F0502020204030204" pitchFamily="34" charset="0"/>
                <a:cs typeface="Calibri" panose="020F0502020204030204" pitchFamily="34" charset="0"/>
              </a:rPr>
              <a:t>EXS</a:t>
            </a:r>
            <a:r>
              <a:rPr lang="en-GB" sz="1400" dirty="0" smtClean="0">
                <a:latin typeface="Calibri" panose="020F0502020204030204" pitchFamily="34" charset="0"/>
                <a:cs typeface="Calibri" panose="020F0502020204030204" pitchFamily="34" charset="0"/>
              </a:rPr>
              <a:t> – working at the expected standard</a:t>
            </a:r>
          </a:p>
          <a:p>
            <a:r>
              <a:rPr lang="en-GB" sz="1400" b="1" dirty="0" smtClean="0">
                <a:latin typeface="Calibri" panose="020F0502020204030204" pitchFamily="34" charset="0"/>
                <a:cs typeface="Calibri" panose="020F0502020204030204" pitchFamily="34" charset="0"/>
              </a:rPr>
              <a:t>GDS</a:t>
            </a:r>
            <a:r>
              <a:rPr lang="en-GB" sz="1400" dirty="0" smtClean="0">
                <a:latin typeface="Calibri" panose="020F0502020204030204" pitchFamily="34" charset="0"/>
                <a:cs typeface="Calibri" panose="020F0502020204030204" pitchFamily="34" charset="0"/>
              </a:rPr>
              <a:t> – working at the higher standard / greater depth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98919"/>
            <a:ext cx="5064748" cy="346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44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188640"/>
            <a:ext cx="8229600" cy="720080"/>
          </a:xfrm>
        </p:spPr>
        <p:txBody>
          <a:bodyPr>
            <a:normAutofit/>
          </a:bodyPr>
          <a:lstStyle/>
          <a:p>
            <a:r>
              <a:rPr lang="en-GB" sz="3600" dirty="0"/>
              <a:t>2016 Headlines – Key Stage </a:t>
            </a:r>
            <a:r>
              <a:rPr lang="en-GB" sz="3600" dirty="0" smtClean="0"/>
              <a:t>2</a:t>
            </a:r>
            <a:endParaRPr lang="en-GB" sz="3600" dirty="0">
              <a:latin typeface="Calibri" panose="020F0502020204030204" pitchFamily="34" charset="0"/>
              <a:cs typeface="Calibri" panose="020F0502020204030204" pitchFamily="34" charset="0"/>
            </a:endParaRPr>
          </a:p>
        </p:txBody>
      </p:sp>
      <p:sp>
        <p:nvSpPr>
          <p:cNvPr id="14" name="TextBox 13"/>
          <p:cNvSpPr txBox="1"/>
          <p:nvPr/>
        </p:nvSpPr>
        <p:spPr>
          <a:xfrm>
            <a:off x="251520" y="6282576"/>
            <a:ext cx="8784976" cy="523220"/>
          </a:xfrm>
          <a:prstGeom prst="rect">
            <a:avLst/>
          </a:prstGeom>
          <a:noFill/>
        </p:spPr>
        <p:txBody>
          <a:bodyPr wrap="square" rtlCol="0">
            <a:spAutoFit/>
          </a:bodyPr>
          <a:lstStyle/>
          <a:p>
            <a:r>
              <a:rPr lang="en-GB" sz="1400" b="1" dirty="0" smtClean="0">
                <a:latin typeface="Calibri" panose="020F0502020204030204" pitchFamily="34" charset="0"/>
                <a:cs typeface="Calibri" panose="020F0502020204030204" pitchFamily="34" charset="0"/>
              </a:rPr>
              <a:t>EXS</a:t>
            </a:r>
            <a:r>
              <a:rPr lang="en-GB" sz="1400" dirty="0" smtClean="0">
                <a:latin typeface="Calibri" panose="020F0502020204030204" pitchFamily="34" charset="0"/>
                <a:cs typeface="Calibri" panose="020F0502020204030204" pitchFamily="34" charset="0"/>
              </a:rPr>
              <a:t> – working at the expected standard, </a:t>
            </a:r>
            <a:r>
              <a:rPr lang="en-GB" sz="1400" b="1" dirty="0">
                <a:latin typeface="Calibri" panose="020F0502020204030204" pitchFamily="34" charset="0"/>
                <a:cs typeface="Calibri" panose="020F0502020204030204" pitchFamily="34" charset="0"/>
              </a:rPr>
              <a:t>GDS</a:t>
            </a:r>
            <a:r>
              <a:rPr lang="en-GB" sz="1400" dirty="0">
                <a:latin typeface="Calibri" panose="020F0502020204030204" pitchFamily="34" charset="0"/>
                <a:cs typeface="Calibri" panose="020F0502020204030204" pitchFamily="34" charset="0"/>
              </a:rPr>
              <a:t> – working at the higher standard / greater </a:t>
            </a:r>
            <a:r>
              <a:rPr lang="en-GB" sz="1400" dirty="0" smtClean="0">
                <a:latin typeface="Calibri" panose="020F0502020204030204" pitchFamily="34" charset="0"/>
                <a:cs typeface="Calibri" panose="020F0502020204030204" pitchFamily="34" charset="0"/>
              </a:rPr>
              <a:t>depth,</a:t>
            </a:r>
            <a:endParaRPr lang="en-GB" sz="1400" dirty="0">
              <a:latin typeface="Calibri" panose="020F0502020204030204" pitchFamily="34" charset="0"/>
              <a:cs typeface="Calibri" panose="020F0502020204030204" pitchFamily="34" charset="0"/>
            </a:endParaRPr>
          </a:p>
          <a:p>
            <a:r>
              <a:rPr lang="en-GB" sz="1400" b="1" dirty="0" smtClean="0">
                <a:latin typeface="Calibri" panose="020F0502020204030204" pitchFamily="34" charset="0"/>
                <a:cs typeface="Calibri" panose="020F0502020204030204" pitchFamily="34" charset="0"/>
              </a:rPr>
              <a:t>average scaled score </a:t>
            </a:r>
            <a:r>
              <a:rPr lang="en-GB" sz="1400" dirty="0" smtClean="0">
                <a:latin typeface="Calibri" panose="020F0502020204030204" pitchFamily="34" charset="0"/>
                <a:cs typeface="Calibri" panose="020F0502020204030204" pitchFamily="34" charset="0"/>
              </a:rPr>
              <a:t>is only available for pupils who sat the tests i.e. were not working below the standard of the tests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83196"/>
            <a:ext cx="3744416" cy="256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326" y="883195"/>
            <a:ext cx="3744417" cy="256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92" y="3573016"/>
            <a:ext cx="3659957" cy="251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967" y="3573016"/>
            <a:ext cx="3659957" cy="251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70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720080"/>
          </a:xfrm>
        </p:spPr>
        <p:txBody>
          <a:bodyPr>
            <a:normAutofit/>
          </a:bodyPr>
          <a:lstStyle/>
          <a:p>
            <a:r>
              <a:rPr lang="en-GB" sz="3600" dirty="0" smtClean="0"/>
              <a:t>Key </a:t>
            </a:r>
            <a:r>
              <a:rPr lang="en-GB" sz="3600" dirty="0"/>
              <a:t>Stage </a:t>
            </a:r>
            <a:r>
              <a:rPr lang="en-GB" sz="3600" dirty="0" smtClean="0"/>
              <a:t>2 – subject breakdown</a:t>
            </a:r>
            <a:endParaRPr lang="en-GB" sz="3600" dirty="0">
              <a:latin typeface="Calibri" panose="020F0502020204030204" pitchFamily="34" charset="0"/>
              <a:cs typeface="Calibri" panose="020F0502020204030204"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60" t="30114" r="52795" b="10546"/>
          <a:stretch/>
        </p:blipFill>
        <p:spPr bwMode="auto">
          <a:xfrm>
            <a:off x="0" y="2821234"/>
            <a:ext cx="4878736" cy="369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200" y="1087576"/>
            <a:ext cx="8856984"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Reading tended to be the limiting factor that prevented pupils achieving the combined measure. Only 2% achieved the expected standard in reading only.</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78% of pupils achieved the expected standard in at least one of 3 subjects.</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17% achieved the expected standard in writing but not in reading.</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6% of pupils scored 98 or 99 points in reading (i.e. just missed the threshold).</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906" y="3306017"/>
            <a:ext cx="4181319" cy="27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729602"/>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8054</TotalTime>
  <Words>1900</Words>
  <Application>Microsoft Office PowerPoint</Application>
  <PresentationFormat>On-screen Show (4:3)</PresentationFormat>
  <Paragraphs>170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Blank</vt:lpstr>
      <vt:lpstr>2016 Primary  Assessment Update  27th September 2016</vt:lpstr>
      <vt:lpstr>2016 Headlines – Foundation Stage</vt:lpstr>
      <vt:lpstr>2016 Headlines – Phonics</vt:lpstr>
      <vt:lpstr>2016 Headlines – Key Stage 1</vt:lpstr>
      <vt:lpstr>Key Stage 1 – subject comparison, % EXS in reading, writing and maths</vt:lpstr>
      <vt:lpstr>2016 Headlines – Key Stage 2</vt:lpstr>
      <vt:lpstr>PowerPoint Presentation</vt:lpstr>
      <vt:lpstr>2016 Headlines – Key Stage 2</vt:lpstr>
      <vt:lpstr>Key Stage 2 – subject breakdown</vt:lpstr>
      <vt:lpstr>PowerPoint Presentation</vt:lpstr>
      <vt:lpstr>PowerPoint Presentation</vt:lpstr>
      <vt:lpstr>KS2 - Progress calculation</vt:lpstr>
      <vt:lpstr>PowerPoint Presentation</vt:lpstr>
      <vt:lpstr>PowerPoint Presentation</vt:lpstr>
      <vt:lpstr>PowerPoint Presentation</vt:lpstr>
      <vt:lpstr>Pupil groups</vt:lpstr>
      <vt:lpstr>Children’s Profile</vt:lpstr>
      <vt:lpstr>RAISEonline</vt:lpstr>
      <vt:lpstr>RAISEonline</vt:lpstr>
      <vt:lpstr>Other key releases</vt:lpstr>
      <vt:lpstr>PowerPoint Presentation</vt:lpstr>
      <vt:lpstr>PowerPoint Presentation</vt:lpstr>
      <vt:lpstr>PowerPoint Presentation</vt:lpstr>
      <vt:lpstr>PowerPoint Presentation</vt:lpstr>
    </vt:vector>
  </TitlesOfParts>
  <Company>Sheffield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Key Stage 2 – what the new measures might look like</dc:title>
  <dc:creator>Wilkinson Kate (PAS)</dc:creator>
  <cp:lastModifiedBy>Val Struggles</cp:lastModifiedBy>
  <cp:revision>133</cp:revision>
  <cp:lastPrinted>2016-10-06T06:21:55Z</cp:lastPrinted>
  <dcterms:created xsi:type="dcterms:W3CDTF">2016-05-12T10:22:13Z</dcterms:created>
  <dcterms:modified xsi:type="dcterms:W3CDTF">2016-10-06T07:06:20Z</dcterms:modified>
</cp:coreProperties>
</file>