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313" r:id="rId2"/>
    <p:sldId id="283" r:id="rId3"/>
    <p:sldId id="314" r:id="rId4"/>
    <p:sldId id="315" r:id="rId5"/>
    <p:sldId id="316" r:id="rId6"/>
    <p:sldId id="317" r:id="rId7"/>
    <p:sldId id="318" r:id="rId8"/>
    <p:sldId id="319" r:id="rId9"/>
    <p:sldId id="320" r:id="rId10"/>
    <p:sldId id="321" r:id="rId11"/>
    <p:sldId id="322" r:id="rId12"/>
    <p:sldId id="323" r:id="rId13"/>
    <p:sldId id="324" r:id="rId14"/>
    <p:sldId id="325" r:id="rId15"/>
    <p:sldId id="284" r:id="rId16"/>
    <p:sldId id="312" r:id="rId17"/>
    <p:sldId id="311"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E1A"/>
    <a:srgbClr val="582A04"/>
    <a:srgbClr val="3B4A1E"/>
    <a:srgbClr val="251C30"/>
    <a:srgbClr val="232C12"/>
    <a:srgbClr val="4EF02D"/>
    <a:srgbClr val="FFFF01"/>
    <a:srgbClr val="271E32"/>
    <a:srgbClr val="F2FF4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0643" autoAdjust="0"/>
  </p:normalViewPr>
  <p:slideViewPr>
    <p:cSldViewPr snapToGrid="0" snapToObjects="1">
      <p:cViewPr>
        <p:scale>
          <a:sx n="100" d="100"/>
          <a:sy n="100" d="100"/>
        </p:scale>
        <p:origin x="-10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1467" tIns="45734" rIns="91467" bIns="45734" rtlCol="0"/>
          <a:lstStyle>
            <a:lvl1pPr algn="l">
              <a:defRPr sz="1200"/>
            </a:lvl1pPr>
          </a:lstStyle>
          <a:p>
            <a:endParaRPr lang="en-GB"/>
          </a:p>
        </p:txBody>
      </p:sp>
      <p:sp>
        <p:nvSpPr>
          <p:cNvPr id="3" name="Date Placeholder 2"/>
          <p:cNvSpPr>
            <a:spLocks noGrp="1"/>
          </p:cNvSpPr>
          <p:nvPr>
            <p:ph type="dt" sz="quarter" idx="1"/>
          </p:nvPr>
        </p:nvSpPr>
        <p:spPr>
          <a:xfrm>
            <a:off x="3848644" y="1"/>
            <a:ext cx="2944284" cy="496570"/>
          </a:xfrm>
          <a:prstGeom prst="rect">
            <a:avLst/>
          </a:prstGeom>
        </p:spPr>
        <p:txBody>
          <a:bodyPr vert="horz" lIns="91467" tIns="45734" rIns="91467" bIns="45734" rtlCol="0"/>
          <a:lstStyle>
            <a:lvl1pPr algn="r">
              <a:defRPr sz="1200"/>
            </a:lvl1pPr>
          </a:lstStyle>
          <a:p>
            <a:fld id="{E62CA727-4934-4974-8B1B-B87B941282F3}" type="datetimeFigureOut">
              <a:rPr lang="en-GB" smtClean="0"/>
              <a:t>08/01/2017</a:t>
            </a:fld>
            <a:endParaRPr lang="en-GB"/>
          </a:p>
        </p:txBody>
      </p:sp>
      <p:sp>
        <p:nvSpPr>
          <p:cNvPr id="4" name="Footer Placeholder 3"/>
          <p:cNvSpPr>
            <a:spLocks noGrp="1"/>
          </p:cNvSpPr>
          <p:nvPr>
            <p:ph type="ftr" sz="quarter" idx="2"/>
          </p:nvPr>
        </p:nvSpPr>
        <p:spPr>
          <a:xfrm>
            <a:off x="0" y="9433107"/>
            <a:ext cx="2944284" cy="496570"/>
          </a:xfrm>
          <a:prstGeom prst="rect">
            <a:avLst/>
          </a:prstGeom>
        </p:spPr>
        <p:txBody>
          <a:bodyPr vert="horz" lIns="91467" tIns="45734" rIns="91467" bIns="45734" rtlCol="0" anchor="b"/>
          <a:lstStyle>
            <a:lvl1pPr algn="l">
              <a:defRPr sz="1200"/>
            </a:lvl1pPr>
          </a:lstStyle>
          <a:p>
            <a:endParaRPr lang="en-GB"/>
          </a:p>
        </p:txBody>
      </p:sp>
      <p:sp>
        <p:nvSpPr>
          <p:cNvPr id="5" name="Slide Number Placeholder 4"/>
          <p:cNvSpPr>
            <a:spLocks noGrp="1"/>
          </p:cNvSpPr>
          <p:nvPr>
            <p:ph type="sldNum" sz="quarter" idx="3"/>
          </p:nvPr>
        </p:nvSpPr>
        <p:spPr>
          <a:xfrm>
            <a:off x="3848644" y="9433107"/>
            <a:ext cx="2944284" cy="496570"/>
          </a:xfrm>
          <a:prstGeom prst="rect">
            <a:avLst/>
          </a:prstGeom>
        </p:spPr>
        <p:txBody>
          <a:bodyPr vert="horz" lIns="91467" tIns="45734" rIns="91467" bIns="45734" rtlCol="0" anchor="b"/>
          <a:lstStyle>
            <a:lvl1pPr algn="r">
              <a:defRPr sz="1200"/>
            </a:lvl1pPr>
          </a:lstStyle>
          <a:p>
            <a:fld id="{C2340849-84C2-47D6-B651-41957A77F8D6}" type="slidenum">
              <a:rPr lang="en-GB" smtClean="0"/>
              <a:t>‹#›</a:t>
            </a:fld>
            <a:endParaRPr lang="en-GB"/>
          </a:p>
        </p:txBody>
      </p:sp>
    </p:spTree>
    <p:extLst>
      <p:ext uri="{BB962C8B-B14F-4D97-AF65-F5344CB8AC3E}">
        <p14:creationId xmlns:p14="http://schemas.microsoft.com/office/powerpoint/2010/main" val="101272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1467" tIns="45734" rIns="91467" bIns="45734" rtlCol="0"/>
          <a:lstStyle>
            <a:lvl1pPr algn="l">
              <a:defRPr sz="1200"/>
            </a:lvl1pPr>
          </a:lstStyle>
          <a:p>
            <a:endParaRPr lang="en-GB"/>
          </a:p>
        </p:txBody>
      </p:sp>
      <p:sp>
        <p:nvSpPr>
          <p:cNvPr id="3" name="Date Placeholder 2"/>
          <p:cNvSpPr>
            <a:spLocks noGrp="1"/>
          </p:cNvSpPr>
          <p:nvPr>
            <p:ph type="dt" idx="1"/>
          </p:nvPr>
        </p:nvSpPr>
        <p:spPr>
          <a:xfrm>
            <a:off x="3848644" y="1"/>
            <a:ext cx="2944284" cy="496570"/>
          </a:xfrm>
          <a:prstGeom prst="rect">
            <a:avLst/>
          </a:prstGeom>
        </p:spPr>
        <p:txBody>
          <a:bodyPr vert="horz" lIns="91467" tIns="45734" rIns="91467" bIns="45734" rtlCol="0"/>
          <a:lstStyle>
            <a:lvl1pPr algn="r">
              <a:defRPr sz="1200"/>
            </a:lvl1pPr>
          </a:lstStyle>
          <a:p>
            <a:fld id="{42616893-E0A4-4571-A69A-EE858B78931F}" type="datetimeFigureOut">
              <a:rPr lang="en-GB" smtClean="0"/>
              <a:t>08/01/2017</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67" tIns="45734" rIns="91467" bIns="45734"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67" tIns="45734" rIns="91467" bIns="4573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4" cy="496570"/>
          </a:xfrm>
          <a:prstGeom prst="rect">
            <a:avLst/>
          </a:prstGeom>
        </p:spPr>
        <p:txBody>
          <a:bodyPr vert="horz" lIns="91467" tIns="45734" rIns="91467" bIns="45734" rtlCol="0" anchor="b"/>
          <a:lstStyle>
            <a:lvl1pPr algn="l">
              <a:defRPr sz="1200"/>
            </a:lvl1pPr>
          </a:lstStyle>
          <a:p>
            <a:endParaRPr lang="en-GB"/>
          </a:p>
        </p:txBody>
      </p:sp>
      <p:sp>
        <p:nvSpPr>
          <p:cNvPr id="7" name="Slide Number Placeholder 6"/>
          <p:cNvSpPr>
            <a:spLocks noGrp="1"/>
          </p:cNvSpPr>
          <p:nvPr>
            <p:ph type="sldNum" sz="quarter" idx="5"/>
          </p:nvPr>
        </p:nvSpPr>
        <p:spPr>
          <a:xfrm>
            <a:off x="3848644" y="9433107"/>
            <a:ext cx="2944284" cy="496570"/>
          </a:xfrm>
          <a:prstGeom prst="rect">
            <a:avLst/>
          </a:prstGeom>
        </p:spPr>
        <p:txBody>
          <a:bodyPr vert="horz" lIns="91467" tIns="45734" rIns="91467" bIns="45734" rtlCol="0" anchor="b"/>
          <a:lstStyle>
            <a:lvl1pPr algn="r">
              <a:defRPr sz="1200"/>
            </a:lvl1pPr>
          </a:lstStyle>
          <a:p>
            <a:fld id="{EB515572-89F4-4263-9570-25532459F5F7}" type="slidenum">
              <a:rPr lang="en-GB" smtClean="0"/>
              <a:t>‹#›</a:t>
            </a:fld>
            <a:endParaRPr lang="en-GB"/>
          </a:p>
        </p:txBody>
      </p:sp>
    </p:spTree>
    <p:extLst>
      <p:ext uri="{BB962C8B-B14F-4D97-AF65-F5344CB8AC3E}">
        <p14:creationId xmlns:p14="http://schemas.microsoft.com/office/powerpoint/2010/main" val="3064136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2</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11</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12</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13</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14</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16</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17</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18</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19</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20</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21</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3</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22</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23</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24</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25</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26</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27</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28</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29</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4</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5</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6</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7</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8</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9</a:t>
            </a:fld>
            <a:endParaRPr lang="en-GB"/>
          </a:p>
        </p:txBody>
      </p:sp>
    </p:spTree>
    <p:extLst>
      <p:ext uri="{BB962C8B-B14F-4D97-AF65-F5344CB8AC3E}">
        <p14:creationId xmlns:p14="http://schemas.microsoft.com/office/powerpoint/2010/main" val="2180157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B515572-89F4-4263-9570-25532459F5F7}" type="slidenum">
              <a:rPr lang="en-GB" smtClean="0"/>
              <a:t>10</a:t>
            </a:fld>
            <a:endParaRPr lang="en-GB"/>
          </a:p>
        </p:txBody>
      </p:sp>
    </p:spTree>
    <p:extLst>
      <p:ext uri="{BB962C8B-B14F-4D97-AF65-F5344CB8AC3E}">
        <p14:creationId xmlns:p14="http://schemas.microsoft.com/office/powerpoint/2010/main" val="218015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16636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302661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120234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90206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7D569AA-75D5-2A41-977A-319B4478A1F4}"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375282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7D569AA-75D5-2A41-977A-319B4478A1F4}"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331357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7D569AA-75D5-2A41-977A-319B4478A1F4}" type="datetimeFigureOut">
              <a:rPr lang="en-US" smtClean="0"/>
              <a:t>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413749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7D569AA-75D5-2A41-977A-319B4478A1F4}" type="datetimeFigureOut">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342949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569AA-75D5-2A41-977A-319B4478A1F4}" type="datetimeFigureOut">
              <a:rPr lang="en-US" smtClean="0"/>
              <a:t>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124462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7D569AA-75D5-2A41-977A-319B4478A1F4}"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271519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7D569AA-75D5-2A41-977A-319B4478A1F4}"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168731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569AA-75D5-2A41-977A-319B4478A1F4}" type="datetimeFigureOut">
              <a:rPr lang="en-US" smtClean="0"/>
              <a:t>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F3B96-8B7D-3044-BCDC-00BF43526782}" type="slidenum">
              <a:rPr lang="en-US" smtClean="0"/>
              <a:t>‹#›</a:t>
            </a:fld>
            <a:endParaRPr lang="en-US"/>
          </a:p>
        </p:txBody>
      </p:sp>
    </p:spTree>
    <p:extLst>
      <p:ext uri="{BB962C8B-B14F-4D97-AF65-F5344CB8AC3E}">
        <p14:creationId xmlns:p14="http://schemas.microsoft.com/office/powerpoint/2010/main" val="3440494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66006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normAutofit fontScale="90000"/>
          </a:bodyPr>
          <a:lstStyle/>
          <a:p>
            <a:r>
              <a:rPr lang="en-GB" dirty="0" smtClean="0"/>
              <a:t>Attainment, progress and context by disadvantage / pupil premium</a:t>
            </a:r>
            <a:endParaRPr lang="en-GB" dirty="0"/>
          </a:p>
        </p:txBody>
      </p:sp>
    </p:spTree>
    <p:extLst>
      <p:ext uri="{BB962C8B-B14F-4D97-AF65-F5344CB8AC3E}">
        <p14:creationId xmlns:p14="http://schemas.microsoft.com/office/powerpoint/2010/main" val="173406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10</a:t>
            </a:fld>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66872"/>
            <a:ext cx="8039100" cy="568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62706"/>
            <a:ext cx="8229600" cy="687387"/>
          </a:xfrm>
        </p:spPr>
        <p:txBody>
          <a:bodyPr>
            <a:normAutofit/>
          </a:bodyPr>
          <a:lstStyle/>
          <a:p>
            <a:r>
              <a:rPr lang="en-GB" sz="3600" dirty="0" smtClean="0"/>
              <a:t>Key Stage 2 maths</a:t>
            </a:r>
            <a:endParaRPr lang="en-GB" sz="3600" dirty="0"/>
          </a:p>
        </p:txBody>
      </p:sp>
      <p:sp>
        <p:nvSpPr>
          <p:cNvPr id="7" name="TextBox 6"/>
          <p:cNvSpPr txBox="1"/>
          <p:nvPr/>
        </p:nvSpPr>
        <p:spPr>
          <a:xfrm>
            <a:off x="4662487" y="981848"/>
            <a:ext cx="3781425"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performance of middle attaining pupils in maths was above the national average.</a:t>
            </a:r>
          </a:p>
          <a:p>
            <a:pPr marL="285750" indent="-285750">
              <a:buFont typeface="Arial" panose="020B0604020202020204" pitchFamily="34" charset="0"/>
              <a:buChar char="•"/>
            </a:pPr>
            <a:r>
              <a:rPr lang="en-GB" dirty="0" smtClean="0"/>
              <a:t>Middle and high  attaining disadvantaged pupils did less well than non-disadvantaged pupils nationally at expected and greater depth.</a:t>
            </a:r>
            <a:endParaRPr lang="en-GB" dirty="0"/>
          </a:p>
        </p:txBody>
      </p:sp>
    </p:spTree>
    <p:extLst>
      <p:ext uri="{BB962C8B-B14F-4D97-AF65-F5344CB8AC3E}">
        <p14:creationId xmlns:p14="http://schemas.microsoft.com/office/powerpoint/2010/main" val="4034149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11</a:t>
            </a:fld>
            <a:endParaRPr lang="en-GB"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38" y="802510"/>
            <a:ext cx="8101749" cy="567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62706"/>
            <a:ext cx="8229600" cy="687387"/>
          </a:xfrm>
        </p:spPr>
        <p:txBody>
          <a:bodyPr>
            <a:normAutofit/>
          </a:bodyPr>
          <a:lstStyle/>
          <a:p>
            <a:r>
              <a:rPr lang="en-GB" sz="3600" dirty="0" smtClean="0"/>
              <a:t>Key Stage 2 combined measure</a:t>
            </a:r>
            <a:endParaRPr lang="en-GB" sz="3600" dirty="0"/>
          </a:p>
        </p:txBody>
      </p:sp>
      <p:sp>
        <p:nvSpPr>
          <p:cNvPr id="7" name="TextBox 6"/>
          <p:cNvSpPr txBox="1"/>
          <p:nvPr/>
        </p:nvSpPr>
        <p:spPr>
          <a:xfrm>
            <a:off x="4767262" y="981848"/>
            <a:ext cx="3781425"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Overall pupils in Sheffield have done better than pupils with the same level of prior attainment nationally. </a:t>
            </a:r>
          </a:p>
          <a:p>
            <a:pPr marL="285750" indent="-285750">
              <a:buFont typeface="Arial" panose="020B0604020202020204" pitchFamily="34" charset="0"/>
              <a:buChar char="•"/>
            </a:pPr>
            <a:r>
              <a:rPr lang="en-GB" dirty="0" smtClean="0"/>
              <a:t>Disadvantaged pupils with middle and high prior attainment have performed less well than non-disadvantaged pupils nationally.</a:t>
            </a:r>
            <a:endParaRPr lang="en-GB" dirty="0"/>
          </a:p>
        </p:txBody>
      </p:sp>
    </p:spTree>
    <p:extLst>
      <p:ext uri="{BB962C8B-B14F-4D97-AF65-F5344CB8AC3E}">
        <p14:creationId xmlns:p14="http://schemas.microsoft.com/office/powerpoint/2010/main" val="1174221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12</a:t>
            </a:fld>
            <a:endParaRPr lang="en-GB"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750093"/>
            <a:ext cx="8186737" cy="6004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62706"/>
            <a:ext cx="8229600" cy="687387"/>
          </a:xfrm>
        </p:spPr>
        <p:txBody>
          <a:bodyPr>
            <a:normAutofit/>
          </a:bodyPr>
          <a:lstStyle/>
          <a:p>
            <a:r>
              <a:rPr lang="en-GB" sz="3600" dirty="0" smtClean="0"/>
              <a:t>Key Stage 2 progress</a:t>
            </a:r>
            <a:endParaRPr lang="en-GB" sz="3600" dirty="0"/>
          </a:p>
        </p:txBody>
      </p:sp>
      <p:sp>
        <p:nvSpPr>
          <p:cNvPr id="7" name="TextBox 6"/>
          <p:cNvSpPr txBox="1"/>
          <p:nvPr/>
        </p:nvSpPr>
        <p:spPr>
          <a:xfrm>
            <a:off x="4593431" y="764260"/>
            <a:ext cx="4379119"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Low attaining disadvantaged pupils make better progress compared to all pupils in every subject.</a:t>
            </a:r>
          </a:p>
          <a:p>
            <a:pPr marL="285750" indent="-285750">
              <a:buFont typeface="Arial" panose="020B0604020202020204" pitchFamily="34" charset="0"/>
              <a:buChar char="•"/>
            </a:pPr>
            <a:r>
              <a:rPr lang="en-GB" dirty="0" smtClean="0"/>
              <a:t>Progress in reading is below the national average across all pupil groups, except high attaining pupils.</a:t>
            </a:r>
          </a:p>
          <a:p>
            <a:pPr marL="285750" indent="-285750">
              <a:buFont typeface="Arial" panose="020B0604020202020204" pitchFamily="34" charset="0"/>
              <a:buChar char="•"/>
            </a:pPr>
            <a:r>
              <a:rPr lang="en-GB" dirty="0" smtClean="0"/>
              <a:t>Progress in writing is above the national average for all pupil groups.</a:t>
            </a:r>
          </a:p>
          <a:p>
            <a:pPr marL="285750" indent="-285750">
              <a:buFont typeface="Arial" panose="020B0604020202020204" pitchFamily="34" charset="0"/>
              <a:buChar char="•"/>
            </a:pPr>
            <a:r>
              <a:rPr lang="en-GB" dirty="0" smtClean="0"/>
              <a:t>Progress in maths is below average for low attaining pupils and disadvantaged pupils.</a:t>
            </a:r>
            <a:endParaRPr lang="en-GB" dirty="0"/>
          </a:p>
        </p:txBody>
      </p:sp>
    </p:spTree>
    <p:extLst>
      <p:ext uri="{BB962C8B-B14F-4D97-AF65-F5344CB8AC3E}">
        <p14:creationId xmlns:p14="http://schemas.microsoft.com/office/powerpoint/2010/main" val="2288388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13</a:t>
            </a:fld>
            <a:endParaRPr lang="en-GB" dirty="0"/>
          </a:p>
        </p:txBody>
      </p:sp>
      <p:sp>
        <p:nvSpPr>
          <p:cNvPr id="3" name="Title 2"/>
          <p:cNvSpPr>
            <a:spLocks noGrp="1"/>
          </p:cNvSpPr>
          <p:nvPr>
            <p:ph type="title"/>
          </p:nvPr>
        </p:nvSpPr>
        <p:spPr>
          <a:xfrm>
            <a:off x="457200" y="62706"/>
            <a:ext cx="8229600" cy="687387"/>
          </a:xfrm>
        </p:spPr>
        <p:txBody>
          <a:bodyPr>
            <a:normAutofit/>
          </a:bodyPr>
          <a:lstStyle/>
          <a:p>
            <a:r>
              <a:rPr lang="en-GB" sz="3600" dirty="0" smtClean="0"/>
              <a:t>Key Stage 4</a:t>
            </a:r>
            <a:endParaRPr lang="en-GB" sz="3600" dirty="0"/>
          </a:p>
        </p:txBody>
      </p:sp>
      <p:sp>
        <p:nvSpPr>
          <p:cNvPr id="7" name="TextBox 6"/>
          <p:cNvSpPr txBox="1"/>
          <p:nvPr/>
        </p:nvSpPr>
        <p:spPr>
          <a:xfrm>
            <a:off x="4662487" y="1305341"/>
            <a:ext cx="4024314" cy="4247317"/>
          </a:xfrm>
          <a:prstGeom prst="rect">
            <a:avLst/>
          </a:prstGeom>
          <a:noFill/>
        </p:spPr>
        <p:txBody>
          <a:bodyPr wrap="square" rtlCol="0">
            <a:spAutoFit/>
          </a:bodyPr>
          <a:lstStyle/>
          <a:p>
            <a:pPr marL="285750" indent="-285750">
              <a:buFont typeface="Arial" panose="020B0604020202020204" pitchFamily="34" charset="0"/>
              <a:buChar char="•"/>
            </a:pPr>
            <a:r>
              <a:rPr lang="en-GB" dirty="0" smtClean="0"/>
              <a:t>36% of disadvantaged pupils in Sheffield achieved an A*-C grade in both English and maths, this compares to 69% of non-disadvantaged pupils.</a:t>
            </a:r>
          </a:p>
          <a:p>
            <a:endParaRPr lang="en-GB" dirty="0" smtClean="0"/>
          </a:p>
          <a:p>
            <a:pPr marL="285750" indent="-285750">
              <a:buFont typeface="Arial" panose="020B0604020202020204" pitchFamily="34" charset="0"/>
              <a:buChar char="•"/>
            </a:pPr>
            <a:r>
              <a:rPr lang="en-GB" dirty="0" smtClean="0"/>
              <a:t>Disadvantaged pupils also score lower on Progress 8 with an average score of 0.15 for non disadvantaged pupils and -0.35 for disadvantaged pupils.</a:t>
            </a:r>
          </a:p>
          <a:p>
            <a:endParaRPr lang="en-GB" dirty="0" smtClean="0"/>
          </a:p>
          <a:p>
            <a:pPr marL="285750" indent="-285750">
              <a:buFont typeface="Arial" panose="020B0604020202020204" pitchFamily="34" charset="0"/>
              <a:buChar char="•"/>
            </a:pPr>
            <a:r>
              <a:rPr lang="en-GB" dirty="0" smtClean="0"/>
              <a:t>The largest gap in progress 8 scores between disadvantaged and non disadvantaged is in relation to the </a:t>
            </a:r>
            <a:r>
              <a:rPr lang="en-GB" dirty="0" err="1" smtClean="0"/>
              <a:t>EBacc</a:t>
            </a:r>
            <a:r>
              <a:rPr lang="en-GB" dirty="0" smtClean="0"/>
              <a:t> element of Progress 8.</a:t>
            </a:r>
            <a:endParaRPr lang="en-GB"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 y="3682888"/>
            <a:ext cx="4371975" cy="303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51" y="816991"/>
            <a:ext cx="4093896" cy="2886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083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14</a:t>
            </a:fld>
            <a:endParaRPr lang="en-GB" dirty="0"/>
          </a:p>
        </p:txBody>
      </p:sp>
      <p:sp>
        <p:nvSpPr>
          <p:cNvPr id="3" name="Title 2"/>
          <p:cNvSpPr>
            <a:spLocks noGrp="1"/>
          </p:cNvSpPr>
          <p:nvPr>
            <p:ph type="title"/>
          </p:nvPr>
        </p:nvSpPr>
        <p:spPr>
          <a:xfrm>
            <a:off x="457200" y="62706"/>
            <a:ext cx="8229600" cy="687387"/>
          </a:xfrm>
        </p:spPr>
        <p:txBody>
          <a:bodyPr>
            <a:normAutofit/>
          </a:bodyPr>
          <a:lstStyle/>
          <a:p>
            <a:r>
              <a:rPr lang="en-GB" sz="3600" dirty="0" smtClean="0"/>
              <a:t>Key Stage 4 – by prior attainment</a:t>
            </a:r>
            <a:endParaRPr lang="en-GB" sz="36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750093"/>
            <a:ext cx="3786875"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3178046"/>
            <a:ext cx="3867150" cy="354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81487" y="895348"/>
            <a:ext cx="4543425"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Splitting the cohort by prior attainment group still shows that disadvantaged pupils make less progress across all attainment groups. Disadvantaged pupils with high KS2 attainment  have the lowest progress 8 scores, achieving on average a third of a grade lower than expected across all subjects.</a:t>
            </a:r>
            <a:endParaRPr lang="en-GB" dirty="0"/>
          </a:p>
        </p:txBody>
      </p:sp>
      <p:sp>
        <p:nvSpPr>
          <p:cNvPr id="5" name="TextBox 4"/>
          <p:cNvSpPr txBox="1"/>
          <p:nvPr/>
        </p:nvSpPr>
        <p:spPr>
          <a:xfrm>
            <a:off x="361950" y="4181475"/>
            <a:ext cx="3990975"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 of pupils achieving a C or above in English and maths is higher in Sheffield than nationally across all attainment groups. However, disadvantaged pupils perform less well across all prior attainment groups.</a:t>
            </a:r>
            <a:endParaRPr lang="en-GB" dirty="0"/>
          </a:p>
        </p:txBody>
      </p:sp>
    </p:spTree>
    <p:extLst>
      <p:ext uri="{BB962C8B-B14F-4D97-AF65-F5344CB8AC3E}">
        <p14:creationId xmlns:p14="http://schemas.microsoft.com/office/powerpoint/2010/main" val="321010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normAutofit fontScale="90000"/>
          </a:bodyPr>
          <a:lstStyle/>
          <a:p>
            <a:r>
              <a:rPr lang="en-GB" dirty="0" smtClean="0"/>
              <a:t>Attainment, progress and context by first language and ethnicity</a:t>
            </a:r>
            <a:endParaRPr lang="en-GB" dirty="0"/>
          </a:p>
        </p:txBody>
      </p:sp>
    </p:spTree>
    <p:extLst>
      <p:ext uri="{BB962C8B-B14F-4D97-AF65-F5344CB8AC3E}">
        <p14:creationId xmlns:p14="http://schemas.microsoft.com/office/powerpoint/2010/main" val="133384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16</a:t>
            </a:fld>
            <a:endParaRPr lang="en-GB" dirty="0"/>
          </a:p>
        </p:txBody>
      </p:sp>
      <p:sp>
        <p:nvSpPr>
          <p:cNvPr id="3" name="Title 2"/>
          <p:cNvSpPr>
            <a:spLocks noGrp="1"/>
          </p:cNvSpPr>
          <p:nvPr>
            <p:ph type="title"/>
          </p:nvPr>
        </p:nvSpPr>
        <p:spPr/>
        <p:txBody>
          <a:bodyPr/>
          <a:lstStyle/>
          <a:p>
            <a:r>
              <a:rPr lang="en-GB" dirty="0" smtClean="0"/>
              <a:t>Summary – BME &amp; EAL </a:t>
            </a:r>
            <a:endParaRPr lang="en-GB" dirty="0"/>
          </a:p>
        </p:txBody>
      </p:sp>
      <p:sp>
        <p:nvSpPr>
          <p:cNvPr id="15" name="TextBox 14"/>
          <p:cNvSpPr txBox="1"/>
          <p:nvPr/>
        </p:nvSpPr>
        <p:spPr>
          <a:xfrm>
            <a:off x="575048" y="1450007"/>
            <a:ext cx="7673602" cy="4801314"/>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The % of pupils with EAL and BME pupils have been increasing in Sheffield more rapidly than the national average since 2012.</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Rates of EAL and BME in special schools in Sheffield are significantly higher than the national average and have increased more rapidly in the last 2 years.</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Rates of EAL and BME are currently higher in the primary phase and should therefore increase in secondary schools in later years.</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Around 63% of BME pupils are also recorded as having EAL, this figure varies little by age group or over time.</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A significant number of EAL pupils have not been in an English school since age 5.</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Attainment gaps between EAL / non EAL and BME White British have persisted over time however EAL and BME pupils typically make significantly better progress than their White British peers.</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The gap between the attainment of EAL and non EAL pupils in reading appears to have increased under the new national curriculum at KS1 and KS2.</a:t>
            </a:r>
          </a:p>
          <a:p>
            <a:pPr marL="285750" indent="-285750">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4580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17</a:t>
            </a:fld>
            <a:endParaRPr lang="en-GB" dirty="0"/>
          </a:p>
        </p:txBody>
      </p:sp>
      <p:sp>
        <p:nvSpPr>
          <p:cNvPr id="3" name="Title 2"/>
          <p:cNvSpPr>
            <a:spLocks noGrp="1"/>
          </p:cNvSpPr>
          <p:nvPr>
            <p:ph type="title"/>
          </p:nvPr>
        </p:nvSpPr>
        <p:spPr/>
        <p:txBody>
          <a:bodyPr/>
          <a:lstStyle/>
          <a:p>
            <a:r>
              <a:rPr lang="en-GB" dirty="0" smtClean="0"/>
              <a:t>EAL &amp; BME trends</a:t>
            </a:r>
            <a:endParaRPr lang="en-GB" dirty="0"/>
          </a:p>
        </p:txBody>
      </p:sp>
      <p:sp>
        <p:nvSpPr>
          <p:cNvPr id="15" name="TextBox 14"/>
          <p:cNvSpPr txBox="1"/>
          <p:nvPr/>
        </p:nvSpPr>
        <p:spPr>
          <a:xfrm>
            <a:off x="323528" y="4509120"/>
            <a:ext cx="8568952"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The % of pupils with EAL has been increasing in Sheffield more rapidly than the national average since 2012.</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Between 2015 and 2016 there has been a slight decrease in the rate of increase for BME and EAL.</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Rates of EAL and BME in special schools in Sheffield are significantly higher than the national average and have increased more rapidly in the last 2 years.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16" name="TextBox 15"/>
          <p:cNvSpPr txBox="1"/>
          <p:nvPr/>
        </p:nvSpPr>
        <p:spPr>
          <a:xfrm>
            <a:off x="723239" y="3850851"/>
            <a:ext cx="1787669" cy="230832"/>
          </a:xfrm>
          <a:prstGeom prst="rect">
            <a:avLst/>
          </a:prstGeom>
          <a:noFill/>
        </p:spPr>
        <p:txBody>
          <a:bodyPr wrap="none" rtlCol="0">
            <a:spAutoFit/>
          </a:bodyPr>
          <a:lstStyle/>
          <a:p>
            <a:r>
              <a:rPr lang="en-GB" sz="900" dirty="0" smtClean="0"/>
              <a:t>Source: January school census</a:t>
            </a:r>
            <a:endParaRPr lang="en-GB" sz="900" dirty="0"/>
          </a:p>
        </p:txBody>
      </p:sp>
      <p:sp>
        <p:nvSpPr>
          <p:cNvPr id="17" name="TextBox 16"/>
          <p:cNvSpPr txBox="1"/>
          <p:nvPr/>
        </p:nvSpPr>
        <p:spPr>
          <a:xfrm>
            <a:off x="4959494" y="3893934"/>
            <a:ext cx="1593706" cy="230832"/>
          </a:xfrm>
          <a:prstGeom prst="rect">
            <a:avLst/>
          </a:prstGeom>
          <a:noFill/>
        </p:spPr>
        <p:txBody>
          <a:bodyPr wrap="none" rtlCol="0">
            <a:spAutoFit/>
          </a:bodyPr>
          <a:lstStyle/>
          <a:p>
            <a:r>
              <a:rPr lang="en-GB" sz="900" dirty="0" smtClean="0"/>
              <a:t>Source: January school census</a:t>
            </a:r>
            <a:endParaRPr lang="en-GB" sz="9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35571"/>
            <a:ext cx="4184406" cy="251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79" y="1335571"/>
            <a:ext cx="4194070" cy="251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651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18</a:t>
            </a:fld>
            <a:endParaRPr lang="en-GB" dirty="0"/>
          </a:p>
        </p:txBody>
      </p:sp>
      <p:sp>
        <p:nvSpPr>
          <p:cNvPr id="3" name="Title 2"/>
          <p:cNvSpPr>
            <a:spLocks noGrp="1"/>
          </p:cNvSpPr>
          <p:nvPr>
            <p:ph type="title"/>
          </p:nvPr>
        </p:nvSpPr>
        <p:spPr/>
        <p:txBody>
          <a:bodyPr/>
          <a:lstStyle/>
          <a:p>
            <a:r>
              <a:rPr lang="en-GB" dirty="0" smtClean="0"/>
              <a:t>EAL &amp; BME by year group</a:t>
            </a:r>
            <a:endParaRPr lang="en-GB" dirty="0"/>
          </a:p>
        </p:txBody>
      </p:sp>
      <p:sp>
        <p:nvSpPr>
          <p:cNvPr id="10" name="TextBox 9"/>
          <p:cNvSpPr txBox="1"/>
          <p:nvPr/>
        </p:nvSpPr>
        <p:spPr>
          <a:xfrm>
            <a:off x="287524" y="4771628"/>
            <a:ext cx="8568952"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 of BME / EAL pupils is lower in secondary year groups</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Around 63% of BME pupils are also recorded as having EAL. This figure has changed little over time and does not vary between year groups.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24" y="1724024"/>
            <a:ext cx="4195943"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001" y="1733016"/>
            <a:ext cx="4181475" cy="250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3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19</a:t>
            </a:fld>
            <a:endParaRPr lang="en-GB" dirty="0"/>
          </a:p>
        </p:txBody>
      </p:sp>
      <p:sp>
        <p:nvSpPr>
          <p:cNvPr id="3" name="Title 2"/>
          <p:cNvSpPr>
            <a:spLocks noGrp="1"/>
          </p:cNvSpPr>
          <p:nvPr>
            <p:ph type="title"/>
          </p:nvPr>
        </p:nvSpPr>
        <p:spPr/>
        <p:txBody>
          <a:bodyPr/>
          <a:lstStyle/>
          <a:p>
            <a:r>
              <a:rPr lang="en-GB" dirty="0" smtClean="0"/>
              <a:t>Language trends</a:t>
            </a:r>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1524000"/>
            <a:ext cx="4162147"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349" y="1552575"/>
            <a:ext cx="406707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7524" y="4476353"/>
            <a:ext cx="8568952"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For primary age groups the number of Slovak speakers appears to be stabilising but there has been an increase in Romani speakers in 2016.</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The number of Slovak speakers in secondary schools is increasing as more of these children reach secondary age.</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There appears to be </a:t>
            </a:r>
            <a:r>
              <a:rPr lang="en-GB" dirty="0" smtClean="0">
                <a:latin typeface="Calibri" panose="020F0502020204030204" pitchFamily="34" charset="0"/>
                <a:cs typeface="Calibri" panose="020F0502020204030204" pitchFamily="34" charset="0"/>
              </a:rPr>
              <a:t>a small </a:t>
            </a:r>
            <a:r>
              <a:rPr lang="en-GB" dirty="0">
                <a:latin typeface="Calibri" panose="020F0502020204030204" pitchFamily="34" charset="0"/>
                <a:cs typeface="Calibri" panose="020F0502020204030204" pitchFamily="34" charset="0"/>
              </a:rPr>
              <a:t>increase in Arabic speakers with </a:t>
            </a:r>
            <a:r>
              <a:rPr lang="en-GB" dirty="0" smtClean="0">
                <a:latin typeface="Calibri" panose="020F0502020204030204" pitchFamily="34" charset="0"/>
                <a:cs typeface="Calibri" panose="020F0502020204030204" pitchFamily="34" charset="0"/>
              </a:rPr>
              <a:t>both primary and secondary phases.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5739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2</a:t>
            </a:fld>
            <a:endParaRPr lang="en-GB" dirty="0"/>
          </a:p>
        </p:txBody>
      </p:sp>
      <p:sp>
        <p:nvSpPr>
          <p:cNvPr id="3" name="Title 2"/>
          <p:cNvSpPr>
            <a:spLocks noGrp="1"/>
          </p:cNvSpPr>
          <p:nvPr>
            <p:ph type="title"/>
          </p:nvPr>
        </p:nvSpPr>
        <p:spPr/>
        <p:txBody>
          <a:bodyPr>
            <a:normAutofit fontScale="90000"/>
          </a:bodyPr>
          <a:lstStyle/>
          <a:p>
            <a:r>
              <a:rPr lang="en-GB" dirty="0" smtClean="0"/>
              <a:t>Summary – pupil premium / disadvantaged</a:t>
            </a:r>
            <a:endParaRPr lang="en-GB" dirty="0"/>
          </a:p>
        </p:txBody>
      </p:sp>
      <p:sp>
        <p:nvSpPr>
          <p:cNvPr id="15" name="TextBox 14"/>
          <p:cNvSpPr txBox="1"/>
          <p:nvPr/>
        </p:nvSpPr>
        <p:spPr>
          <a:xfrm>
            <a:off x="504825" y="1555036"/>
            <a:ext cx="7673602"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The attainment of disadvantaged pupils is improving across all key stages but the gaps between disadvantaged and non-disadvantaged pupils are not closing fast enough.</a:t>
            </a:r>
          </a:p>
          <a:p>
            <a:endParaRPr lang="en-GB" sz="20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When the cohort is split into prior attainment groups pupils in Sheffield generally achieve the same or better than pupils with similar prior attainment nationally. Exceptions to this are reading at KS2 (attainment and progress), KS2 maths attainment for pupils with high prior attainment and KS2 maths progress for pupils with low prior attainment.</a:t>
            </a: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Disadvantaged pupils with low prior attainment make better progress in KS2 than non-disadvantaged pupils with similar starting points; however, in general disadvantaged pupils make less progress than non-disadvantaged pupils.</a:t>
            </a:r>
          </a:p>
          <a:p>
            <a:endParaRPr lang="en-GB"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0598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20</a:t>
            </a:fld>
            <a:endParaRPr lang="en-GB" dirty="0"/>
          </a:p>
        </p:txBody>
      </p:sp>
      <p:sp>
        <p:nvSpPr>
          <p:cNvPr id="3" name="Title 2"/>
          <p:cNvSpPr>
            <a:spLocks noGrp="1"/>
          </p:cNvSpPr>
          <p:nvPr>
            <p:ph type="title"/>
          </p:nvPr>
        </p:nvSpPr>
        <p:spPr/>
        <p:txBody>
          <a:bodyPr/>
          <a:lstStyle/>
          <a:p>
            <a:r>
              <a:rPr lang="en-GB" dirty="0" smtClean="0"/>
              <a:t>Ethnicity trends</a:t>
            </a:r>
            <a:endParaRPr lang="en-GB"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54" y="1417638"/>
            <a:ext cx="4737041"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4" y="3981450"/>
            <a:ext cx="4777071" cy="227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67375" y="1847850"/>
            <a:ext cx="473206" cy="923330"/>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5" name="TextBox 4"/>
          <p:cNvSpPr txBox="1"/>
          <p:nvPr/>
        </p:nvSpPr>
        <p:spPr>
          <a:xfrm>
            <a:off x="5514975" y="1733550"/>
            <a:ext cx="3248025"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In terms of ethnicity, most of the growth in numbers is due to small increases across a number of different ethnic groups. </a:t>
            </a:r>
            <a:endParaRPr lang="en-GB" dirty="0"/>
          </a:p>
          <a:p>
            <a:pPr marL="285750" indent="-285750">
              <a:buFont typeface="Arial" panose="020B0604020202020204" pitchFamily="34" charset="0"/>
              <a:buChar char="•"/>
            </a:pPr>
            <a:r>
              <a:rPr lang="en-GB" dirty="0" smtClean="0"/>
              <a:t>Whilst Roma pupils accounted for significant increases in past years the increase in pupil numbers between 2015 and 2016 has slowed down.</a:t>
            </a:r>
            <a:endParaRPr lang="en-GB" dirty="0"/>
          </a:p>
        </p:txBody>
      </p:sp>
    </p:spTree>
    <p:extLst>
      <p:ext uri="{BB962C8B-B14F-4D97-AF65-F5344CB8AC3E}">
        <p14:creationId xmlns:p14="http://schemas.microsoft.com/office/powerpoint/2010/main" val="4047263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21</a:t>
            </a:fld>
            <a:endParaRPr lang="en-GB" dirty="0"/>
          </a:p>
        </p:txBody>
      </p:sp>
      <p:sp>
        <p:nvSpPr>
          <p:cNvPr id="3" name="Title 2"/>
          <p:cNvSpPr>
            <a:spLocks noGrp="1"/>
          </p:cNvSpPr>
          <p:nvPr>
            <p:ph type="title"/>
          </p:nvPr>
        </p:nvSpPr>
        <p:spPr>
          <a:xfrm>
            <a:off x="457200" y="160338"/>
            <a:ext cx="8229600" cy="696912"/>
          </a:xfrm>
        </p:spPr>
        <p:txBody>
          <a:bodyPr>
            <a:normAutofit fontScale="90000"/>
          </a:bodyPr>
          <a:lstStyle/>
          <a:p>
            <a:r>
              <a:rPr lang="en-GB" dirty="0" smtClean="0"/>
              <a:t>New arrivals</a:t>
            </a:r>
            <a:endParaRPr lang="en-GB" dirty="0"/>
          </a:p>
        </p:txBody>
      </p:sp>
      <p:sp>
        <p:nvSpPr>
          <p:cNvPr id="2" name="TextBox 1"/>
          <p:cNvSpPr txBox="1"/>
          <p:nvPr/>
        </p:nvSpPr>
        <p:spPr>
          <a:xfrm>
            <a:off x="5667375" y="1847850"/>
            <a:ext cx="473206" cy="923330"/>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10" name="TextBox 9"/>
          <p:cNvSpPr txBox="1"/>
          <p:nvPr/>
        </p:nvSpPr>
        <p:spPr>
          <a:xfrm>
            <a:off x="5364086" y="1048544"/>
            <a:ext cx="3427487" cy="5016758"/>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It is possible to estimate how many pupils joined Sheffield schools from overseas in each year.</a:t>
            </a:r>
          </a:p>
          <a:p>
            <a:endParaRPr lang="en-GB"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For Y6 pupils in 2016, approximately 22% of EAL learners had not been in the English school system since the start of Year 1. The % of pupils starting school in year 5 or year 6 has reduced since 2014. This suggests that the number of new arrivals in the primary phase is possibly stabilising or even reducing.</a:t>
            </a:r>
          </a:p>
          <a:p>
            <a:pPr marL="28575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In the secondary phase the % of pupils starting school within the last 2 years is higher in the younger age groups but has reduced overall since 2014.</a:t>
            </a:r>
            <a:endParaRPr lang="en-GB" sz="1600" dirty="0">
              <a:latin typeface="Calibri" panose="020F0502020204030204" pitchFamily="34" charset="0"/>
              <a:cs typeface="Calibri" panose="020F0502020204030204" pitchFamily="34" charset="0"/>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69" y="922163"/>
            <a:ext cx="4252912" cy="277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625" y="3876675"/>
            <a:ext cx="4308999" cy="257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957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22</a:t>
            </a:fld>
            <a:endParaRPr lang="en-GB" dirty="0"/>
          </a:p>
        </p:txBody>
      </p:sp>
      <p:sp>
        <p:nvSpPr>
          <p:cNvPr id="3" name="Title 2"/>
          <p:cNvSpPr>
            <a:spLocks noGrp="1"/>
          </p:cNvSpPr>
          <p:nvPr>
            <p:ph type="title"/>
          </p:nvPr>
        </p:nvSpPr>
        <p:spPr>
          <a:xfrm>
            <a:off x="457200" y="160338"/>
            <a:ext cx="8229600" cy="696912"/>
          </a:xfrm>
        </p:spPr>
        <p:txBody>
          <a:bodyPr>
            <a:normAutofit fontScale="90000"/>
          </a:bodyPr>
          <a:lstStyle/>
          <a:p>
            <a:r>
              <a:rPr lang="en-GB" dirty="0" smtClean="0"/>
              <a:t>New arrivals / EAL by school</a:t>
            </a:r>
            <a:endParaRPr lang="en-GB" dirty="0"/>
          </a:p>
        </p:txBody>
      </p:sp>
      <p:sp>
        <p:nvSpPr>
          <p:cNvPr id="2" name="TextBox 1"/>
          <p:cNvSpPr txBox="1"/>
          <p:nvPr/>
        </p:nvSpPr>
        <p:spPr>
          <a:xfrm>
            <a:off x="5667375" y="1847850"/>
            <a:ext cx="473206" cy="923330"/>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72" y="2895005"/>
            <a:ext cx="8585677" cy="333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1047750" y="3948469"/>
            <a:ext cx="304800" cy="10331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39355" y="3640692"/>
            <a:ext cx="848758" cy="307777"/>
          </a:xfrm>
          <a:prstGeom prst="rect">
            <a:avLst/>
          </a:prstGeom>
          <a:noFill/>
        </p:spPr>
        <p:txBody>
          <a:bodyPr wrap="none" rtlCol="0">
            <a:spAutoFit/>
          </a:bodyPr>
          <a:lstStyle/>
          <a:p>
            <a:r>
              <a:rPr lang="en-GB" sz="1400" dirty="0" err="1" smtClean="0"/>
              <a:t>Pye</a:t>
            </a:r>
            <a:r>
              <a:rPr lang="en-GB" sz="1400" dirty="0" smtClean="0"/>
              <a:t> Bank</a:t>
            </a:r>
            <a:endParaRPr lang="en-GB" sz="1400" dirty="0"/>
          </a:p>
        </p:txBody>
      </p:sp>
      <p:cxnSp>
        <p:nvCxnSpPr>
          <p:cNvPr id="15" name="Straight Arrow Connector 14"/>
          <p:cNvCxnSpPr/>
          <p:nvPr/>
        </p:nvCxnSpPr>
        <p:spPr>
          <a:xfrm flipH="1">
            <a:off x="1352550" y="4100868"/>
            <a:ext cx="211184" cy="10331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411334" y="3842731"/>
            <a:ext cx="1758430" cy="307777"/>
          </a:xfrm>
          <a:prstGeom prst="rect">
            <a:avLst/>
          </a:prstGeom>
          <a:noFill/>
        </p:spPr>
        <p:txBody>
          <a:bodyPr wrap="none" rtlCol="0">
            <a:spAutoFit/>
          </a:bodyPr>
          <a:lstStyle/>
          <a:p>
            <a:r>
              <a:rPr lang="en-GB" sz="1400" dirty="0" err="1" smtClean="0"/>
              <a:t>Whiteways</a:t>
            </a:r>
            <a:r>
              <a:rPr lang="en-GB" sz="1400" dirty="0" smtClean="0"/>
              <a:t> / </a:t>
            </a:r>
            <a:r>
              <a:rPr lang="en-GB" sz="1400" dirty="0" err="1" smtClean="0"/>
              <a:t>Lowfield</a:t>
            </a:r>
            <a:endParaRPr lang="en-GB" sz="1400" dirty="0"/>
          </a:p>
        </p:txBody>
      </p:sp>
      <p:cxnSp>
        <p:nvCxnSpPr>
          <p:cNvPr id="18" name="Straight Arrow Connector 17"/>
          <p:cNvCxnSpPr/>
          <p:nvPr/>
        </p:nvCxnSpPr>
        <p:spPr>
          <a:xfrm flipH="1">
            <a:off x="2128624" y="4981574"/>
            <a:ext cx="652676" cy="48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829880" y="4748130"/>
            <a:ext cx="1149289" cy="307777"/>
          </a:xfrm>
          <a:prstGeom prst="rect">
            <a:avLst/>
          </a:prstGeom>
          <a:noFill/>
        </p:spPr>
        <p:txBody>
          <a:bodyPr wrap="none" rtlCol="0">
            <a:spAutoFit/>
          </a:bodyPr>
          <a:lstStyle/>
          <a:p>
            <a:r>
              <a:rPr lang="en-GB" sz="1400" dirty="0" smtClean="0"/>
              <a:t>Oasis Fir Vale</a:t>
            </a:r>
            <a:endParaRPr lang="en-GB" sz="1400" dirty="0"/>
          </a:p>
        </p:txBody>
      </p:sp>
      <p:cxnSp>
        <p:nvCxnSpPr>
          <p:cNvPr id="21" name="Straight Arrow Connector 20"/>
          <p:cNvCxnSpPr/>
          <p:nvPr/>
        </p:nvCxnSpPr>
        <p:spPr>
          <a:xfrm flipH="1">
            <a:off x="1610542" y="4465021"/>
            <a:ext cx="105592" cy="718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664074" y="4253607"/>
            <a:ext cx="929100" cy="307777"/>
          </a:xfrm>
          <a:prstGeom prst="rect">
            <a:avLst/>
          </a:prstGeom>
          <a:noFill/>
        </p:spPr>
        <p:txBody>
          <a:bodyPr wrap="none" rtlCol="0">
            <a:spAutoFit/>
          </a:bodyPr>
          <a:lstStyle/>
          <a:p>
            <a:r>
              <a:rPr lang="en-GB" sz="1400" dirty="0" err="1" smtClean="0"/>
              <a:t>Limpsfield</a:t>
            </a:r>
            <a:endParaRPr lang="en-GB" sz="1400" dirty="0"/>
          </a:p>
        </p:txBody>
      </p:sp>
      <p:cxnSp>
        <p:nvCxnSpPr>
          <p:cNvPr id="24" name="Straight Arrow Connector 23"/>
          <p:cNvCxnSpPr/>
          <p:nvPr/>
        </p:nvCxnSpPr>
        <p:spPr>
          <a:xfrm flipH="1">
            <a:off x="1815738" y="4748130"/>
            <a:ext cx="172375" cy="4354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941043" y="4561384"/>
            <a:ext cx="852156" cy="307777"/>
          </a:xfrm>
          <a:prstGeom prst="rect">
            <a:avLst/>
          </a:prstGeom>
          <a:noFill/>
        </p:spPr>
        <p:txBody>
          <a:bodyPr wrap="none" rtlCol="0">
            <a:spAutoFit/>
          </a:bodyPr>
          <a:lstStyle/>
          <a:p>
            <a:r>
              <a:rPr lang="en-GB" sz="1400" dirty="0" err="1" smtClean="0"/>
              <a:t>Pipworth</a:t>
            </a:r>
            <a:endParaRPr lang="en-GB" sz="1400" dirty="0"/>
          </a:p>
        </p:txBody>
      </p:sp>
      <p:sp>
        <p:nvSpPr>
          <p:cNvPr id="27" name="TextBox 26"/>
          <p:cNvSpPr txBox="1"/>
          <p:nvPr/>
        </p:nvSpPr>
        <p:spPr>
          <a:xfrm>
            <a:off x="295472" y="867569"/>
            <a:ext cx="8391328"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Calibri" panose="020F0502020204030204" pitchFamily="34" charset="0"/>
                <a:cs typeface="Calibri" panose="020F0502020204030204" pitchFamily="34" charset="0"/>
              </a:rPr>
              <a:t>The chart shows the number of EAL pupils in the 2016 KS2 cohort by school.</a:t>
            </a:r>
          </a:p>
          <a:p>
            <a:pPr marL="285750" indent="-285750">
              <a:buFont typeface="Arial" panose="020B0604020202020204" pitchFamily="34" charset="0"/>
              <a:buChar char="•"/>
            </a:pPr>
            <a:r>
              <a:rPr lang="en-GB" sz="1400" dirty="0" smtClean="0">
                <a:latin typeface="Calibri" panose="020F0502020204030204" pitchFamily="34" charset="0"/>
                <a:cs typeface="Calibri" panose="020F0502020204030204" pitchFamily="34" charset="0"/>
              </a:rPr>
              <a:t>EAL pupils are concentrated within a relatively small number of schools. Only 36 schools had 10 or more EAL pupils in Y6 in 2016.</a:t>
            </a:r>
          </a:p>
          <a:p>
            <a:pPr marL="285750" indent="-285750">
              <a:buFont typeface="Arial" panose="020B0604020202020204" pitchFamily="34" charset="0"/>
              <a:buChar char="•"/>
            </a:pPr>
            <a:r>
              <a:rPr lang="en-GB" sz="1400" dirty="0" smtClean="0">
                <a:latin typeface="Calibri" panose="020F0502020204030204" pitchFamily="34" charset="0"/>
                <a:cs typeface="Calibri" panose="020F0502020204030204" pitchFamily="34" charset="0"/>
              </a:rPr>
              <a:t>Within schools with high numbers of EAL pupils there is significant variation in terms of the ‘type’ of EAL pupil. There are schools with high number of EAL pupils but very few recently arrived EAL pupils (for example: High Hazels, </a:t>
            </a:r>
            <a:r>
              <a:rPr lang="en-GB" sz="1400" dirty="0" err="1" smtClean="0">
                <a:latin typeface="Calibri" panose="020F0502020204030204" pitchFamily="34" charset="0"/>
                <a:cs typeface="Calibri" panose="020F0502020204030204" pitchFamily="34" charset="0"/>
              </a:rPr>
              <a:t>Sharrow</a:t>
            </a:r>
            <a:r>
              <a:rPr lang="en-GB" sz="1400" dirty="0" smtClean="0">
                <a:latin typeface="Calibri" panose="020F0502020204030204" pitchFamily="34" charset="0"/>
                <a:cs typeface="Calibri" panose="020F0502020204030204" pitchFamily="34" charset="0"/>
              </a:rPr>
              <a:t>, Nether Edge)</a:t>
            </a:r>
          </a:p>
          <a:p>
            <a:pPr marL="285750" indent="-285750">
              <a:buFont typeface="Arial" panose="020B0604020202020204" pitchFamily="34" charset="0"/>
              <a:buChar char="•"/>
            </a:pPr>
            <a:r>
              <a:rPr lang="en-GB" sz="1400" dirty="0" smtClean="0">
                <a:latin typeface="Calibri" panose="020F0502020204030204" pitchFamily="34" charset="0"/>
                <a:cs typeface="Calibri" panose="020F0502020204030204" pitchFamily="34" charset="0"/>
              </a:rPr>
              <a:t>Other schools have a lower number of EAL learners but a relative high % of recently arrived EAL learners (for example: </a:t>
            </a:r>
            <a:r>
              <a:rPr lang="en-GB" sz="1400" dirty="0" err="1" smtClean="0">
                <a:latin typeface="Calibri" panose="020F0502020204030204" pitchFamily="34" charset="0"/>
                <a:cs typeface="Calibri" panose="020F0502020204030204" pitchFamily="34" charset="0"/>
              </a:rPr>
              <a:t>Pye</a:t>
            </a:r>
            <a:r>
              <a:rPr lang="en-GB" sz="1400" dirty="0" smtClean="0">
                <a:latin typeface="Calibri" panose="020F0502020204030204" pitchFamily="34" charset="0"/>
                <a:cs typeface="Calibri" panose="020F0502020204030204" pitchFamily="34" charset="0"/>
              </a:rPr>
              <a:t> Bank, </a:t>
            </a:r>
            <a:r>
              <a:rPr lang="en-GB" sz="1400" dirty="0" err="1" smtClean="0">
                <a:latin typeface="Calibri" panose="020F0502020204030204" pitchFamily="34" charset="0"/>
                <a:cs typeface="Calibri" panose="020F0502020204030204" pitchFamily="34" charset="0"/>
              </a:rPr>
              <a:t>Whiteways</a:t>
            </a:r>
            <a:r>
              <a:rPr lang="en-GB" sz="1400" dirty="0" smtClean="0">
                <a:latin typeface="Calibri" panose="020F0502020204030204" pitchFamily="34" charset="0"/>
                <a:cs typeface="Calibri" panose="020F0502020204030204" pitchFamily="34" charset="0"/>
              </a:rPr>
              <a:t>, </a:t>
            </a:r>
            <a:r>
              <a:rPr lang="en-GB" sz="1400" dirty="0" err="1" smtClean="0">
                <a:latin typeface="Calibri" panose="020F0502020204030204" pitchFamily="34" charset="0"/>
                <a:cs typeface="Calibri" panose="020F0502020204030204" pitchFamily="34" charset="0"/>
              </a:rPr>
              <a:t>Lowfield</a:t>
            </a:r>
            <a:r>
              <a:rPr lang="en-GB" sz="1400" dirty="0" smtClean="0">
                <a:latin typeface="Calibri" panose="020F0502020204030204" pitchFamily="34" charset="0"/>
                <a:cs typeface="Calibri" panose="020F0502020204030204" pitchFamily="34" charset="0"/>
              </a:rPr>
              <a:t>, </a:t>
            </a:r>
            <a:r>
              <a:rPr lang="en-GB" sz="1400" dirty="0" err="1" smtClean="0">
                <a:latin typeface="Calibri" panose="020F0502020204030204" pitchFamily="34" charset="0"/>
                <a:cs typeface="Calibri" panose="020F0502020204030204" pitchFamily="34" charset="0"/>
              </a:rPr>
              <a:t>Limpsfield</a:t>
            </a:r>
            <a:r>
              <a:rPr lang="en-GB" sz="1400" dirty="0" smtClean="0">
                <a:latin typeface="Calibri" panose="020F0502020204030204" pitchFamily="34" charset="0"/>
                <a:cs typeface="Calibri" panose="020F0502020204030204" pitchFamily="34" charset="0"/>
              </a:rPr>
              <a:t>, </a:t>
            </a:r>
            <a:r>
              <a:rPr lang="en-GB" sz="1400" dirty="0" err="1" smtClean="0">
                <a:latin typeface="Calibri" panose="020F0502020204030204" pitchFamily="34" charset="0"/>
                <a:cs typeface="Calibri" panose="020F0502020204030204" pitchFamily="34" charset="0"/>
              </a:rPr>
              <a:t>Pipworth</a:t>
            </a:r>
            <a:r>
              <a:rPr lang="en-GB" sz="1400" dirty="0" smtClean="0">
                <a:latin typeface="Calibri" panose="020F0502020204030204" pitchFamily="34" charset="0"/>
                <a:cs typeface="Calibri" panose="020F0502020204030204" pitchFamily="34" charset="0"/>
              </a:rPr>
              <a:t>, Oasis Fir Vale)</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17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23</a:t>
            </a:fld>
            <a:endParaRPr lang="en-GB" dirty="0"/>
          </a:p>
        </p:txBody>
      </p:sp>
      <p:sp>
        <p:nvSpPr>
          <p:cNvPr id="3" name="Title 2"/>
          <p:cNvSpPr>
            <a:spLocks noGrp="1"/>
          </p:cNvSpPr>
          <p:nvPr>
            <p:ph type="title"/>
          </p:nvPr>
        </p:nvSpPr>
        <p:spPr>
          <a:xfrm>
            <a:off x="457199" y="160338"/>
            <a:ext cx="8505825" cy="696912"/>
          </a:xfrm>
        </p:spPr>
        <p:txBody>
          <a:bodyPr>
            <a:noAutofit/>
          </a:bodyPr>
          <a:lstStyle/>
          <a:p>
            <a:r>
              <a:rPr lang="en-GB" sz="3200" dirty="0">
                <a:latin typeface="Calibri" panose="020F0502020204030204" pitchFamily="34" charset="0"/>
                <a:cs typeface="Calibri" panose="020F0502020204030204" pitchFamily="34" charset="0"/>
              </a:rPr>
              <a:t>EAL / BME attainment trends – Foundation </a:t>
            </a:r>
            <a:r>
              <a:rPr lang="en-GB" sz="3200" dirty="0" smtClean="0">
                <a:latin typeface="Calibri" panose="020F0502020204030204" pitchFamily="34" charset="0"/>
                <a:cs typeface="Calibri" panose="020F0502020204030204" pitchFamily="34" charset="0"/>
              </a:rPr>
              <a:t>Stage &amp; Phonics</a:t>
            </a:r>
            <a:endParaRPr lang="en-GB" sz="3200" dirty="0">
              <a:latin typeface="Calibri" panose="020F0502020204030204" pitchFamily="34" charset="0"/>
              <a:cs typeface="Calibri" panose="020F0502020204030204" pitchFamily="34" charset="0"/>
            </a:endParaRPr>
          </a:p>
        </p:txBody>
      </p:sp>
      <p:sp>
        <p:nvSpPr>
          <p:cNvPr id="2" name="TextBox 1"/>
          <p:cNvSpPr txBox="1"/>
          <p:nvPr/>
        </p:nvSpPr>
        <p:spPr>
          <a:xfrm>
            <a:off x="5667375" y="1847850"/>
            <a:ext cx="473206" cy="923330"/>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09" y="2452389"/>
            <a:ext cx="4607193" cy="346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924" y="2619375"/>
            <a:ext cx="4526586" cy="329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5749" y="1447799"/>
            <a:ext cx="8134350"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Increase in attainment for Foundation Stage and Phonics over time for all groups but gaps for BME / EAL are not closing</a:t>
            </a:r>
            <a:endParaRPr lang="en-GB" sz="2000" dirty="0"/>
          </a:p>
        </p:txBody>
      </p:sp>
    </p:spTree>
    <p:extLst>
      <p:ext uri="{BB962C8B-B14F-4D97-AF65-F5344CB8AC3E}">
        <p14:creationId xmlns:p14="http://schemas.microsoft.com/office/powerpoint/2010/main" val="573137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24</a:t>
            </a:fld>
            <a:endParaRPr lang="en-GB" dirty="0"/>
          </a:p>
        </p:txBody>
      </p:sp>
      <p:sp>
        <p:nvSpPr>
          <p:cNvPr id="3" name="Title 2"/>
          <p:cNvSpPr>
            <a:spLocks noGrp="1"/>
          </p:cNvSpPr>
          <p:nvPr>
            <p:ph type="title"/>
          </p:nvPr>
        </p:nvSpPr>
        <p:spPr>
          <a:xfrm>
            <a:off x="457200" y="160338"/>
            <a:ext cx="8229600" cy="696912"/>
          </a:xfrm>
        </p:spPr>
        <p:txBody>
          <a:bodyPr>
            <a:noAutofit/>
          </a:bodyPr>
          <a:lstStyle/>
          <a:p>
            <a:r>
              <a:rPr lang="en-GB" sz="3200" dirty="0">
                <a:latin typeface="Calibri" panose="020F0502020204030204" pitchFamily="34" charset="0"/>
                <a:cs typeface="Calibri" panose="020F0502020204030204" pitchFamily="34" charset="0"/>
              </a:rPr>
              <a:t>EAL / BME attainment trends </a:t>
            </a:r>
            <a:r>
              <a:rPr lang="en-GB" sz="3200" dirty="0" smtClean="0">
                <a:latin typeface="Calibri" panose="020F0502020204030204" pitchFamily="34" charset="0"/>
                <a:cs typeface="Calibri" panose="020F0502020204030204" pitchFamily="34" charset="0"/>
              </a:rPr>
              <a:t>– KS1</a:t>
            </a:r>
            <a:endParaRPr lang="en-GB" sz="3200" dirty="0">
              <a:latin typeface="Calibri" panose="020F0502020204030204" pitchFamily="34" charset="0"/>
              <a:cs typeface="Calibri" panose="020F0502020204030204" pitchFamily="34" charset="0"/>
            </a:endParaRPr>
          </a:p>
        </p:txBody>
      </p:sp>
      <p:sp>
        <p:nvSpPr>
          <p:cNvPr id="2" name="TextBox 1"/>
          <p:cNvSpPr txBox="1"/>
          <p:nvPr/>
        </p:nvSpPr>
        <p:spPr>
          <a:xfrm>
            <a:off x="5667375" y="1847850"/>
            <a:ext cx="473206" cy="923330"/>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62087"/>
            <a:ext cx="57721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40606" y="2413337"/>
            <a:ext cx="2238375"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New assessment framework so no trend data at KS1.</a:t>
            </a:r>
          </a:p>
          <a:p>
            <a:endParaRPr lang="en-GB" dirty="0" smtClean="0"/>
          </a:p>
          <a:p>
            <a:pPr marL="285750" indent="-285750">
              <a:buFont typeface="Arial" panose="020B0604020202020204" pitchFamily="34" charset="0"/>
              <a:buChar char="•"/>
            </a:pPr>
            <a:r>
              <a:rPr lang="en-GB" dirty="0" smtClean="0"/>
              <a:t>Gap between EAL / non EAL largest in reading and smallest in writing</a:t>
            </a:r>
            <a:endParaRPr lang="en-GB" dirty="0"/>
          </a:p>
        </p:txBody>
      </p:sp>
    </p:spTree>
    <p:extLst>
      <p:ext uri="{BB962C8B-B14F-4D97-AF65-F5344CB8AC3E}">
        <p14:creationId xmlns:p14="http://schemas.microsoft.com/office/powerpoint/2010/main" val="1585213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25</a:t>
            </a:fld>
            <a:endParaRPr lang="en-GB" dirty="0"/>
          </a:p>
        </p:txBody>
      </p:sp>
      <p:sp>
        <p:nvSpPr>
          <p:cNvPr id="3" name="Title 2"/>
          <p:cNvSpPr>
            <a:spLocks noGrp="1"/>
          </p:cNvSpPr>
          <p:nvPr>
            <p:ph type="title"/>
          </p:nvPr>
        </p:nvSpPr>
        <p:spPr>
          <a:xfrm>
            <a:off x="457200" y="160338"/>
            <a:ext cx="8229600" cy="696912"/>
          </a:xfrm>
        </p:spPr>
        <p:txBody>
          <a:bodyPr>
            <a:noAutofit/>
          </a:bodyPr>
          <a:lstStyle/>
          <a:p>
            <a:r>
              <a:rPr lang="en-GB" sz="3200" dirty="0">
                <a:latin typeface="Calibri" panose="020F0502020204030204" pitchFamily="34" charset="0"/>
                <a:cs typeface="Calibri" panose="020F0502020204030204" pitchFamily="34" charset="0"/>
              </a:rPr>
              <a:t>EAL / BME attainment trends </a:t>
            </a:r>
            <a:r>
              <a:rPr lang="en-GB" sz="3200" dirty="0" smtClean="0">
                <a:latin typeface="Calibri" panose="020F0502020204030204" pitchFamily="34" charset="0"/>
                <a:cs typeface="Calibri" panose="020F0502020204030204" pitchFamily="34" charset="0"/>
              </a:rPr>
              <a:t>– KS2 attainment</a:t>
            </a:r>
            <a:endParaRPr lang="en-GB" sz="3200" dirty="0">
              <a:latin typeface="Calibri" panose="020F0502020204030204" pitchFamily="34" charset="0"/>
              <a:cs typeface="Calibri" panose="020F0502020204030204" pitchFamily="34" charset="0"/>
            </a:endParaRPr>
          </a:p>
        </p:txBody>
      </p:sp>
      <p:sp>
        <p:nvSpPr>
          <p:cNvPr id="2" name="TextBox 1"/>
          <p:cNvSpPr txBox="1"/>
          <p:nvPr/>
        </p:nvSpPr>
        <p:spPr>
          <a:xfrm>
            <a:off x="5667375" y="1847850"/>
            <a:ext cx="473206" cy="923330"/>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345406"/>
            <a:ext cx="5273966" cy="416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903978" y="1946611"/>
            <a:ext cx="2782822"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New assessment framework so no trend data at KS2.</a:t>
            </a:r>
          </a:p>
          <a:p>
            <a:endParaRPr lang="en-GB" dirty="0" smtClean="0"/>
          </a:p>
          <a:p>
            <a:pPr marL="285750" indent="-285750">
              <a:buFont typeface="Arial" panose="020B0604020202020204" pitchFamily="34" charset="0"/>
              <a:buChar char="•"/>
            </a:pPr>
            <a:r>
              <a:rPr lang="en-GB" dirty="0" smtClean="0"/>
              <a:t>The new expected standard is higher than the previous level 4 and the % of pupils achieving the expected standard has therefore decreased for all pupil groups.</a:t>
            </a:r>
            <a:endParaRPr lang="en-GB" dirty="0"/>
          </a:p>
        </p:txBody>
      </p:sp>
    </p:spTree>
    <p:extLst>
      <p:ext uri="{BB962C8B-B14F-4D97-AF65-F5344CB8AC3E}">
        <p14:creationId xmlns:p14="http://schemas.microsoft.com/office/powerpoint/2010/main" val="3564273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26</a:t>
            </a:fld>
            <a:endParaRPr lang="en-GB" dirty="0"/>
          </a:p>
        </p:txBody>
      </p:sp>
      <p:sp>
        <p:nvSpPr>
          <p:cNvPr id="3" name="Title 2"/>
          <p:cNvSpPr>
            <a:spLocks noGrp="1"/>
          </p:cNvSpPr>
          <p:nvPr>
            <p:ph type="title"/>
          </p:nvPr>
        </p:nvSpPr>
        <p:spPr>
          <a:xfrm>
            <a:off x="457200" y="160338"/>
            <a:ext cx="8229600" cy="696912"/>
          </a:xfrm>
        </p:spPr>
        <p:txBody>
          <a:bodyPr>
            <a:noAutofit/>
          </a:bodyPr>
          <a:lstStyle/>
          <a:p>
            <a:r>
              <a:rPr lang="en-GB" sz="3200" dirty="0">
                <a:latin typeface="Calibri" panose="020F0502020204030204" pitchFamily="34" charset="0"/>
                <a:cs typeface="Calibri" panose="020F0502020204030204" pitchFamily="34" charset="0"/>
              </a:rPr>
              <a:t>EAL / BME attainment trends </a:t>
            </a:r>
            <a:r>
              <a:rPr lang="en-GB" sz="3200" dirty="0" smtClean="0">
                <a:latin typeface="Calibri" panose="020F0502020204030204" pitchFamily="34" charset="0"/>
                <a:cs typeface="Calibri" panose="020F0502020204030204" pitchFamily="34" charset="0"/>
              </a:rPr>
              <a:t>– KS2 progress</a:t>
            </a:r>
            <a:endParaRPr lang="en-GB" sz="3200" dirty="0">
              <a:latin typeface="Calibri" panose="020F0502020204030204" pitchFamily="34" charset="0"/>
              <a:cs typeface="Calibri" panose="020F0502020204030204" pitchFamily="34" charset="0"/>
            </a:endParaRPr>
          </a:p>
        </p:txBody>
      </p:sp>
      <p:sp>
        <p:nvSpPr>
          <p:cNvPr id="2" name="TextBox 1"/>
          <p:cNvSpPr txBox="1"/>
          <p:nvPr/>
        </p:nvSpPr>
        <p:spPr>
          <a:xfrm>
            <a:off x="5667375" y="1847850"/>
            <a:ext cx="473206" cy="923330"/>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671638"/>
            <a:ext cx="5361734" cy="409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467351" y="1413211"/>
            <a:ext cx="3514724" cy="452431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New progress measures at KS2 are value-added. National average is 0.</a:t>
            </a:r>
          </a:p>
          <a:p>
            <a:pPr marL="285750" indent="-285750">
              <a:buFont typeface="Arial" panose="020B0604020202020204" pitchFamily="34" charset="0"/>
              <a:buChar char="•"/>
            </a:pPr>
            <a:r>
              <a:rPr lang="en-GB" dirty="0" smtClean="0"/>
              <a:t>Progress in reading is negative for all groups – pupils in Sheffield made less progress than national average but little difference between EAL and non EAL. BME pupils made less progress in reading than White British.</a:t>
            </a:r>
          </a:p>
          <a:p>
            <a:pPr marL="285750" indent="-285750">
              <a:buFont typeface="Arial" panose="020B0604020202020204" pitchFamily="34" charset="0"/>
              <a:buChar char="•"/>
            </a:pPr>
            <a:r>
              <a:rPr lang="en-GB" dirty="0" smtClean="0"/>
              <a:t>BME and EAL pupils made significantly more progress in writing and maths than White British / non EAL.</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26976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27</a:t>
            </a:fld>
            <a:endParaRPr lang="en-GB" dirty="0"/>
          </a:p>
        </p:txBody>
      </p:sp>
      <p:sp>
        <p:nvSpPr>
          <p:cNvPr id="3" name="Title 2"/>
          <p:cNvSpPr>
            <a:spLocks noGrp="1"/>
          </p:cNvSpPr>
          <p:nvPr>
            <p:ph type="title"/>
          </p:nvPr>
        </p:nvSpPr>
        <p:spPr>
          <a:xfrm>
            <a:off x="457200" y="160338"/>
            <a:ext cx="8229600" cy="696912"/>
          </a:xfrm>
        </p:spPr>
        <p:txBody>
          <a:bodyPr>
            <a:noAutofit/>
          </a:bodyPr>
          <a:lstStyle/>
          <a:p>
            <a:r>
              <a:rPr lang="en-GB" sz="3200" dirty="0" smtClean="0">
                <a:latin typeface="Calibri" panose="020F0502020204030204" pitchFamily="34" charset="0"/>
                <a:cs typeface="Calibri" panose="020F0502020204030204" pitchFamily="34" charset="0"/>
              </a:rPr>
              <a:t>KS2 by ethnicity</a:t>
            </a:r>
            <a:endParaRPr lang="en-GB" sz="3200" dirty="0">
              <a:latin typeface="Calibri" panose="020F0502020204030204" pitchFamily="34" charset="0"/>
              <a:cs typeface="Calibri" panose="020F0502020204030204" pitchFamily="34" charset="0"/>
            </a:endParaRPr>
          </a:p>
        </p:txBody>
      </p:sp>
      <p:sp>
        <p:nvSpPr>
          <p:cNvPr id="2" name="TextBox 1"/>
          <p:cNvSpPr txBox="1"/>
          <p:nvPr/>
        </p:nvSpPr>
        <p:spPr>
          <a:xfrm>
            <a:off x="5667375" y="1847850"/>
            <a:ext cx="473206" cy="923330"/>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44" y="1019174"/>
            <a:ext cx="5891837"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903978" y="1613236"/>
            <a:ext cx="2782822"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Considering the ratio of the attainment of BME pupils compared to the attainment of all pupils, the gap has widened between BME pupils and the Sheffield average in the first year of assessment under the new national curriculum.</a:t>
            </a:r>
            <a:endParaRPr lang="en-GB" dirty="0"/>
          </a:p>
        </p:txBody>
      </p:sp>
    </p:spTree>
    <p:extLst>
      <p:ext uri="{BB962C8B-B14F-4D97-AF65-F5344CB8AC3E}">
        <p14:creationId xmlns:p14="http://schemas.microsoft.com/office/powerpoint/2010/main" val="3020454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28</a:t>
            </a:fld>
            <a:endParaRPr lang="en-GB" dirty="0"/>
          </a:p>
        </p:txBody>
      </p:sp>
      <p:sp>
        <p:nvSpPr>
          <p:cNvPr id="3" name="Title 2"/>
          <p:cNvSpPr>
            <a:spLocks noGrp="1"/>
          </p:cNvSpPr>
          <p:nvPr>
            <p:ph type="title"/>
          </p:nvPr>
        </p:nvSpPr>
        <p:spPr>
          <a:xfrm>
            <a:off x="457200" y="139701"/>
            <a:ext cx="8229600" cy="696912"/>
          </a:xfrm>
        </p:spPr>
        <p:txBody>
          <a:bodyPr>
            <a:noAutofit/>
          </a:bodyPr>
          <a:lstStyle/>
          <a:p>
            <a:r>
              <a:rPr lang="en-GB" sz="3200" dirty="0" smtClean="0">
                <a:latin typeface="Calibri" panose="020F0502020204030204" pitchFamily="34" charset="0"/>
                <a:cs typeface="Calibri" panose="020F0502020204030204" pitchFamily="34" charset="0"/>
              </a:rPr>
              <a:t>Key Stage 4 headline measures</a:t>
            </a:r>
            <a:endParaRPr lang="en-GB" sz="3200" dirty="0">
              <a:latin typeface="Calibri" panose="020F0502020204030204" pitchFamily="34" charset="0"/>
              <a:cs typeface="Calibri" panose="020F0502020204030204" pitchFamily="34" charset="0"/>
            </a:endParaRPr>
          </a:p>
        </p:txBody>
      </p:sp>
      <p:sp>
        <p:nvSpPr>
          <p:cNvPr id="2" name="TextBox 1"/>
          <p:cNvSpPr txBox="1"/>
          <p:nvPr/>
        </p:nvSpPr>
        <p:spPr>
          <a:xfrm>
            <a:off x="5667375" y="1847850"/>
            <a:ext cx="473206" cy="923330"/>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41" y="817563"/>
            <a:ext cx="4230387" cy="295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476750" y="1556086"/>
            <a:ext cx="4210050" cy="39703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Accountability measures at KS4 have also changed. </a:t>
            </a:r>
          </a:p>
          <a:p>
            <a:pPr marL="285750" indent="-285750">
              <a:buFont typeface="Arial" panose="020B0604020202020204" pitchFamily="34" charset="0"/>
              <a:buChar char="•"/>
            </a:pPr>
            <a:r>
              <a:rPr lang="en-GB" dirty="0" smtClean="0"/>
              <a:t>New headline measures include C+ in English and maths and progress 8. Progress 8 measures progress across a set of 8 subjects including  English, maths and </a:t>
            </a:r>
            <a:r>
              <a:rPr lang="en-GB" dirty="0" err="1" smtClean="0"/>
              <a:t>Ebacc</a:t>
            </a:r>
            <a:r>
              <a:rPr lang="en-GB" dirty="0" smtClean="0"/>
              <a:t> subjects.</a:t>
            </a:r>
          </a:p>
          <a:p>
            <a:endParaRPr lang="en-GB" dirty="0" smtClean="0"/>
          </a:p>
          <a:p>
            <a:pPr marL="285750" indent="-285750">
              <a:buFont typeface="Arial" panose="020B0604020202020204" pitchFamily="34" charset="0"/>
              <a:buChar char="•"/>
            </a:pPr>
            <a:r>
              <a:rPr lang="en-GB" dirty="0" smtClean="0"/>
              <a:t>Whilst EAL and BME pupils are less likely to achieve the attainment thresholds (C+ in English and maths), the progress 8 score for these pupils is higher.</a:t>
            </a:r>
          </a:p>
          <a:p>
            <a:pPr marL="285750" indent="-285750">
              <a:buFont typeface="Arial" panose="020B0604020202020204" pitchFamily="34" charset="0"/>
              <a:buChar char="•"/>
            </a:pPr>
            <a:endParaRPr lang="en-GB" dirty="0"/>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6840" r="6759"/>
          <a:stretch/>
        </p:blipFill>
        <p:spPr bwMode="auto">
          <a:xfrm>
            <a:off x="121384" y="3867151"/>
            <a:ext cx="3841015" cy="2924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644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29</a:t>
            </a:fld>
            <a:endParaRPr lang="en-GB" dirty="0"/>
          </a:p>
        </p:txBody>
      </p:sp>
      <p:sp>
        <p:nvSpPr>
          <p:cNvPr id="3" name="Title 2"/>
          <p:cNvSpPr>
            <a:spLocks noGrp="1"/>
          </p:cNvSpPr>
          <p:nvPr>
            <p:ph type="title"/>
          </p:nvPr>
        </p:nvSpPr>
        <p:spPr>
          <a:xfrm>
            <a:off x="457200" y="139701"/>
            <a:ext cx="8229600" cy="696912"/>
          </a:xfrm>
        </p:spPr>
        <p:txBody>
          <a:bodyPr>
            <a:noAutofit/>
          </a:bodyPr>
          <a:lstStyle/>
          <a:p>
            <a:r>
              <a:rPr lang="en-GB" sz="3200" dirty="0" smtClean="0">
                <a:latin typeface="Calibri" panose="020F0502020204030204" pitchFamily="34" charset="0"/>
                <a:cs typeface="Calibri" panose="020F0502020204030204" pitchFamily="34" charset="0"/>
              </a:rPr>
              <a:t>Key Stage 4 progress 8 components</a:t>
            </a:r>
            <a:endParaRPr lang="en-GB" sz="3200" dirty="0">
              <a:latin typeface="Calibri" panose="020F0502020204030204" pitchFamily="34" charset="0"/>
              <a:cs typeface="Calibri" panose="020F0502020204030204" pitchFamily="34" charset="0"/>
            </a:endParaRPr>
          </a:p>
        </p:txBody>
      </p:sp>
      <p:sp>
        <p:nvSpPr>
          <p:cNvPr id="2" name="TextBox 1"/>
          <p:cNvSpPr txBox="1"/>
          <p:nvPr/>
        </p:nvSpPr>
        <p:spPr>
          <a:xfrm>
            <a:off x="5667375" y="1847850"/>
            <a:ext cx="473206" cy="923330"/>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9" name="TextBox 8"/>
          <p:cNvSpPr txBox="1"/>
          <p:nvPr/>
        </p:nvSpPr>
        <p:spPr>
          <a:xfrm>
            <a:off x="457200" y="1175086"/>
            <a:ext cx="8196263"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For each progress 8 component, EAL and BME pupils perform better than their comparator group achieving a positive progress score for all components with the exception of BME pupils in English.</a:t>
            </a:r>
            <a:endParaRPr lang="en-GB" dirty="0"/>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361" y="2309515"/>
            <a:ext cx="620077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96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3</a:t>
            </a:fld>
            <a:endParaRPr lang="en-GB" dirty="0"/>
          </a:p>
        </p:txBody>
      </p:sp>
      <p:sp>
        <p:nvSpPr>
          <p:cNvPr id="3" name="Title 2"/>
          <p:cNvSpPr>
            <a:spLocks noGrp="1"/>
          </p:cNvSpPr>
          <p:nvPr>
            <p:ph type="title"/>
          </p:nvPr>
        </p:nvSpPr>
        <p:spPr/>
        <p:txBody>
          <a:bodyPr>
            <a:normAutofit fontScale="90000"/>
          </a:bodyPr>
          <a:lstStyle/>
          <a:p>
            <a:r>
              <a:rPr lang="en-GB" dirty="0" smtClean="0"/>
              <a:t>Summary – pupil premium / disadvantaged</a:t>
            </a:r>
            <a:endParaRPr lang="en-GB" dirty="0"/>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4" y="1581149"/>
            <a:ext cx="4961816" cy="458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38030" y="1904998"/>
            <a:ext cx="3758320"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30% of primary age pupils and 34% of secondary age pupils in Sheffield are eligible for the pupil premium. Both these figures are around 5% points higher than the national average.</a:t>
            </a:r>
          </a:p>
          <a:p>
            <a:pPr marL="285750" indent="-285750">
              <a:buFont typeface="Arial" panose="020B0604020202020204" pitchFamily="34" charset="0"/>
              <a:buChar char="•"/>
            </a:pPr>
            <a:r>
              <a:rPr lang="en-GB" dirty="0" smtClean="0"/>
              <a:t>The % of pupils eligible for the pupil premium in the secondary phase has increased significantly since 2014 whilst there has been a recent drop in the primary phase, mirroring the national trend.</a:t>
            </a:r>
            <a:endParaRPr lang="en-GB" dirty="0"/>
          </a:p>
        </p:txBody>
      </p:sp>
    </p:spTree>
    <p:extLst>
      <p:ext uri="{BB962C8B-B14F-4D97-AF65-F5344CB8AC3E}">
        <p14:creationId xmlns:p14="http://schemas.microsoft.com/office/powerpoint/2010/main" val="1468483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4</a:t>
            </a:fld>
            <a:endParaRPr lang="en-GB" dirty="0"/>
          </a:p>
        </p:txBody>
      </p:sp>
      <p:sp>
        <p:nvSpPr>
          <p:cNvPr id="3" name="Title 2"/>
          <p:cNvSpPr>
            <a:spLocks noGrp="1"/>
          </p:cNvSpPr>
          <p:nvPr>
            <p:ph type="title"/>
          </p:nvPr>
        </p:nvSpPr>
        <p:spPr>
          <a:xfrm>
            <a:off x="457200" y="131763"/>
            <a:ext cx="8229600" cy="611187"/>
          </a:xfrm>
        </p:spPr>
        <p:txBody>
          <a:bodyPr>
            <a:normAutofit/>
          </a:bodyPr>
          <a:lstStyle/>
          <a:p>
            <a:r>
              <a:rPr lang="en-GB" sz="3200" dirty="0" smtClean="0"/>
              <a:t>Foundation Stage / Phonics</a:t>
            </a:r>
            <a:endParaRPr lang="en-GB" sz="3200"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4" y="1017588"/>
            <a:ext cx="3952876" cy="343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513" y="3182711"/>
            <a:ext cx="3776662" cy="339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26769" y="1258063"/>
            <a:ext cx="4019550"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There is an improving trend for both pupil premium and non pupil premium pupils at Foundation Stage and Phonics but the gap between the two groups is not closing.</a:t>
            </a:r>
            <a:endParaRPr lang="en-GB" dirty="0"/>
          </a:p>
        </p:txBody>
      </p:sp>
      <p:sp>
        <p:nvSpPr>
          <p:cNvPr id="9" name="TextBox 8"/>
          <p:cNvSpPr txBox="1"/>
          <p:nvPr/>
        </p:nvSpPr>
        <p:spPr>
          <a:xfrm>
            <a:off x="333374" y="4610863"/>
            <a:ext cx="4019550"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performance of non pupil premium pupils is above the national average at Foundation Stage and similar to the national average for phonics.</a:t>
            </a:r>
            <a:endParaRPr lang="en-GB" dirty="0"/>
          </a:p>
        </p:txBody>
      </p:sp>
    </p:spTree>
    <p:extLst>
      <p:ext uri="{BB962C8B-B14F-4D97-AF65-F5344CB8AC3E}">
        <p14:creationId xmlns:p14="http://schemas.microsoft.com/office/powerpoint/2010/main" val="115385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5</a:t>
            </a:fld>
            <a:endParaRPr lang="en-GB" dirty="0"/>
          </a:p>
        </p:txBody>
      </p:sp>
      <p:sp>
        <p:nvSpPr>
          <p:cNvPr id="3" name="Title 2"/>
          <p:cNvSpPr>
            <a:spLocks noGrp="1"/>
          </p:cNvSpPr>
          <p:nvPr>
            <p:ph type="title"/>
          </p:nvPr>
        </p:nvSpPr>
        <p:spPr>
          <a:xfrm>
            <a:off x="457200" y="125461"/>
            <a:ext cx="8229600" cy="687387"/>
          </a:xfrm>
        </p:spPr>
        <p:txBody>
          <a:bodyPr>
            <a:normAutofit/>
          </a:bodyPr>
          <a:lstStyle/>
          <a:p>
            <a:r>
              <a:rPr lang="en-GB" sz="3600" dirty="0" smtClean="0"/>
              <a:t>Key Stage 1 reading</a:t>
            </a:r>
            <a:endParaRPr lang="en-GB" sz="3600" dirty="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12848"/>
            <a:ext cx="8091487" cy="577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2021" y="6537523"/>
            <a:ext cx="8324779" cy="307777"/>
          </a:xfrm>
          <a:prstGeom prst="rect">
            <a:avLst/>
          </a:prstGeom>
          <a:noFill/>
        </p:spPr>
        <p:txBody>
          <a:bodyPr wrap="none" rtlCol="0">
            <a:spAutoFit/>
          </a:bodyPr>
          <a:lstStyle/>
          <a:p>
            <a:r>
              <a:rPr lang="en-GB" sz="1400" dirty="0" smtClean="0"/>
              <a:t>Note: data from RAISE, the disadvantaged pupil groups includes children in care and children adopted from care</a:t>
            </a:r>
            <a:endParaRPr lang="en-GB" sz="1400" dirty="0"/>
          </a:p>
        </p:txBody>
      </p:sp>
      <p:sp>
        <p:nvSpPr>
          <p:cNvPr id="5" name="TextBox 4"/>
          <p:cNvSpPr txBox="1"/>
          <p:nvPr/>
        </p:nvSpPr>
        <p:spPr>
          <a:xfrm>
            <a:off x="4662487" y="1099422"/>
            <a:ext cx="3781425"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Charts show overall attainment (top left) and difference between Sheffield and national in terms of number of pupils. Note that disadvantaged pupils in Sheffield are compared to non-disadvantaged pupils nationally.</a:t>
            </a:r>
          </a:p>
          <a:p>
            <a:endParaRPr lang="en-GB" sz="1600" dirty="0" smtClean="0"/>
          </a:p>
          <a:p>
            <a:pPr marL="285750" indent="-285750">
              <a:buFont typeface="Arial" panose="020B0604020202020204" pitchFamily="34" charset="0"/>
              <a:buChar char="•"/>
            </a:pPr>
            <a:r>
              <a:rPr lang="en-GB" sz="1600" dirty="0" smtClean="0"/>
              <a:t>Pupils are split into groups based on their Foundation Stage attainment. </a:t>
            </a: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20663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6</a:t>
            </a:fld>
            <a:endParaRPr lang="en-GB" dirty="0"/>
          </a:p>
        </p:txBody>
      </p:sp>
      <p:sp>
        <p:nvSpPr>
          <p:cNvPr id="3" name="Title 2"/>
          <p:cNvSpPr>
            <a:spLocks noGrp="1"/>
          </p:cNvSpPr>
          <p:nvPr>
            <p:ph type="title"/>
          </p:nvPr>
        </p:nvSpPr>
        <p:spPr>
          <a:xfrm>
            <a:off x="457200" y="125461"/>
            <a:ext cx="8229600" cy="687387"/>
          </a:xfrm>
        </p:spPr>
        <p:txBody>
          <a:bodyPr>
            <a:normAutofit/>
          </a:bodyPr>
          <a:lstStyle/>
          <a:p>
            <a:r>
              <a:rPr lang="en-GB" sz="3600" dirty="0" smtClean="0"/>
              <a:t>Key Stage 1 writing</a:t>
            </a:r>
            <a:endParaRPr lang="en-GB" sz="3600"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83648"/>
            <a:ext cx="7553325" cy="5569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62487" y="1099422"/>
            <a:ext cx="3781425"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For all subjects (reading, writing and maths) a higher % of pupils achieved the expected standard in Sheffield compared to all pupils nationally when pupils are split into Foundation Stage attainment groups.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93652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7</a:t>
            </a:fld>
            <a:endParaRPr lang="en-GB" dirty="0"/>
          </a:p>
        </p:txBody>
      </p:sp>
      <p:sp>
        <p:nvSpPr>
          <p:cNvPr id="3" name="Title 2"/>
          <p:cNvSpPr>
            <a:spLocks noGrp="1"/>
          </p:cNvSpPr>
          <p:nvPr>
            <p:ph type="title"/>
          </p:nvPr>
        </p:nvSpPr>
        <p:spPr>
          <a:xfrm>
            <a:off x="457200" y="125461"/>
            <a:ext cx="8229600" cy="687387"/>
          </a:xfrm>
        </p:spPr>
        <p:txBody>
          <a:bodyPr>
            <a:normAutofit/>
          </a:bodyPr>
          <a:lstStyle/>
          <a:p>
            <a:r>
              <a:rPr lang="en-GB" sz="3600" dirty="0" smtClean="0"/>
              <a:t>Key Stage 1 maths</a:t>
            </a:r>
            <a:endParaRPr lang="en-GB" sz="3600"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920749"/>
            <a:ext cx="7398026"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62487" y="1124723"/>
            <a:ext cx="3781425"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There are gaps within all subjects for disadvantaged pupils when these pupils are compared to non-disadvantaged pupils nationally. </a:t>
            </a:r>
          </a:p>
          <a:p>
            <a:endParaRPr lang="en-GB" dirty="0" smtClean="0"/>
          </a:p>
          <a:p>
            <a:pPr marL="285750" indent="-285750">
              <a:buFont typeface="Arial" panose="020B0604020202020204" pitchFamily="34" charset="0"/>
              <a:buChar char="•"/>
            </a:pPr>
            <a:r>
              <a:rPr lang="en-GB" dirty="0" smtClean="0"/>
              <a:t>The gaps are largest for pupils with the lowest attainment levels at Foundation Stage.</a:t>
            </a:r>
            <a:endParaRPr lang="en-GB" dirty="0"/>
          </a:p>
        </p:txBody>
      </p:sp>
    </p:spTree>
    <p:extLst>
      <p:ext uri="{BB962C8B-B14F-4D97-AF65-F5344CB8AC3E}">
        <p14:creationId xmlns:p14="http://schemas.microsoft.com/office/powerpoint/2010/main" val="3542645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8</a:t>
            </a:fld>
            <a:endParaRPr lang="en-GB" dirty="0"/>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533400"/>
            <a:ext cx="8648700"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62706"/>
            <a:ext cx="8229600" cy="687387"/>
          </a:xfrm>
        </p:spPr>
        <p:txBody>
          <a:bodyPr>
            <a:normAutofit/>
          </a:bodyPr>
          <a:lstStyle/>
          <a:p>
            <a:r>
              <a:rPr lang="en-GB" sz="3600" dirty="0" smtClean="0"/>
              <a:t>Key Stage 2 reading</a:t>
            </a:r>
            <a:endParaRPr lang="en-GB" sz="3600" dirty="0"/>
          </a:p>
        </p:txBody>
      </p:sp>
      <p:sp>
        <p:nvSpPr>
          <p:cNvPr id="7" name="TextBox 6"/>
          <p:cNvSpPr txBox="1"/>
          <p:nvPr/>
        </p:nvSpPr>
        <p:spPr>
          <a:xfrm>
            <a:off x="4662487" y="981848"/>
            <a:ext cx="3781425"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At KS2 there is a gap of 1% for low and middle attaining groups in </a:t>
            </a:r>
            <a:r>
              <a:rPr lang="en-GB" smtClean="0"/>
              <a:t>reading.</a:t>
            </a:r>
          </a:p>
          <a:p>
            <a:endParaRPr lang="en-GB" dirty="0" smtClean="0"/>
          </a:p>
          <a:p>
            <a:pPr marL="285750" indent="-285750">
              <a:buFont typeface="Arial" panose="020B0604020202020204" pitchFamily="34" charset="0"/>
              <a:buChar char="•"/>
            </a:pPr>
            <a:r>
              <a:rPr lang="en-GB" dirty="0" smtClean="0"/>
              <a:t>As at KS1, disadvantaged pupils are compared to non-disadvantaged pupils nationally. The gap is largest for the middle attaining group.</a:t>
            </a:r>
            <a:endParaRPr lang="en-GB" dirty="0"/>
          </a:p>
        </p:txBody>
      </p:sp>
    </p:spTree>
    <p:extLst>
      <p:ext uri="{BB962C8B-B14F-4D97-AF65-F5344CB8AC3E}">
        <p14:creationId xmlns:p14="http://schemas.microsoft.com/office/powerpoint/2010/main" val="529491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C Powerpointf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2A0812B6-403B-45A1-A6BA-2C7DBDC407B1}" type="slidenum">
              <a:rPr lang="en-GB" smtClean="0"/>
              <a:t>9</a:t>
            </a:fld>
            <a:endParaRPr lang="en-GB"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 y="750093"/>
            <a:ext cx="8410575" cy="590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62706"/>
            <a:ext cx="8229600" cy="687387"/>
          </a:xfrm>
        </p:spPr>
        <p:txBody>
          <a:bodyPr>
            <a:normAutofit/>
          </a:bodyPr>
          <a:lstStyle/>
          <a:p>
            <a:r>
              <a:rPr lang="en-GB" sz="3600" dirty="0" smtClean="0"/>
              <a:t>Key Stage 2 writing</a:t>
            </a:r>
            <a:endParaRPr lang="en-GB" sz="3600" dirty="0"/>
          </a:p>
        </p:txBody>
      </p:sp>
      <p:sp>
        <p:nvSpPr>
          <p:cNvPr id="7" name="TextBox 6"/>
          <p:cNvSpPr txBox="1"/>
          <p:nvPr/>
        </p:nvSpPr>
        <p:spPr>
          <a:xfrm>
            <a:off x="4662487" y="981848"/>
            <a:ext cx="3781425" cy="2585323"/>
          </a:xfrm>
          <a:prstGeom prst="rect">
            <a:avLst/>
          </a:prstGeom>
          <a:noFill/>
        </p:spPr>
        <p:txBody>
          <a:bodyPr wrap="square" rtlCol="0">
            <a:spAutoFit/>
          </a:bodyPr>
          <a:lstStyle/>
          <a:p>
            <a:pPr marL="285750" indent="-285750">
              <a:buFont typeface="Arial" panose="020B0604020202020204" pitchFamily="34" charset="0"/>
              <a:buChar char="•"/>
            </a:pPr>
            <a:r>
              <a:rPr lang="en-GB" dirty="0" smtClean="0"/>
              <a:t>Pupils in Sheffield generally achieved better results in writing than pupils with similar prior attainment nationally.</a:t>
            </a:r>
          </a:p>
          <a:p>
            <a:pPr marL="285750" indent="-285750">
              <a:buFont typeface="Arial" panose="020B0604020202020204" pitchFamily="34" charset="0"/>
              <a:buChar char="•"/>
            </a:pPr>
            <a:r>
              <a:rPr lang="en-GB" dirty="0" smtClean="0"/>
              <a:t>There is a gap between the performance of disadvantaged pupils in Sheffield and non-disadvantaged pupils nationally for middle attaining pupils.</a:t>
            </a:r>
            <a:endParaRPr lang="en-GB" dirty="0"/>
          </a:p>
        </p:txBody>
      </p:sp>
    </p:spTree>
    <p:extLst>
      <p:ext uri="{BB962C8B-B14F-4D97-AF65-F5344CB8AC3E}">
        <p14:creationId xmlns:p14="http://schemas.microsoft.com/office/powerpoint/2010/main" val="1181441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7289</TotalTime>
  <Words>1896</Words>
  <Application>Microsoft Office PowerPoint</Application>
  <PresentationFormat>On-screen Show (4:3)</PresentationFormat>
  <Paragraphs>179</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Attainment, progress and context by disadvantage / pupil premium</vt:lpstr>
      <vt:lpstr>Summary – pupil premium / disadvantaged</vt:lpstr>
      <vt:lpstr>Summary – pupil premium / disadvantaged</vt:lpstr>
      <vt:lpstr>Foundation Stage / Phonics</vt:lpstr>
      <vt:lpstr>Key Stage 1 reading</vt:lpstr>
      <vt:lpstr>Key Stage 1 writing</vt:lpstr>
      <vt:lpstr>Key Stage 1 maths</vt:lpstr>
      <vt:lpstr>Key Stage 2 reading</vt:lpstr>
      <vt:lpstr>Key Stage 2 writing</vt:lpstr>
      <vt:lpstr>Key Stage 2 maths</vt:lpstr>
      <vt:lpstr>Key Stage 2 combined measure</vt:lpstr>
      <vt:lpstr>Key Stage 2 progress</vt:lpstr>
      <vt:lpstr>Key Stage 4</vt:lpstr>
      <vt:lpstr>Key Stage 4 – by prior attainment</vt:lpstr>
      <vt:lpstr>Attainment, progress and context by first language and ethnicity</vt:lpstr>
      <vt:lpstr>Summary – BME &amp; EAL </vt:lpstr>
      <vt:lpstr>EAL &amp; BME trends</vt:lpstr>
      <vt:lpstr>EAL &amp; BME by year group</vt:lpstr>
      <vt:lpstr>Language trends</vt:lpstr>
      <vt:lpstr>Ethnicity trends</vt:lpstr>
      <vt:lpstr>New arrivals</vt:lpstr>
      <vt:lpstr>New arrivals / EAL by school</vt:lpstr>
      <vt:lpstr>EAL / BME attainment trends – Foundation Stage &amp; Phonics</vt:lpstr>
      <vt:lpstr>EAL / BME attainment trends – KS1</vt:lpstr>
      <vt:lpstr>EAL / BME attainment trends – KS2 attainment</vt:lpstr>
      <vt:lpstr>EAL / BME attainment trends – KS2 progress</vt:lpstr>
      <vt:lpstr>KS2 by ethnicity</vt:lpstr>
      <vt:lpstr>Key Stage 4 headline measures</vt:lpstr>
      <vt:lpstr>Key Stage 4 progress 8 components</vt:lpstr>
    </vt:vector>
  </TitlesOfParts>
  <Company>SCC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Flanagan</dc:creator>
  <cp:lastModifiedBy>Stephen Betts</cp:lastModifiedBy>
  <cp:revision>260</cp:revision>
  <cp:lastPrinted>2016-12-14T09:09:14Z</cp:lastPrinted>
  <dcterms:created xsi:type="dcterms:W3CDTF">2015-02-03T11:49:43Z</dcterms:created>
  <dcterms:modified xsi:type="dcterms:W3CDTF">2017-01-08T11:26:26Z</dcterms:modified>
</cp:coreProperties>
</file>