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1" r:id="rId4"/>
    <p:sldId id="265" r:id="rId5"/>
    <p:sldId id="266" r:id="rId6"/>
    <p:sldId id="278" r:id="rId7"/>
    <p:sldId id="286" r:id="rId8"/>
    <p:sldId id="287" r:id="rId9"/>
    <p:sldId id="288" r:id="rId10"/>
    <p:sldId id="289" r:id="rId11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60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-94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CF204-23FE-4639-AF19-3A364C0A94FC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81C06-1EA0-47A5-B8C3-EDBEB10D2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41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07472-C251-4FE1-8E12-55F494D31E6F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AB365-4344-4AAF-910F-ADD58FC4E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27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EF6DC-CB5B-4122-A7CC-4A1E1D38602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729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D0A89-416B-4AFB-82BA-BBE151BD1E7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549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69AA-75D5-2A41-977A-319B4478A1F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3B96-8B7D-3044-BCDC-00BF4352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69AA-75D5-2A41-977A-319B4478A1F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3B96-8B7D-3044-BCDC-00BF4352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1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69AA-75D5-2A41-977A-319B4478A1F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3B96-8B7D-3044-BCDC-00BF4352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47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5A05-EF0C-1245-A2A1-873F804DB0F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D3A4-CE43-F141-A3F6-3A7D7EA8E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83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5A05-EF0C-1245-A2A1-873F804DB0F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D3A4-CE43-F141-A3F6-3A7D7EA8E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60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5A05-EF0C-1245-A2A1-873F804DB0F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D3A4-CE43-F141-A3F6-3A7D7EA8E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01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5A05-EF0C-1245-A2A1-873F804DB0F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D3A4-CE43-F141-A3F6-3A7D7EA8E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07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5A05-EF0C-1245-A2A1-873F804DB0F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D3A4-CE43-F141-A3F6-3A7D7EA8E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15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5A05-EF0C-1245-A2A1-873F804DB0F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D3A4-CE43-F141-A3F6-3A7D7EA8E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92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5A05-EF0C-1245-A2A1-873F804DB0F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D3A4-CE43-F141-A3F6-3A7D7EA8E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183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5A05-EF0C-1245-A2A1-873F804DB0F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D3A4-CE43-F141-A3F6-3A7D7EA8E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21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69AA-75D5-2A41-977A-319B4478A1F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3B96-8B7D-3044-BCDC-00BF4352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64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5A05-EF0C-1245-A2A1-873F804DB0F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D3A4-CE43-F141-A3F6-3A7D7EA8E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414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5A05-EF0C-1245-A2A1-873F804DB0F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D3A4-CE43-F141-A3F6-3A7D7EA8E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13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5A05-EF0C-1245-A2A1-873F804DB0F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D3A4-CE43-F141-A3F6-3A7D7EA8E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9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69AA-75D5-2A41-977A-319B4478A1F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3B96-8B7D-3044-BCDC-00BF4352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2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69AA-75D5-2A41-977A-319B4478A1F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3B96-8B7D-3044-BCDC-00BF4352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7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69AA-75D5-2A41-977A-319B4478A1F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3B96-8B7D-3044-BCDC-00BF4352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9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69AA-75D5-2A41-977A-319B4478A1F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3B96-8B7D-3044-BCDC-00BF4352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9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69AA-75D5-2A41-977A-319B4478A1F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3B96-8B7D-3044-BCDC-00BF4352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23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69AA-75D5-2A41-977A-319B4478A1F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3B96-8B7D-3044-BCDC-00BF4352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9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69AA-75D5-2A41-977A-319B4478A1F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3B96-8B7D-3044-BCDC-00BF4352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1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569AA-75D5-2A41-977A-319B4478A1F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F3B96-8B7D-3044-BCDC-00BF4352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9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66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A5A05-EF0C-1245-A2A1-873F804DB0F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ED3A4-CE43-F141-A3F6-3A7D7EA8E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66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4457" y="2130425"/>
            <a:ext cx="8142514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A </a:t>
            </a:r>
            <a:r>
              <a:rPr lang="en-GB" dirty="0"/>
              <a:t>new </a:t>
            </a:r>
            <a:r>
              <a:rPr lang="en-GB" i="1" dirty="0" smtClean="0"/>
              <a:t>approach to </a:t>
            </a:r>
            <a:r>
              <a:rPr lang="en-GB" dirty="0"/>
              <a:t>i</a:t>
            </a:r>
            <a:r>
              <a:rPr lang="en-GB" dirty="0" smtClean="0"/>
              <a:t>nclusion 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086" y="2855706"/>
            <a:ext cx="6400800" cy="175260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GB" dirty="0"/>
              <a:t>Tim Bowman</a:t>
            </a:r>
          </a:p>
          <a:p>
            <a:r>
              <a:rPr lang="en-GB" dirty="0"/>
              <a:t>Head of Inclusion and Targeted Services</a:t>
            </a:r>
          </a:p>
        </p:txBody>
      </p:sp>
    </p:spTree>
    <p:extLst>
      <p:ext uri="{BB962C8B-B14F-4D97-AF65-F5344CB8AC3E}">
        <p14:creationId xmlns:p14="http://schemas.microsoft.com/office/powerpoint/2010/main" val="365592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838"/>
            <a:ext cx="8229600" cy="5283191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Vision for </a:t>
            </a:r>
            <a:r>
              <a:rPr lang="en-GB" sz="2800" dirty="0"/>
              <a:t>every child, young person and family to be safe and </a:t>
            </a:r>
            <a:r>
              <a:rPr lang="en-GB" sz="2800" dirty="0" smtClean="0"/>
              <a:t>achieve their potential </a:t>
            </a:r>
          </a:p>
          <a:p>
            <a:r>
              <a:rPr lang="en-GB" sz="2800" dirty="0" smtClean="0"/>
              <a:t>Significant minority have needs, disadvantages and vulnerabilities</a:t>
            </a:r>
          </a:p>
          <a:p>
            <a:r>
              <a:rPr lang="en-GB" sz="2800" dirty="0" smtClean="0"/>
              <a:t>Despite successes and good practice, statistics are not generally positive for this minority (PA, exclusions)</a:t>
            </a:r>
          </a:p>
          <a:p>
            <a:r>
              <a:rPr lang="en-GB" sz="2800" dirty="0" smtClean="0"/>
              <a:t>Pattern of need is changing (autism) and not matched by provision</a:t>
            </a:r>
          </a:p>
          <a:p>
            <a:r>
              <a:rPr lang="en-GB" sz="2800" dirty="0" smtClean="0"/>
              <a:t>Funding system under pressure and not incentivising right behaviours</a:t>
            </a:r>
          </a:p>
          <a:p>
            <a:r>
              <a:rPr lang="en-GB" sz="2800" dirty="0"/>
              <a:t>Neither a centralised model nor a “one size fits all” approach can deliver for inclusion. City too big, challenges too varied and resources too much in demand  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pPr marL="0" indent="0" algn="ctr">
              <a:buNone/>
            </a:pPr>
            <a:endParaRPr lang="en-GB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Background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669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Meeting </a:t>
            </a:r>
            <a:r>
              <a:rPr lang="en-GB" sz="2800" b="1" dirty="0" smtClean="0"/>
              <a:t>the </a:t>
            </a:r>
            <a:r>
              <a:rPr lang="en-GB" sz="2800" b="1" dirty="0"/>
              <a:t>challenge </a:t>
            </a:r>
            <a:r>
              <a:rPr lang="en-GB" sz="2800" b="1" dirty="0" smtClean="0"/>
              <a:t>of inclusion requires </a:t>
            </a:r>
            <a:r>
              <a:rPr lang="en-GB" sz="2800" b="1" dirty="0"/>
              <a:t>us </a:t>
            </a:r>
            <a:r>
              <a:rPr lang="en-GB" sz="2800" b="1" u="sng" dirty="0"/>
              <a:t>all</a:t>
            </a:r>
            <a:r>
              <a:rPr lang="en-GB" sz="2800" b="1" dirty="0"/>
              <a:t> to change how we work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4469"/>
            <a:ext cx="8229600" cy="4963792"/>
          </a:xfrm>
        </p:spPr>
        <p:txBody>
          <a:bodyPr>
            <a:normAutofit fontScale="92500" lnSpcReduction="10000"/>
          </a:bodyPr>
          <a:lstStyle/>
          <a:p>
            <a:r>
              <a:rPr lang="en-GB" sz="2600" dirty="0">
                <a:latin typeface="Calibri" panose="020F0502020204030204" pitchFamily="34" charset="0"/>
              </a:rPr>
              <a:t>Targeting our investments in favour of inclusion – </a:t>
            </a:r>
            <a:r>
              <a:rPr lang="en-GB" sz="2600" b="1" u="sng" dirty="0">
                <a:latin typeface="Calibri" panose="020F0502020204030204" pitchFamily="34" charset="0"/>
              </a:rPr>
              <a:t>no</a:t>
            </a:r>
            <a:r>
              <a:rPr lang="en-GB" sz="2600" b="1" dirty="0">
                <a:latin typeface="Calibri" panose="020F0502020204030204" pitchFamily="34" charset="0"/>
              </a:rPr>
              <a:t> reduction in inclusion funding overall</a:t>
            </a:r>
          </a:p>
          <a:p>
            <a:r>
              <a:rPr lang="en-GB" sz="2600" dirty="0">
                <a:latin typeface="Calibri" panose="020F0502020204030204" pitchFamily="34" charset="0"/>
              </a:rPr>
              <a:t>Changing the way we work - more local control and influence over </a:t>
            </a:r>
            <a:r>
              <a:rPr lang="en-GB" sz="2600" dirty="0" smtClean="0">
                <a:latin typeface="Calibri" panose="020F0502020204030204" pitchFamily="34" charset="0"/>
              </a:rPr>
              <a:t>resources, </a:t>
            </a:r>
            <a:r>
              <a:rPr lang="en-GB" sz="2600" b="1" dirty="0" smtClean="0">
                <a:latin typeface="Calibri" panose="020F0502020204030204" pitchFamily="34" charset="0"/>
              </a:rPr>
              <a:t>more choice for parents and families</a:t>
            </a:r>
            <a:endParaRPr lang="en-GB" sz="2600" b="1" dirty="0">
              <a:latin typeface="Calibri" panose="020F0502020204030204" pitchFamily="34" charset="0"/>
            </a:endParaRPr>
          </a:p>
          <a:p>
            <a:r>
              <a:rPr lang="en-GB" sz="2600" dirty="0">
                <a:latin typeface="Calibri" panose="020F0502020204030204" pitchFamily="34" charset="0"/>
              </a:rPr>
              <a:t>Establishing an </a:t>
            </a:r>
            <a:r>
              <a:rPr lang="en-GB" sz="2600" b="1" dirty="0">
                <a:latin typeface="Calibri" panose="020F0502020204030204" pitchFamily="34" charset="0"/>
              </a:rPr>
              <a:t>integrated </a:t>
            </a:r>
            <a:r>
              <a:rPr lang="en-GB" sz="2600" b="1" u="sng" dirty="0">
                <a:latin typeface="Calibri" panose="020F0502020204030204" pitchFamily="34" charset="0"/>
              </a:rPr>
              <a:t>locality</a:t>
            </a:r>
            <a:r>
              <a:rPr lang="en-GB" sz="2600" b="1" dirty="0">
                <a:latin typeface="Calibri" panose="020F0502020204030204" pitchFamily="34" charset="0"/>
              </a:rPr>
              <a:t> model </a:t>
            </a:r>
            <a:r>
              <a:rPr lang="en-GB" sz="2600" dirty="0">
                <a:latin typeface="Calibri" panose="020F0502020204030204" pitchFamily="34" charset="0"/>
              </a:rPr>
              <a:t>comprising</a:t>
            </a:r>
            <a:r>
              <a:rPr lang="en-GB" sz="2600" b="1" dirty="0">
                <a:latin typeface="Calibri" panose="020F0502020204030204" pitchFamily="34" charset="0"/>
              </a:rPr>
              <a:t>:</a:t>
            </a:r>
          </a:p>
          <a:p>
            <a:pPr lvl="1"/>
            <a:r>
              <a:rPr lang="en-GB" sz="2600" dirty="0">
                <a:latin typeface="Calibri" panose="020F0502020204030204" pitchFamily="34" charset="0"/>
              </a:rPr>
              <a:t>Current Early Help and Support Services (MAST)</a:t>
            </a:r>
          </a:p>
          <a:p>
            <a:pPr lvl="1"/>
            <a:r>
              <a:rPr lang="en-GB" sz="2600" dirty="0">
                <a:latin typeface="Calibri" panose="020F0502020204030204" pitchFamily="34" charset="0"/>
              </a:rPr>
              <a:t>A reorganised </a:t>
            </a:r>
            <a:r>
              <a:rPr lang="en-GB" sz="2600" dirty="0" smtClean="0">
                <a:latin typeface="Calibri" panose="020F0502020204030204" pitchFamily="34" charset="0"/>
              </a:rPr>
              <a:t>inclusion service with a reinvestment </a:t>
            </a:r>
            <a:r>
              <a:rPr lang="en-GB" sz="2600" dirty="0">
                <a:latin typeface="Calibri" panose="020F0502020204030204" pitchFamily="34" charset="0"/>
              </a:rPr>
              <a:t>of </a:t>
            </a:r>
            <a:r>
              <a:rPr lang="en-GB" sz="2600" dirty="0" smtClean="0">
                <a:latin typeface="Calibri" panose="020F0502020204030204" pitchFamily="34" charset="0"/>
              </a:rPr>
              <a:t>resources into </a:t>
            </a:r>
            <a:r>
              <a:rPr lang="en-GB" sz="2600" dirty="0">
                <a:latin typeface="Calibri" panose="020F0502020204030204" pitchFamily="34" charset="0"/>
              </a:rPr>
              <a:t>localities for early help / prevention </a:t>
            </a:r>
          </a:p>
          <a:p>
            <a:pPr lvl="1"/>
            <a:r>
              <a:rPr lang="en-GB" sz="2600" dirty="0">
                <a:latin typeface="Calibri" panose="020F0502020204030204" pitchFamily="34" charset="0"/>
              </a:rPr>
              <a:t>Current SEND </a:t>
            </a:r>
            <a:r>
              <a:rPr lang="en-GB" sz="2600" dirty="0" smtClean="0">
                <a:latin typeface="Calibri" panose="020F0502020204030204" pitchFamily="34" charset="0"/>
              </a:rPr>
              <a:t>spend</a:t>
            </a:r>
            <a:endParaRPr lang="en-GB" sz="2600" dirty="0">
              <a:latin typeface="Calibri" panose="020F0502020204030204" pitchFamily="34" charset="0"/>
            </a:endParaRPr>
          </a:p>
          <a:p>
            <a:pPr lvl="1"/>
            <a:r>
              <a:rPr lang="en-GB" sz="2600" dirty="0">
                <a:latin typeface="Calibri" panose="020F0502020204030204" pitchFamily="34" charset="0"/>
              </a:rPr>
              <a:t>Targeted additional </a:t>
            </a:r>
            <a:r>
              <a:rPr lang="en-GB" sz="2600" dirty="0" smtClean="0">
                <a:latin typeface="Calibri" panose="020F0502020204030204" pitchFamily="34" charset="0"/>
              </a:rPr>
              <a:t>investment</a:t>
            </a:r>
          </a:p>
          <a:p>
            <a:r>
              <a:rPr lang="en-GB" sz="2600" dirty="0" smtClean="0">
                <a:latin typeface="Calibri" panose="020F0502020204030204" pitchFamily="34" charset="0"/>
              </a:rPr>
              <a:t>Through </a:t>
            </a:r>
            <a:r>
              <a:rPr lang="en-GB" sz="2600" dirty="0">
                <a:latin typeface="Calibri" panose="020F0502020204030204" pitchFamily="34" charset="0"/>
              </a:rPr>
              <a:t>this change localities will have </a:t>
            </a:r>
            <a:r>
              <a:rPr lang="en-GB" sz="2600" b="1" dirty="0">
                <a:latin typeface="Calibri" panose="020F0502020204030204" pitchFamily="34" charset="0"/>
              </a:rPr>
              <a:t>greater incentive</a:t>
            </a:r>
            <a:r>
              <a:rPr lang="en-GB" sz="2600" dirty="0">
                <a:latin typeface="Calibri" panose="020F0502020204030204" pitchFamily="34" charset="0"/>
              </a:rPr>
              <a:t> to develop inclusive practices and </a:t>
            </a:r>
            <a:r>
              <a:rPr lang="en-GB" sz="2600" b="1" dirty="0">
                <a:latin typeface="Calibri" panose="020F0502020204030204" pitchFamily="34" charset="0"/>
              </a:rPr>
              <a:t>more freedom </a:t>
            </a:r>
            <a:r>
              <a:rPr lang="en-GB" sz="2600" dirty="0">
                <a:latin typeface="Calibri" panose="020F0502020204030204" pitchFamily="34" charset="0"/>
              </a:rPr>
              <a:t>to determine how resources are allocated and services </a:t>
            </a:r>
            <a:r>
              <a:rPr lang="en-GB" sz="2600" dirty="0" smtClean="0">
                <a:latin typeface="Calibri" panose="020F0502020204030204" pitchFamily="34" charset="0"/>
              </a:rPr>
              <a:t>commissioned</a:t>
            </a:r>
            <a:endParaRPr lang="en-GB" sz="26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00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Locality </a:t>
            </a:r>
            <a:r>
              <a:rPr lang="en-GB" b="1" dirty="0" smtClean="0"/>
              <a:t>Working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K</a:t>
            </a:r>
            <a:r>
              <a:rPr lang="en-GB" sz="2800" dirty="0" smtClean="0"/>
              <a:t>ey </a:t>
            </a:r>
            <a:r>
              <a:rPr lang="en-GB" sz="2800" dirty="0"/>
              <a:t>aim </a:t>
            </a:r>
            <a:r>
              <a:rPr lang="en-GB" sz="2800" dirty="0" smtClean="0"/>
              <a:t>to </a:t>
            </a:r>
            <a:r>
              <a:rPr lang="en-GB" sz="2800" dirty="0"/>
              <a:t>develop good inclusive practices </a:t>
            </a:r>
            <a:r>
              <a:rPr lang="en-GB" sz="2800" dirty="0" smtClean="0"/>
              <a:t>through </a:t>
            </a:r>
            <a:r>
              <a:rPr lang="en-GB" sz="2800" dirty="0"/>
              <a:t>local sharing of expertise, </a:t>
            </a:r>
            <a:r>
              <a:rPr lang="en-GB" sz="2800" dirty="0" smtClean="0"/>
              <a:t>resources and good practice</a:t>
            </a:r>
          </a:p>
          <a:p>
            <a:r>
              <a:rPr lang="en-GB" sz="2800" dirty="0"/>
              <a:t>Provide a team around an </a:t>
            </a:r>
            <a:r>
              <a:rPr lang="en-GB" sz="2800" dirty="0" smtClean="0"/>
              <a:t>area</a:t>
            </a:r>
          </a:p>
          <a:p>
            <a:r>
              <a:rPr lang="en-GB" sz="2800" dirty="0" smtClean="0"/>
              <a:t>Give </a:t>
            </a:r>
            <a:r>
              <a:rPr lang="en-GB" sz="2800" dirty="0"/>
              <a:t>localities </a:t>
            </a:r>
            <a:r>
              <a:rPr lang="en-GB" sz="2800" dirty="0" smtClean="0"/>
              <a:t>freedom </a:t>
            </a:r>
            <a:r>
              <a:rPr lang="en-GB" sz="2800" dirty="0"/>
              <a:t>to determine </a:t>
            </a:r>
            <a:r>
              <a:rPr lang="en-GB" sz="2800" dirty="0" smtClean="0"/>
              <a:t>how </a:t>
            </a:r>
            <a:r>
              <a:rPr lang="en-GB" sz="2800" dirty="0"/>
              <a:t>resources are allocated and </a:t>
            </a:r>
            <a:r>
              <a:rPr lang="en-GB" sz="2800" dirty="0" smtClean="0"/>
              <a:t>services commissioned </a:t>
            </a:r>
          </a:p>
          <a:p>
            <a:r>
              <a:rPr lang="en-GB" sz="2800" dirty="0"/>
              <a:t>S</a:t>
            </a:r>
            <a:r>
              <a:rPr lang="en-GB" sz="2800" dirty="0" smtClean="0"/>
              <a:t>pecial </a:t>
            </a:r>
            <a:r>
              <a:rPr lang="en-GB" sz="2800" dirty="0"/>
              <a:t>schools </a:t>
            </a:r>
            <a:r>
              <a:rPr lang="en-GB" sz="2800" dirty="0" smtClean="0"/>
              <a:t>are </a:t>
            </a:r>
            <a:r>
              <a:rPr lang="en-GB" sz="2800" dirty="0"/>
              <a:t>vital to </a:t>
            </a:r>
            <a:r>
              <a:rPr lang="en-GB" sz="2800" dirty="0" smtClean="0"/>
              <a:t>this </a:t>
            </a:r>
            <a:r>
              <a:rPr lang="en-GB" sz="2800" dirty="0"/>
              <a:t>model. We will work with special schools as a locality in their own right focused on working with young people with the most complex </a:t>
            </a:r>
            <a:r>
              <a:rPr lang="en-GB" sz="2800" dirty="0" smtClean="0"/>
              <a:t>needs</a:t>
            </a:r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0684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Delivering this </a:t>
            </a:r>
            <a:r>
              <a:rPr lang="en-GB" b="1" dirty="0" smtClean="0"/>
              <a:t>model </a:t>
            </a:r>
            <a:r>
              <a:rPr lang="en-GB" b="1" dirty="0"/>
              <a:t>requires </a:t>
            </a:r>
            <a:r>
              <a:rPr lang="en-GB" b="1" u="sng" dirty="0"/>
              <a:t>all partners</a:t>
            </a:r>
            <a:r>
              <a:rPr lang="en-GB" b="1" dirty="0"/>
              <a:t> to </a:t>
            </a:r>
            <a:r>
              <a:rPr lang="en-GB" b="1" dirty="0" smtClean="0"/>
              <a:t>change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1417638"/>
            <a:ext cx="8490857" cy="5287962"/>
          </a:xfrm>
        </p:spPr>
        <p:txBody>
          <a:bodyPr>
            <a:normAutofit/>
          </a:bodyPr>
          <a:lstStyle/>
          <a:p>
            <a:pPr lvl="1"/>
            <a:endParaRPr lang="en-GB" sz="2400" dirty="0" smtClean="0">
              <a:latin typeface="Calibri" panose="020F0502020204030204" pitchFamily="34" charset="0"/>
            </a:endParaRPr>
          </a:p>
          <a:p>
            <a:pPr lvl="1"/>
            <a:r>
              <a:rPr lang="en-GB" sz="2400" dirty="0" smtClean="0">
                <a:latin typeface="Calibri" panose="020F0502020204030204" pitchFamily="34" charset="0"/>
              </a:rPr>
              <a:t>Inclusion </a:t>
            </a:r>
            <a:r>
              <a:rPr lang="en-GB" sz="2400" dirty="0">
                <a:latin typeface="Calibri" panose="020F0502020204030204" pitchFamily="34" charset="0"/>
              </a:rPr>
              <a:t>support must be integrated and re-organised through localities</a:t>
            </a:r>
          </a:p>
          <a:p>
            <a:pPr lvl="1"/>
            <a:r>
              <a:rPr lang="en-GB" sz="2400" dirty="0">
                <a:latin typeface="Calibri" panose="020F0502020204030204" pitchFamily="34" charset="0"/>
              </a:rPr>
              <a:t>Sheffield Inclusion Centre offer must be re-commissioned</a:t>
            </a:r>
          </a:p>
          <a:p>
            <a:pPr lvl="1"/>
            <a:r>
              <a:rPr lang="en-GB" sz="2400" dirty="0">
                <a:latin typeface="Calibri" panose="020F0502020204030204" pitchFamily="34" charset="0"/>
              </a:rPr>
              <a:t>Processes around SEND funding must change and incentivise inclusion </a:t>
            </a:r>
          </a:p>
          <a:p>
            <a:pPr lvl="1"/>
            <a:r>
              <a:rPr lang="en-GB" sz="2400" dirty="0">
                <a:latin typeface="Calibri" panose="020F0502020204030204" pitchFamily="34" charset="0"/>
              </a:rPr>
              <a:t>Funding and resources must be released from intervention to prevention</a:t>
            </a:r>
          </a:p>
          <a:p>
            <a:pPr lvl="1"/>
            <a:r>
              <a:rPr lang="en-GB" sz="2400" dirty="0">
                <a:latin typeface="Calibri" panose="020F0502020204030204" pitchFamily="34" charset="0"/>
              </a:rPr>
              <a:t>MAST model must be integrated: ensuring consistent assessment, early help and whole family approaches are </a:t>
            </a:r>
            <a:r>
              <a:rPr lang="en-GB" sz="2400" dirty="0" smtClean="0">
                <a:latin typeface="Calibri" panose="020F0502020204030204" pitchFamily="34" charset="0"/>
              </a:rPr>
              <a:t>adopted</a:t>
            </a:r>
            <a:endParaRPr lang="en-GB" sz="40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17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C Powerpointf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4405" y="144487"/>
            <a:ext cx="8935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High Needs Funding: Draft Future Model: April 2016</a:t>
            </a:r>
            <a:endParaRPr lang="en-GB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69" y="842309"/>
            <a:ext cx="8850661" cy="36941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4840" y="4616388"/>
            <a:ext cx="79624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Locality Based Model, supported by Special Schools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Descriptors of Need and Provision Matrix supported </a:t>
            </a:r>
            <a:r>
              <a:rPr lang="en-GB" dirty="0"/>
              <a:t>b</a:t>
            </a:r>
            <a:r>
              <a:rPr lang="en-GB" dirty="0" smtClean="0"/>
              <a:t>y use of “My Plan”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Parity across the system underpinned by strong accountability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Funding follows the pupil/student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39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C Powerpointf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48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5098" y="89826"/>
            <a:ext cx="8673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</a:rPr>
              <a:t>Decisions taken by the School Forum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92911" y="732779"/>
            <a:ext cx="8715990" cy="230832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92912" y="883504"/>
            <a:ext cx="8758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>
                <a:solidFill>
                  <a:prstClr val="black"/>
                </a:solidFill>
              </a:rPr>
              <a:t>That we should move to a localities based funding and delivery model from April 2016.</a:t>
            </a:r>
            <a:br>
              <a:rPr lang="en-GB" dirty="0" smtClean="0">
                <a:solidFill>
                  <a:prstClr val="black"/>
                </a:solidFill>
              </a:rPr>
            </a:br>
            <a:endParaRPr lang="en-GB" dirty="0" smtClean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solidFill>
                  <a:prstClr val="black"/>
                </a:solidFill>
              </a:rPr>
              <a:t>That Banded Funding ceases to exist with immediate effect and that schools in localities should work together to manage existing and new support needs within their current resources.</a:t>
            </a:r>
            <a:br>
              <a:rPr lang="en-GB" dirty="0" smtClean="0">
                <a:solidFill>
                  <a:prstClr val="black"/>
                </a:solidFill>
              </a:rPr>
            </a:br>
            <a:endParaRPr lang="en-GB" dirty="0" smtClean="0">
              <a:solidFill>
                <a:prstClr val="black"/>
              </a:solidFill>
            </a:endParaRPr>
          </a:p>
          <a:p>
            <a:endParaRPr lang="en-GB" dirty="0" smtClean="0">
              <a:solidFill>
                <a:prstClr val="black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2912" y="3636277"/>
            <a:ext cx="8715990" cy="306954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35098" y="3738778"/>
            <a:ext cx="875817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400" dirty="0" smtClean="0">
                <a:solidFill>
                  <a:prstClr val="black"/>
                </a:solidFill>
              </a:rPr>
              <a:t>Commissioned the special school sector, IRs and Sheffield City Council to agree the package of outreach support to be provided to mainstream schools for the remainder of this year.</a:t>
            </a:r>
            <a:br>
              <a:rPr lang="en-GB" sz="1400" dirty="0" smtClean="0">
                <a:solidFill>
                  <a:prstClr val="black"/>
                </a:solidFill>
              </a:rPr>
            </a:br>
            <a:endParaRPr lang="en-GB" sz="1400" dirty="0" smtClean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>
                <a:solidFill>
                  <a:prstClr val="black"/>
                </a:solidFill>
              </a:rPr>
              <a:t>Asked the EP Service start working with schools to re-assess banded pupils against the Sheffield Support Grid.</a:t>
            </a:r>
            <a:br>
              <a:rPr lang="en-GB" sz="1400" dirty="0" smtClean="0">
                <a:solidFill>
                  <a:prstClr val="black"/>
                </a:solidFill>
              </a:rPr>
            </a:br>
            <a:endParaRPr lang="en-GB" sz="1400" dirty="0" smtClean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>
                <a:solidFill>
                  <a:prstClr val="black"/>
                </a:solidFill>
              </a:rPr>
              <a:t>Asked Sheffield City Council to: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identify an amount of funding for each locality to support the costs of administrating this approach for the remainder of this financial year.</a:t>
            </a:r>
            <a:endParaRPr lang="en-GB" sz="1400" dirty="0">
              <a:solidFill>
                <a:prstClr val="black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Work with localities C and G to develop a SLA for use by all localities with their schools.</a:t>
            </a:r>
            <a:br>
              <a:rPr lang="en-GB" sz="1400" dirty="0" smtClean="0">
                <a:solidFill>
                  <a:prstClr val="black"/>
                </a:solidFill>
              </a:rPr>
            </a:br>
            <a:endParaRPr lang="en-GB" sz="1400" dirty="0" smtClean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>
                <a:solidFill>
                  <a:prstClr val="black"/>
                </a:solidFill>
              </a:rPr>
              <a:t>Reconstituted its Working Group to develop the detailed model for how funding will be allocated to localities from April 2016.</a:t>
            </a:r>
            <a:br>
              <a:rPr lang="en-GB" sz="1400" dirty="0" smtClean="0">
                <a:solidFill>
                  <a:prstClr val="black"/>
                </a:solidFill>
              </a:rPr>
            </a:br>
            <a:endParaRPr lang="en-GB" sz="1400" dirty="0" smtClean="0">
              <a:solidFill>
                <a:prstClr val="black"/>
              </a:solidFill>
            </a:endParaRPr>
          </a:p>
          <a:p>
            <a:endParaRPr lang="en-GB" sz="1400" dirty="0" smtClean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3577" y="3246847"/>
            <a:ext cx="327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The School Forum has also: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5224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Next Steps (1)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4486"/>
          </a:xfrm>
        </p:spPr>
        <p:txBody>
          <a:bodyPr>
            <a:normAutofit/>
          </a:bodyPr>
          <a:lstStyle/>
          <a:p>
            <a:r>
              <a:rPr lang="en-GB" dirty="0" smtClean="0"/>
              <a:t>School leaders have </a:t>
            </a:r>
            <a:r>
              <a:rPr lang="en-GB" i="1" dirty="0" smtClean="0"/>
              <a:t>so far</a:t>
            </a:r>
            <a:r>
              <a:rPr lang="en-GB" dirty="0" smtClean="0"/>
              <a:t> been supportive on these policy proposals</a:t>
            </a:r>
          </a:p>
          <a:p>
            <a:r>
              <a:rPr lang="en-GB" dirty="0" smtClean="0"/>
              <a:t>But have raised the following issues:</a:t>
            </a:r>
          </a:p>
          <a:p>
            <a:pPr lvl="1"/>
            <a:r>
              <a:rPr lang="en-GB" dirty="0" smtClean="0"/>
              <a:t>Capacity</a:t>
            </a:r>
          </a:p>
          <a:p>
            <a:pPr lvl="1"/>
            <a:r>
              <a:rPr lang="en-GB" dirty="0" smtClean="0"/>
              <a:t>Practical challenges of moving quickly</a:t>
            </a:r>
          </a:p>
          <a:p>
            <a:pPr lvl="1"/>
            <a:r>
              <a:rPr lang="en-GB" dirty="0" smtClean="0"/>
              <a:t>Moderation and Equity</a:t>
            </a:r>
          </a:p>
          <a:p>
            <a:pPr lvl="1"/>
            <a:r>
              <a:rPr lang="en-GB" dirty="0" smtClean="0"/>
              <a:t>Availability and quality of support</a:t>
            </a:r>
          </a:p>
          <a:p>
            <a:pPr lvl="1"/>
            <a:r>
              <a:rPr lang="en-GB" dirty="0" smtClean="0"/>
              <a:t>The alignment of key initiatives (early help, inclusion, school improvement)</a:t>
            </a:r>
          </a:p>
        </p:txBody>
      </p:sp>
    </p:spTree>
    <p:extLst>
      <p:ext uri="{BB962C8B-B14F-4D97-AF65-F5344CB8AC3E}">
        <p14:creationId xmlns:p14="http://schemas.microsoft.com/office/powerpoint/2010/main" val="3590543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Next Steps (2)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We (SCC) have already re-organised some of our workforce (SEN, EP) and are working with heads to overhaul “behaviour support”</a:t>
            </a:r>
          </a:p>
          <a:p>
            <a:r>
              <a:rPr lang="en-GB" dirty="0" smtClean="0"/>
              <a:t>We are working with Learn Sheffield to design an integrated model in localities</a:t>
            </a:r>
          </a:p>
          <a:p>
            <a:r>
              <a:rPr lang="en-GB" dirty="0" smtClean="0"/>
              <a:t>We need to learn from pilots that are underway </a:t>
            </a:r>
          </a:p>
          <a:p>
            <a:r>
              <a:rPr lang="en-GB" dirty="0" smtClean="0"/>
              <a:t>We know that localities need resources (£s and people) to deliver this work</a:t>
            </a:r>
          </a:p>
        </p:txBody>
      </p:sp>
    </p:spTree>
    <p:extLst>
      <p:ext uri="{BB962C8B-B14F-4D97-AF65-F5344CB8AC3E}">
        <p14:creationId xmlns:p14="http://schemas.microsoft.com/office/powerpoint/2010/main" val="36600337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548</Words>
  <Application>Microsoft Office PowerPoint</Application>
  <PresentationFormat>On-screen Show (4:3)</PresentationFormat>
  <Paragraphs>64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1_Office Theme</vt:lpstr>
      <vt:lpstr>Office Theme</vt:lpstr>
      <vt:lpstr>A new approach to inclusion  </vt:lpstr>
      <vt:lpstr>Background </vt:lpstr>
      <vt:lpstr>Meeting the challenge of inclusion requires us all to change how we work</vt:lpstr>
      <vt:lpstr>Locality Working</vt:lpstr>
      <vt:lpstr>Delivering this model requires all partners to change</vt:lpstr>
      <vt:lpstr>PowerPoint Presentation</vt:lpstr>
      <vt:lpstr>PowerPoint Presentation</vt:lpstr>
      <vt:lpstr>Next Steps (1) </vt:lpstr>
      <vt:lpstr>Next Steps (2)</vt:lpstr>
    </vt:vector>
  </TitlesOfParts>
  <Company>SCC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Kieran Flanagan</dc:creator>
  <cp:lastModifiedBy>Sheffield Schools</cp:lastModifiedBy>
  <cp:revision>30</cp:revision>
  <cp:lastPrinted>2015-10-19T12:44:42Z</cp:lastPrinted>
  <dcterms:created xsi:type="dcterms:W3CDTF">2015-02-03T11:49:43Z</dcterms:created>
  <dcterms:modified xsi:type="dcterms:W3CDTF">2015-10-20T05:21:07Z</dcterms:modified>
</cp:coreProperties>
</file>