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48" r:id="rId2"/>
  </p:sldMasterIdLst>
  <p:notesMasterIdLst>
    <p:notesMasterId r:id="rId51"/>
  </p:notesMasterIdLst>
  <p:sldIdLst>
    <p:sldId id="256" r:id="rId3"/>
    <p:sldId id="261" r:id="rId4"/>
    <p:sldId id="260" r:id="rId5"/>
    <p:sldId id="386" r:id="rId6"/>
    <p:sldId id="272" r:id="rId7"/>
    <p:sldId id="390" r:id="rId8"/>
    <p:sldId id="391" r:id="rId9"/>
    <p:sldId id="392" r:id="rId10"/>
    <p:sldId id="393" r:id="rId11"/>
    <p:sldId id="338" r:id="rId12"/>
    <p:sldId id="387" r:id="rId13"/>
    <p:sldId id="340" r:id="rId14"/>
    <p:sldId id="342" r:id="rId15"/>
    <p:sldId id="343" r:id="rId16"/>
    <p:sldId id="344" r:id="rId17"/>
    <p:sldId id="345" r:id="rId18"/>
    <p:sldId id="346" r:id="rId19"/>
    <p:sldId id="347" r:id="rId20"/>
    <p:sldId id="348" r:id="rId21"/>
    <p:sldId id="349" r:id="rId22"/>
    <p:sldId id="350" r:id="rId23"/>
    <p:sldId id="351" r:id="rId24"/>
    <p:sldId id="354" r:id="rId25"/>
    <p:sldId id="419" r:id="rId26"/>
    <p:sldId id="417" r:id="rId27"/>
    <p:sldId id="385" r:id="rId28"/>
    <p:sldId id="395" r:id="rId29"/>
    <p:sldId id="289" r:id="rId30"/>
    <p:sldId id="396" r:id="rId31"/>
    <p:sldId id="352" r:id="rId32"/>
    <p:sldId id="341" r:id="rId33"/>
    <p:sldId id="368" r:id="rId34"/>
    <p:sldId id="355" r:id="rId35"/>
    <p:sldId id="401" r:id="rId36"/>
    <p:sldId id="409" r:id="rId37"/>
    <p:sldId id="411" r:id="rId38"/>
    <p:sldId id="416" r:id="rId39"/>
    <p:sldId id="389" r:id="rId40"/>
    <p:sldId id="412" r:id="rId41"/>
    <p:sldId id="414" r:id="rId42"/>
    <p:sldId id="388" r:id="rId43"/>
    <p:sldId id="415" r:id="rId44"/>
    <p:sldId id="362" r:id="rId45"/>
    <p:sldId id="407" r:id="rId46"/>
    <p:sldId id="408" r:id="rId47"/>
    <p:sldId id="403" r:id="rId48"/>
    <p:sldId id="375" r:id="rId49"/>
    <p:sldId id="29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mstrong Timothy" initials="AT" lastIdx="18" clrIdx="0">
    <p:extLst>
      <p:ext uri="{19B8F6BF-5375-455C-9EA6-DF929625EA0E}">
        <p15:presenceInfo xmlns:p15="http://schemas.microsoft.com/office/powerpoint/2012/main" userId="S::Tim.Armstrong@sheffield.gov.uk::dd720f3d-4617-4672-bd75-c882f3aea84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4A1B51-5C78-4E62-87EC-08FF97BC1DD8}" v="1" dt="2021-12-22T11:16:50.7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Armstrong" userId="dd720f3d-4617-4672-bd75-c882f3aea84d" providerId="ADAL" clId="{484A1B51-5C78-4E62-87EC-08FF97BC1DD8}"/>
    <pc:docChg chg="modSld">
      <pc:chgData name="Tim Armstrong" userId="dd720f3d-4617-4672-bd75-c882f3aea84d" providerId="ADAL" clId="{484A1B51-5C78-4E62-87EC-08FF97BC1DD8}" dt="2021-12-22T11:16:50.762" v="0"/>
      <pc:docMkLst>
        <pc:docMk/>
      </pc:docMkLst>
      <pc:sldChg chg="delSp modAnim">
        <pc:chgData name="Tim Armstrong" userId="dd720f3d-4617-4672-bd75-c882f3aea84d" providerId="ADAL" clId="{484A1B51-5C78-4E62-87EC-08FF97BC1DD8}" dt="2021-12-22T11:16:50.762" v="0"/>
        <pc:sldMkLst>
          <pc:docMk/>
          <pc:sldMk cId="3655920976" sldId="256"/>
        </pc:sldMkLst>
        <pc:picChg chg="del">
          <ac:chgData name="Tim Armstrong" userId="dd720f3d-4617-4672-bd75-c882f3aea84d" providerId="ADAL" clId="{484A1B51-5C78-4E62-87EC-08FF97BC1DD8}" dt="2021-12-22T11:16:50.762" v="0"/>
          <ac:picMkLst>
            <pc:docMk/>
            <pc:sldMk cId="3655920976" sldId="256"/>
            <ac:picMk id="2" creationId="{61C804CE-4380-439D-B436-3A8F5DCF5C72}"/>
          </ac:picMkLst>
        </pc:picChg>
      </pc:sldChg>
      <pc:sldChg chg="delSp modAnim">
        <pc:chgData name="Tim Armstrong" userId="dd720f3d-4617-4672-bd75-c882f3aea84d" providerId="ADAL" clId="{484A1B51-5C78-4E62-87EC-08FF97BC1DD8}" dt="2021-12-22T11:16:50.762" v="0"/>
        <pc:sldMkLst>
          <pc:docMk/>
          <pc:sldMk cId="1330497678" sldId="260"/>
        </pc:sldMkLst>
        <pc:picChg chg="del">
          <ac:chgData name="Tim Armstrong" userId="dd720f3d-4617-4672-bd75-c882f3aea84d" providerId="ADAL" clId="{484A1B51-5C78-4E62-87EC-08FF97BC1DD8}" dt="2021-12-22T11:16:50.762" v="0"/>
          <ac:picMkLst>
            <pc:docMk/>
            <pc:sldMk cId="1330497678" sldId="260"/>
            <ac:picMk id="2" creationId="{7D99494C-2053-49C3-B819-09E721FC3672}"/>
          </ac:picMkLst>
        </pc:picChg>
      </pc:sldChg>
      <pc:sldChg chg="delSp modAnim">
        <pc:chgData name="Tim Armstrong" userId="dd720f3d-4617-4672-bd75-c882f3aea84d" providerId="ADAL" clId="{484A1B51-5C78-4E62-87EC-08FF97BC1DD8}" dt="2021-12-22T11:16:50.762" v="0"/>
        <pc:sldMkLst>
          <pc:docMk/>
          <pc:sldMk cId="1547330184" sldId="261"/>
        </pc:sldMkLst>
        <pc:picChg chg="del">
          <ac:chgData name="Tim Armstrong" userId="dd720f3d-4617-4672-bd75-c882f3aea84d" providerId="ADAL" clId="{484A1B51-5C78-4E62-87EC-08FF97BC1DD8}" dt="2021-12-22T11:16:50.762" v="0"/>
          <ac:picMkLst>
            <pc:docMk/>
            <pc:sldMk cId="1547330184" sldId="261"/>
            <ac:picMk id="2" creationId="{5C9F5EB9-9134-430C-99EB-BF79FEA15A74}"/>
          </ac:picMkLst>
        </pc:picChg>
      </pc:sldChg>
      <pc:sldChg chg="delSp modAnim">
        <pc:chgData name="Tim Armstrong" userId="dd720f3d-4617-4672-bd75-c882f3aea84d" providerId="ADAL" clId="{484A1B51-5C78-4E62-87EC-08FF97BC1DD8}" dt="2021-12-22T11:16:50.762" v="0"/>
        <pc:sldMkLst>
          <pc:docMk/>
          <pc:sldMk cId="3225856034" sldId="272"/>
        </pc:sldMkLst>
        <pc:picChg chg="del">
          <ac:chgData name="Tim Armstrong" userId="dd720f3d-4617-4672-bd75-c882f3aea84d" providerId="ADAL" clId="{484A1B51-5C78-4E62-87EC-08FF97BC1DD8}" dt="2021-12-22T11:16:50.762" v="0"/>
          <ac:picMkLst>
            <pc:docMk/>
            <pc:sldMk cId="3225856034" sldId="272"/>
            <ac:picMk id="5" creationId="{38E046E6-2DDC-4DB5-957F-8ED56BAFE2EF}"/>
          </ac:picMkLst>
        </pc:picChg>
      </pc:sldChg>
      <pc:sldChg chg="delSp modAnim">
        <pc:chgData name="Tim Armstrong" userId="dd720f3d-4617-4672-bd75-c882f3aea84d" providerId="ADAL" clId="{484A1B51-5C78-4E62-87EC-08FF97BC1DD8}" dt="2021-12-22T11:16:50.762" v="0"/>
        <pc:sldMkLst>
          <pc:docMk/>
          <pc:sldMk cId="457162372" sldId="289"/>
        </pc:sldMkLst>
        <pc:picChg chg="del">
          <ac:chgData name="Tim Armstrong" userId="dd720f3d-4617-4672-bd75-c882f3aea84d" providerId="ADAL" clId="{484A1B51-5C78-4E62-87EC-08FF97BC1DD8}" dt="2021-12-22T11:16:50.762" v="0"/>
          <ac:picMkLst>
            <pc:docMk/>
            <pc:sldMk cId="457162372" sldId="289"/>
            <ac:picMk id="4" creationId="{BBE47716-C2F7-4771-9611-87B32899BD6C}"/>
          </ac:picMkLst>
        </pc:picChg>
      </pc:sldChg>
      <pc:sldChg chg="delSp modAnim">
        <pc:chgData name="Tim Armstrong" userId="dd720f3d-4617-4672-bd75-c882f3aea84d" providerId="ADAL" clId="{484A1B51-5C78-4E62-87EC-08FF97BC1DD8}" dt="2021-12-22T11:16:50.762" v="0"/>
        <pc:sldMkLst>
          <pc:docMk/>
          <pc:sldMk cId="1449100635" sldId="290"/>
        </pc:sldMkLst>
        <pc:picChg chg="del">
          <ac:chgData name="Tim Armstrong" userId="dd720f3d-4617-4672-bd75-c882f3aea84d" providerId="ADAL" clId="{484A1B51-5C78-4E62-87EC-08FF97BC1DD8}" dt="2021-12-22T11:16:50.762" v="0"/>
          <ac:picMkLst>
            <pc:docMk/>
            <pc:sldMk cId="1449100635" sldId="290"/>
            <ac:picMk id="4" creationId="{BE0BA725-8800-489F-94A2-B4986404A05C}"/>
          </ac:picMkLst>
        </pc:picChg>
      </pc:sldChg>
      <pc:sldChg chg="delSp modAnim">
        <pc:chgData name="Tim Armstrong" userId="dd720f3d-4617-4672-bd75-c882f3aea84d" providerId="ADAL" clId="{484A1B51-5C78-4E62-87EC-08FF97BC1DD8}" dt="2021-12-22T11:16:50.762" v="0"/>
        <pc:sldMkLst>
          <pc:docMk/>
          <pc:sldMk cId="0" sldId="338"/>
        </pc:sldMkLst>
        <pc:picChg chg="del">
          <ac:chgData name="Tim Armstrong" userId="dd720f3d-4617-4672-bd75-c882f3aea84d" providerId="ADAL" clId="{484A1B51-5C78-4E62-87EC-08FF97BC1DD8}" dt="2021-12-22T11:16:50.762" v="0"/>
          <ac:picMkLst>
            <pc:docMk/>
            <pc:sldMk cId="0" sldId="338"/>
            <ac:picMk id="2" creationId="{59E802C0-CCA3-43EF-889A-9ECACEE3F3A1}"/>
          </ac:picMkLst>
        </pc:picChg>
      </pc:sldChg>
      <pc:sldChg chg="delSp modAnim">
        <pc:chgData name="Tim Armstrong" userId="dd720f3d-4617-4672-bd75-c882f3aea84d" providerId="ADAL" clId="{484A1B51-5C78-4E62-87EC-08FF97BC1DD8}" dt="2021-12-22T11:16:50.762" v="0"/>
        <pc:sldMkLst>
          <pc:docMk/>
          <pc:sldMk cId="0" sldId="340"/>
        </pc:sldMkLst>
        <pc:picChg chg="del">
          <ac:chgData name="Tim Armstrong" userId="dd720f3d-4617-4672-bd75-c882f3aea84d" providerId="ADAL" clId="{484A1B51-5C78-4E62-87EC-08FF97BC1DD8}" dt="2021-12-22T11:16:50.762" v="0"/>
          <ac:picMkLst>
            <pc:docMk/>
            <pc:sldMk cId="0" sldId="340"/>
            <ac:picMk id="2" creationId="{490059AF-56C3-4850-B729-6C9A482247C8}"/>
          </ac:picMkLst>
        </pc:picChg>
      </pc:sldChg>
      <pc:sldChg chg="delSp modAnim">
        <pc:chgData name="Tim Armstrong" userId="dd720f3d-4617-4672-bd75-c882f3aea84d" providerId="ADAL" clId="{484A1B51-5C78-4E62-87EC-08FF97BC1DD8}" dt="2021-12-22T11:16:50.762" v="0"/>
        <pc:sldMkLst>
          <pc:docMk/>
          <pc:sldMk cId="0" sldId="341"/>
        </pc:sldMkLst>
        <pc:picChg chg="del">
          <ac:chgData name="Tim Armstrong" userId="dd720f3d-4617-4672-bd75-c882f3aea84d" providerId="ADAL" clId="{484A1B51-5C78-4E62-87EC-08FF97BC1DD8}" dt="2021-12-22T11:16:50.762" v="0"/>
          <ac:picMkLst>
            <pc:docMk/>
            <pc:sldMk cId="0" sldId="341"/>
            <ac:picMk id="2" creationId="{4116FD87-69A1-4917-B243-B26162B202A3}"/>
          </ac:picMkLst>
        </pc:picChg>
      </pc:sldChg>
      <pc:sldChg chg="delSp modAnim">
        <pc:chgData name="Tim Armstrong" userId="dd720f3d-4617-4672-bd75-c882f3aea84d" providerId="ADAL" clId="{484A1B51-5C78-4E62-87EC-08FF97BC1DD8}" dt="2021-12-22T11:16:50.762" v="0"/>
        <pc:sldMkLst>
          <pc:docMk/>
          <pc:sldMk cId="0" sldId="342"/>
        </pc:sldMkLst>
        <pc:picChg chg="del">
          <ac:chgData name="Tim Armstrong" userId="dd720f3d-4617-4672-bd75-c882f3aea84d" providerId="ADAL" clId="{484A1B51-5C78-4E62-87EC-08FF97BC1DD8}" dt="2021-12-22T11:16:50.762" v="0"/>
          <ac:picMkLst>
            <pc:docMk/>
            <pc:sldMk cId="0" sldId="342"/>
            <ac:picMk id="2" creationId="{B08E5BF5-06E0-4C2E-8253-27A73F7E0A45}"/>
          </ac:picMkLst>
        </pc:picChg>
      </pc:sldChg>
      <pc:sldChg chg="delSp modAnim">
        <pc:chgData name="Tim Armstrong" userId="dd720f3d-4617-4672-bd75-c882f3aea84d" providerId="ADAL" clId="{484A1B51-5C78-4E62-87EC-08FF97BC1DD8}" dt="2021-12-22T11:16:50.762" v="0"/>
        <pc:sldMkLst>
          <pc:docMk/>
          <pc:sldMk cId="0" sldId="343"/>
        </pc:sldMkLst>
        <pc:picChg chg="del">
          <ac:chgData name="Tim Armstrong" userId="dd720f3d-4617-4672-bd75-c882f3aea84d" providerId="ADAL" clId="{484A1B51-5C78-4E62-87EC-08FF97BC1DD8}" dt="2021-12-22T11:16:50.762" v="0"/>
          <ac:picMkLst>
            <pc:docMk/>
            <pc:sldMk cId="0" sldId="343"/>
            <ac:picMk id="2" creationId="{848AA6C5-B402-41C0-B2B9-7AD37FBFC20D}"/>
          </ac:picMkLst>
        </pc:picChg>
      </pc:sldChg>
      <pc:sldChg chg="delSp modAnim">
        <pc:chgData name="Tim Armstrong" userId="dd720f3d-4617-4672-bd75-c882f3aea84d" providerId="ADAL" clId="{484A1B51-5C78-4E62-87EC-08FF97BC1DD8}" dt="2021-12-22T11:16:50.762" v="0"/>
        <pc:sldMkLst>
          <pc:docMk/>
          <pc:sldMk cId="0" sldId="344"/>
        </pc:sldMkLst>
        <pc:picChg chg="del">
          <ac:chgData name="Tim Armstrong" userId="dd720f3d-4617-4672-bd75-c882f3aea84d" providerId="ADAL" clId="{484A1B51-5C78-4E62-87EC-08FF97BC1DD8}" dt="2021-12-22T11:16:50.762" v="0"/>
          <ac:picMkLst>
            <pc:docMk/>
            <pc:sldMk cId="0" sldId="344"/>
            <ac:picMk id="2" creationId="{B05E0635-4E6C-4798-834C-1B96E0B9D3BA}"/>
          </ac:picMkLst>
        </pc:picChg>
      </pc:sldChg>
      <pc:sldChg chg="delSp modAnim">
        <pc:chgData name="Tim Armstrong" userId="dd720f3d-4617-4672-bd75-c882f3aea84d" providerId="ADAL" clId="{484A1B51-5C78-4E62-87EC-08FF97BC1DD8}" dt="2021-12-22T11:16:50.762" v="0"/>
        <pc:sldMkLst>
          <pc:docMk/>
          <pc:sldMk cId="0" sldId="345"/>
        </pc:sldMkLst>
        <pc:picChg chg="del">
          <ac:chgData name="Tim Armstrong" userId="dd720f3d-4617-4672-bd75-c882f3aea84d" providerId="ADAL" clId="{484A1B51-5C78-4E62-87EC-08FF97BC1DD8}" dt="2021-12-22T11:16:50.762" v="0"/>
          <ac:picMkLst>
            <pc:docMk/>
            <pc:sldMk cId="0" sldId="345"/>
            <ac:picMk id="2" creationId="{159BE188-09C8-4203-94CB-9A6957291C05}"/>
          </ac:picMkLst>
        </pc:picChg>
      </pc:sldChg>
      <pc:sldChg chg="delSp modAnim">
        <pc:chgData name="Tim Armstrong" userId="dd720f3d-4617-4672-bd75-c882f3aea84d" providerId="ADAL" clId="{484A1B51-5C78-4E62-87EC-08FF97BC1DD8}" dt="2021-12-22T11:16:50.762" v="0"/>
        <pc:sldMkLst>
          <pc:docMk/>
          <pc:sldMk cId="0" sldId="346"/>
        </pc:sldMkLst>
        <pc:picChg chg="del">
          <ac:chgData name="Tim Armstrong" userId="dd720f3d-4617-4672-bd75-c882f3aea84d" providerId="ADAL" clId="{484A1B51-5C78-4E62-87EC-08FF97BC1DD8}" dt="2021-12-22T11:16:50.762" v="0"/>
          <ac:picMkLst>
            <pc:docMk/>
            <pc:sldMk cId="0" sldId="346"/>
            <ac:picMk id="2" creationId="{1C775973-1A63-45FF-9AC5-382EF7870A6F}"/>
          </ac:picMkLst>
        </pc:picChg>
      </pc:sldChg>
      <pc:sldChg chg="delSp modAnim">
        <pc:chgData name="Tim Armstrong" userId="dd720f3d-4617-4672-bd75-c882f3aea84d" providerId="ADAL" clId="{484A1B51-5C78-4E62-87EC-08FF97BC1DD8}" dt="2021-12-22T11:16:50.762" v="0"/>
        <pc:sldMkLst>
          <pc:docMk/>
          <pc:sldMk cId="0" sldId="347"/>
        </pc:sldMkLst>
        <pc:picChg chg="del">
          <ac:chgData name="Tim Armstrong" userId="dd720f3d-4617-4672-bd75-c882f3aea84d" providerId="ADAL" clId="{484A1B51-5C78-4E62-87EC-08FF97BC1DD8}" dt="2021-12-22T11:16:50.762" v="0"/>
          <ac:picMkLst>
            <pc:docMk/>
            <pc:sldMk cId="0" sldId="347"/>
            <ac:picMk id="2" creationId="{910A1053-95D7-41C9-ABDB-78A2AE46DC7A}"/>
          </ac:picMkLst>
        </pc:picChg>
      </pc:sldChg>
      <pc:sldChg chg="delSp modAnim">
        <pc:chgData name="Tim Armstrong" userId="dd720f3d-4617-4672-bd75-c882f3aea84d" providerId="ADAL" clId="{484A1B51-5C78-4E62-87EC-08FF97BC1DD8}" dt="2021-12-22T11:16:50.762" v="0"/>
        <pc:sldMkLst>
          <pc:docMk/>
          <pc:sldMk cId="0" sldId="348"/>
        </pc:sldMkLst>
        <pc:picChg chg="del">
          <ac:chgData name="Tim Armstrong" userId="dd720f3d-4617-4672-bd75-c882f3aea84d" providerId="ADAL" clId="{484A1B51-5C78-4E62-87EC-08FF97BC1DD8}" dt="2021-12-22T11:16:50.762" v="0"/>
          <ac:picMkLst>
            <pc:docMk/>
            <pc:sldMk cId="0" sldId="348"/>
            <ac:picMk id="2" creationId="{3AA1CE68-6AF0-4627-8646-1EBD08E5C5FD}"/>
          </ac:picMkLst>
        </pc:picChg>
      </pc:sldChg>
      <pc:sldChg chg="delSp modAnim">
        <pc:chgData name="Tim Armstrong" userId="dd720f3d-4617-4672-bd75-c882f3aea84d" providerId="ADAL" clId="{484A1B51-5C78-4E62-87EC-08FF97BC1DD8}" dt="2021-12-22T11:16:50.762" v="0"/>
        <pc:sldMkLst>
          <pc:docMk/>
          <pc:sldMk cId="0" sldId="349"/>
        </pc:sldMkLst>
        <pc:picChg chg="del">
          <ac:chgData name="Tim Armstrong" userId="dd720f3d-4617-4672-bd75-c882f3aea84d" providerId="ADAL" clId="{484A1B51-5C78-4E62-87EC-08FF97BC1DD8}" dt="2021-12-22T11:16:50.762" v="0"/>
          <ac:picMkLst>
            <pc:docMk/>
            <pc:sldMk cId="0" sldId="349"/>
            <ac:picMk id="2" creationId="{66C11152-3D39-4BF8-AC30-38AE0FA18C4E}"/>
          </ac:picMkLst>
        </pc:picChg>
      </pc:sldChg>
      <pc:sldChg chg="delSp modAnim">
        <pc:chgData name="Tim Armstrong" userId="dd720f3d-4617-4672-bd75-c882f3aea84d" providerId="ADAL" clId="{484A1B51-5C78-4E62-87EC-08FF97BC1DD8}" dt="2021-12-22T11:16:50.762" v="0"/>
        <pc:sldMkLst>
          <pc:docMk/>
          <pc:sldMk cId="0" sldId="350"/>
        </pc:sldMkLst>
        <pc:picChg chg="del">
          <ac:chgData name="Tim Armstrong" userId="dd720f3d-4617-4672-bd75-c882f3aea84d" providerId="ADAL" clId="{484A1B51-5C78-4E62-87EC-08FF97BC1DD8}" dt="2021-12-22T11:16:50.762" v="0"/>
          <ac:picMkLst>
            <pc:docMk/>
            <pc:sldMk cId="0" sldId="350"/>
            <ac:picMk id="2" creationId="{47030D0A-1CEC-4632-8BEA-755918E2ADB7}"/>
          </ac:picMkLst>
        </pc:picChg>
      </pc:sldChg>
      <pc:sldChg chg="delSp modAnim">
        <pc:chgData name="Tim Armstrong" userId="dd720f3d-4617-4672-bd75-c882f3aea84d" providerId="ADAL" clId="{484A1B51-5C78-4E62-87EC-08FF97BC1DD8}" dt="2021-12-22T11:16:50.762" v="0"/>
        <pc:sldMkLst>
          <pc:docMk/>
          <pc:sldMk cId="0" sldId="351"/>
        </pc:sldMkLst>
        <pc:picChg chg="del">
          <ac:chgData name="Tim Armstrong" userId="dd720f3d-4617-4672-bd75-c882f3aea84d" providerId="ADAL" clId="{484A1B51-5C78-4E62-87EC-08FF97BC1DD8}" dt="2021-12-22T11:16:50.762" v="0"/>
          <ac:picMkLst>
            <pc:docMk/>
            <pc:sldMk cId="0" sldId="351"/>
            <ac:picMk id="2" creationId="{7C334C51-3E0A-4A4C-871B-DB797AAD9379}"/>
          </ac:picMkLst>
        </pc:picChg>
      </pc:sldChg>
      <pc:sldChg chg="delSp modAnim">
        <pc:chgData name="Tim Armstrong" userId="dd720f3d-4617-4672-bd75-c882f3aea84d" providerId="ADAL" clId="{484A1B51-5C78-4E62-87EC-08FF97BC1DD8}" dt="2021-12-22T11:16:50.762" v="0"/>
        <pc:sldMkLst>
          <pc:docMk/>
          <pc:sldMk cId="0" sldId="352"/>
        </pc:sldMkLst>
        <pc:picChg chg="del">
          <ac:chgData name="Tim Armstrong" userId="dd720f3d-4617-4672-bd75-c882f3aea84d" providerId="ADAL" clId="{484A1B51-5C78-4E62-87EC-08FF97BC1DD8}" dt="2021-12-22T11:16:50.762" v="0"/>
          <ac:picMkLst>
            <pc:docMk/>
            <pc:sldMk cId="0" sldId="352"/>
            <ac:picMk id="2" creationId="{0FD265BF-2903-4EE3-B54E-270684B22EA7}"/>
          </ac:picMkLst>
        </pc:picChg>
      </pc:sldChg>
      <pc:sldChg chg="delSp modAnim">
        <pc:chgData name="Tim Armstrong" userId="dd720f3d-4617-4672-bd75-c882f3aea84d" providerId="ADAL" clId="{484A1B51-5C78-4E62-87EC-08FF97BC1DD8}" dt="2021-12-22T11:16:50.762" v="0"/>
        <pc:sldMkLst>
          <pc:docMk/>
          <pc:sldMk cId="0" sldId="354"/>
        </pc:sldMkLst>
        <pc:picChg chg="del">
          <ac:chgData name="Tim Armstrong" userId="dd720f3d-4617-4672-bd75-c882f3aea84d" providerId="ADAL" clId="{484A1B51-5C78-4E62-87EC-08FF97BC1DD8}" dt="2021-12-22T11:16:50.762" v="0"/>
          <ac:picMkLst>
            <pc:docMk/>
            <pc:sldMk cId="0" sldId="354"/>
            <ac:picMk id="2" creationId="{6E3F84EC-4CF2-4C25-BC99-3E33CEC39A90}"/>
          </ac:picMkLst>
        </pc:picChg>
      </pc:sldChg>
      <pc:sldChg chg="delSp modAnim">
        <pc:chgData name="Tim Armstrong" userId="dd720f3d-4617-4672-bd75-c882f3aea84d" providerId="ADAL" clId="{484A1B51-5C78-4E62-87EC-08FF97BC1DD8}" dt="2021-12-22T11:16:50.762" v="0"/>
        <pc:sldMkLst>
          <pc:docMk/>
          <pc:sldMk cId="0" sldId="355"/>
        </pc:sldMkLst>
        <pc:picChg chg="del">
          <ac:chgData name="Tim Armstrong" userId="dd720f3d-4617-4672-bd75-c882f3aea84d" providerId="ADAL" clId="{484A1B51-5C78-4E62-87EC-08FF97BC1DD8}" dt="2021-12-22T11:16:50.762" v="0"/>
          <ac:picMkLst>
            <pc:docMk/>
            <pc:sldMk cId="0" sldId="355"/>
            <ac:picMk id="2" creationId="{304F58B3-F478-4397-BD12-43C193D5993F}"/>
          </ac:picMkLst>
        </pc:picChg>
      </pc:sldChg>
      <pc:sldChg chg="delSp modAnim">
        <pc:chgData name="Tim Armstrong" userId="dd720f3d-4617-4672-bd75-c882f3aea84d" providerId="ADAL" clId="{484A1B51-5C78-4E62-87EC-08FF97BC1DD8}" dt="2021-12-22T11:16:50.762" v="0"/>
        <pc:sldMkLst>
          <pc:docMk/>
          <pc:sldMk cId="0" sldId="362"/>
        </pc:sldMkLst>
        <pc:picChg chg="del">
          <ac:chgData name="Tim Armstrong" userId="dd720f3d-4617-4672-bd75-c882f3aea84d" providerId="ADAL" clId="{484A1B51-5C78-4E62-87EC-08FF97BC1DD8}" dt="2021-12-22T11:16:50.762" v="0"/>
          <ac:picMkLst>
            <pc:docMk/>
            <pc:sldMk cId="0" sldId="362"/>
            <ac:picMk id="2" creationId="{1A7620F6-7E14-4FBB-ABCC-F1E134365A91}"/>
          </ac:picMkLst>
        </pc:picChg>
      </pc:sldChg>
      <pc:sldChg chg="delSp modAnim">
        <pc:chgData name="Tim Armstrong" userId="dd720f3d-4617-4672-bd75-c882f3aea84d" providerId="ADAL" clId="{484A1B51-5C78-4E62-87EC-08FF97BC1DD8}" dt="2021-12-22T11:16:50.762" v="0"/>
        <pc:sldMkLst>
          <pc:docMk/>
          <pc:sldMk cId="0" sldId="368"/>
        </pc:sldMkLst>
        <pc:picChg chg="del">
          <ac:chgData name="Tim Armstrong" userId="dd720f3d-4617-4672-bd75-c882f3aea84d" providerId="ADAL" clId="{484A1B51-5C78-4E62-87EC-08FF97BC1DD8}" dt="2021-12-22T11:16:50.762" v="0"/>
          <ac:picMkLst>
            <pc:docMk/>
            <pc:sldMk cId="0" sldId="368"/>
            <ac:picMk id="2" creationId="{E8682E7D-FBB5-40CF-8278-88F55D50D55B}"/>
          </ac:picMkLst>
        </pc:picChg>
      </pc:sldChg>
      <pc:sldChg chg="delSp modAnim">
        <pc:chgData name="Tim Armstrong" userId="dd720f3d-4617-4672-bd75-c882f3aea84d" providerId="ADAL" clId="{484A1B51-5C78-4E62-87EC-08FF97BC1DD8}" dt="2021-12-22T11:16:50.762" v="0"/>
        <pc:sldMkLst>
          <pc:docMk/>
          <pc:sldMk cId="0" sldId="375"/>
        </pc:sldMkLst>
        <pc:picChg chg="del">
          <ac:chgData name="Tim Armstrong" userId="dd720f3d-4617-4672-bd75-c882f3aea84d" providerId="ADAL" clId="{484A1B51-5C78-4E62-87EC-08FF97BC1DD8}" dt="2021-12-22T11:16:50.762" v="0"/>
          <ac:picMkLst>
            <pc:docMk/>
            <pc:sldMk cId="0" sldId="375"/>
            <ac:picMk id="2" creationId="{4E9B6F50-E280-4416-99E4-EA9B98BDE08A}"/>
          </ac:picMkLst>
        </pc:picChg>
      </pc:sldChg>
      <pc:sldChg chg="delSp modAnim">
        <pc:chgData name="Tim Armstrong" userId="dd720f3d-4617-4672-bd75-c882f3aea84d" providerId="ADAL" clId="{484A1B51-5C78-4E62-87EC-08FF97BC1DD8}" dt="2021-12-22T11:16:50.762" v="0"/>
        <pc:sldMkLst>
          <pc:docMk/>
          <pc:sldMk cId="0" sldId="385"/>
        </pc:sldMkLst>
        <pc:picChg chg="del">
          <ac:chgData name="Tim Armstrong" userId="dd720f3d-4617-4672-bd75-c882f3aea84d" providerId="ADAL" clId="{484A1B51-5C78-4E62-87EC-08FF97BC1DD8}" dt="2021-12-22T11:16:50.762" v="0"/>
          <ac:picMkLst>
            <pc:docMk/>
            <pc:sldMk cId="0" sldId="385"/>
            <ac:picMk id="2" creationId="{2DEEA200-9A61-4293-B3AF-70D0093C7C06}"/>
          </ac:picMkLst>
        </pc:picChg>
      </pc:sldChg>
      <pc:sldChg chg="delSp modAnim">
        <pc:chgData name="Tim Armstrong" userId="dd720f3d-4617-4672-bd75-c882f3aea84d" providerId="ADAL" clId="{484A1B51-5C78-4E62-87EC-08FF97BC1DD8}" dt="2021-12-22T11:16:50.762" v="0"/>
        <pc:sldMkLst>
          <pc:docMk/>
          <pc:sldMk cId="0" sldId="386"/>
        </pc:sldMkLst>
        <pc:picChg chg="del">
          <ac:chgData name="Tim Armstrong" userId="dd720f3d-4617-4672-bd75-c882f3aea84d" providerId="ADAL" clId="{484A1B51-5C78-4E62-87EC-08FF97BC1DD8}" dt="2021-12-22T11:16:50.762" v="0"/>
          <ac:picMkLst>
            <pc:docMk/>
            <pc:sldMk cId="0" sldId="386"/>
            <ac:picMk id="2" creationId="{A458C582-A7A8-4E1C-8267-13AB4A12DE6D}"/>
          </ac:picMkLst>
        </pc:picChg>
      </pc:sldChg>
      <pc:sldChg chg="delSp modAnim">
        <pc:chgData name="Tim Armstrong" userId="dd720f3d-4617-4672-bd75-c882f3aea84d" providerId="ADAL" clId="{484A1B51-5C78-4E62-87EC-08FF97BC1DD8}" dt="2021-12-22T11:16:50.762" v="0"/>
        <pc:sldMkLst>
          <pc:docMk/>
          <pc:sldMk cId="1585418688" sldId="387"/>
        </pc:sldMkLst>
        <pc:picChg chg="del">
          <ac:chgData name="Tim Armstrong" userId="dd720f3d-4617-4672-bd75-c882f3aea84d" providerId="ADAL" clId="{484A1B51-5C78-4E62-87EC-08FF97BC1DD8}" dt="2021-12-22T11:16:50.762" v="0"/>
          <ac:picMkLst>
            <pc:docMk/>
            <pc:sldMk cId="1585418688" sldId="387"/>
            <ac:picMk id="4" creationId="{C930289C-9925-4379-AD38-6E4EBD834548}"/>
          </ac:picMkLst>
        </pc:picChg>
      </pc:sldChg>
      <pc:sldChg chg="delSp modAnim">
        <pc:chgData name="Tim Armstrong" userId="dd720f3d-4617-4672-bd75-c882f3aea84d" providerId="ADAL" clId="{484A1B51-5C78-4E62-87EC-08FF97BC1DD8}" dt="2021-12-22T11:16:50.762" v="0"/>
        <pc:sldMkLst>
          <pc:docMk/>
          <pc:sldMk cId="0" sldId="388"/>
        </pc:sldMkLst>
        <pc:picChg chg="del">
          <ac:chgData name="Tim Armstrong" userId="dd720f3d-4617-4672-bd75-c882f3aea84d" providerId="ADAL" clId="{484A1B51-5C78-4E62-87EC-08FF97BC1DD8}" dt="2021-12-22T11:16:50.762" v="0"/>
          <ac:picMkLst>
            <pc:docMk/>
            <pc:sldMk cId="0" sldId="388"/>
            <ac:picMk id="2" creationId="{0C009BA3-EDD5-4357-BCE1-1E63BA82143F}"/>
          </ac:picMkLst>
        </pc:picChg>
      </pc:sldChg>
      <pc:sldChg chg="delSp modAnim">
        <pc:chgData name="Tim Armstrong" userId="dd720f3d-4617-4672-bd75-c882f3aea84d" providerId="ADAL" clId="{484A1B51-5C78-4E62-87EC-08FF97BC1DD8}" dt="2021-12-22T11:16:50.762" v="0"/>
        <pc:sldMkLst>
          <pc:docMk/>
          <pc:sldMk cId="0" sldId="389"/>
        </pc:sldMkLst>
        <pc:picChg chg="del">
          <ac:chgData name="Tim Armstrong" userId="dd720f3d-4617-4672-bd75-c882f3aea84d" providerId="ADAL" clId="{484A1B51-5C78-4E62-87EC-08FF97BC1DD8}" dt="2021-12-22T11:16:50.762" v="0"/>
          <ac:picMkLst>
            <pc:docMk/>
            <pc:sldMk cId="0" sldId="389"/>
            <ac:picMk id="2" creationId="{397DE756-9CDD-4155-8877-C0ECE26F6EBA}"/>
          </ac:picMkLst>
        </pc:picChg>
      </pc:sldChg>
      <pc:sldChg chg="delSp modAnim">
        <pc:chgData name="Tim Armstrong" userId="dd720f3d-4617-4672-bd75-c882f3aea84d" providerId="ADAL" clId="{484A1B51-5C78-4E62-87EC-08FF97BC1DD8}" dt="2021-12-22T11:16:50.762" v="0"/>
        <pc:sldMkLst>
          <pc:docMk/>
          <pc:sldMk cId="3507924737" sldId="390"/>
        </pc:sldMkLst>
        <pc:picChg chg="del">
          <ac:chgData name="Tim Armstrong" userId="dd720f3d-4617-4672-bd75-c882f3aea84d" providerId="ADAL" clId="{484A1B51-5C78-4E62-87EC-08FF97BC1DD8}" dt="2021-12-22T11:16:50.762" v="0"/>
          <ac:picMkLst>
            <pc:docMk/>
            <pc:sldMk cId="3507924737" sldId="390"/>
            <ac:picMk id="2" creationId="{A9CA152E-6189-42F5-A884-BF8AEEA12B8E}"/>
          </ac:picMkLst>
        </pc:picChg>
      </pc:sldChg>
      <pc:sldChg chg="delSp modAnim">
        <pc:chgData name="Tim Armstrong" userId="dd720f3d-4617-4672-bd75-c882f3aea84d" providerId="ADAL" clId="{484A1B51-5C78-4E62-87EC-08FF97BC1DD8}" dt="2021-12-22T11:16:50.762" v="0"/>
        <pc:sldMkLst>
          <pc:docMk/>
          <pc:sldMk cId="2056438874" sldId="391"/>
        </pc:sldMkLst>
        <pc:picChg chg="del">
          <ac:chgData name="Tim Armstrong" userId="dd720f3d-4617-4672-bd75-c882f3aea84d" providerId="ADAL" clId="{484A1B51-5C78-4E62-87EC-08FF97BC1DD8}" dt="2021-12-22T11:16:50.762" v="0"/>
          <ac:picMkLst>
            <pc:docMk/>
            <pc:sldMk cId="2056438874" sldId="391"/>
            <ac:picMk id="2" creationId="{B8EDAEA4-42A8-4AF3-9C7C-4CC0EE6DAB63}"/>
          </ac:picMkLst>
        </pc:picChg>
      </pc:sldChg>
      <pc:sldChg chg="delSp modAnim">
        <pc:chgData name="Tim Armstrong" userId="dd720f3d-4617-4672-bd75-c882f3aea84d" providerId="ADAL" clId="{484A1B51-5C78-4E62-87EC-08FF97BC1DD8}" dt="2021-12-22T11:16:50.762" v="0"/>
        <pc:sldMkLst>
          <pc:docMk/>
          <pc:sldMk cId="342904274" sldId="392"/>
        </pc:sldMkLst>
        <pc:picChg chg="del">
          <ac:chgData name="Tim Armstrong" userId="dd720f3d-4617-4672-bd75-c882f3aea84d" providerId="ADAL" clId="{484A1B51-5C78-4E62-87EC-08FF97BC1DD8}" dt="2021-12-22T11:16:50.762" v="0"/>
          <ac:picMkLst>
            <pc:docMk/>
            <pc:sldMk cId="342904274" sldId="392"/>
            <ac:picMk id="2" creationId="{7B3C5D34-C7FF-4F83-97E9-40E5EF70D901}"/>
          </ac:picMkLst>
        </pc:picChg>
      </pc:sldChg>
      <pc:sldChg chg="delSp modAnim">
        <pc:chgData name="Tim Armstrong" userId="dd720f3d-4617-4672-bd75-c882f3aea84d" providerId="ADAL" clId="{484A1B51-5C78-4E62-87EC-08FF97BC1DD8}" dt="2021-12-22T11:16:50.762" v="0"/>
        <pc:sldMkLst>
          <pc:docMk/>
          <pc:sldMk cId="1107965156" sldId="393"/>
        </pc:sldMkLst>
        <pc:picChg chg="del">
          <ac:chgData name="Tim Armstrong" userId="dd720f3d-4617-4672-bd75-c882f3aea84d" providerId="ADAL" clId="{484A1B51-5C78-4E62-87EC-08FF97BC1DD8}" dt="2021-12-22T11:16:50.762" v="0"/>
          <ac:picMkLst>
            <pc:docMk/>
            <pc:sldMk cId="1107965156" sldId="393"/>
            <ac:picMk id="2" creationId="{D6953DF4-AF53-44F4-9301-AEE53ED4A435}"/>
          </ac:picMkLst>
        </pc:picChg>
      </pc:sldChg>
      <pc:sldChg chg="delSp modAnim">
        <pc:chgData name="Tim Armstrong" userId="dd720f3d-4617-4672-bd75-c882f3aea84d" providerId="ADAL" clId="{484A1B51-5C78-4E62-87EC-08FF97BC1DD8}" dt="2021-12-22T11:16:50.762" v="0"/>
        <pc:sldMkLst>
          <pc:docMk/>
          <pc:sldMk cId="441389100" sldId="395"/>
        </pc:sldMkLst>
        <pc:picChg chg="del">
          <ac:chgData name="Tim Armstrong" userId="dd720f3d-4617-4672-bd75-c882f3aea84d" providerId="ADAL" clId="{484A1B51-5C78-4E62-87EC-08FF97BC1DD8}" dt="2021-12-22T11:16:50.762" v="0"/>
          <ac:picMkLst>
            <pc:docMk/>
            <pc:sldMk cId="441389100" sldId="395"/>
            <ac:picMk id="5" creationId="{356D6682-63EE-47D1-B79B-E08DC4CDBB3E}"/>
          </ac:picMkLst>
        </pc:picChg>
      </pc:sldChg>
      <pc:sldChg chg="delSp modAnim">
        <pc:chgData name="Tim Armstrong" userId="dd720f3d-4617-4672-bd75-c882f3aea84d" providerId="ADAL" clId="{484A1B51-5C78-4E62-87EC-08FF97BC1DD8}" dt="2021-12-22T11:16:50.762" v="0"/>
        <pc:sldMkLst>
          <pc:docMk/>
          <pc:sldMk cId="3296555573" sldId="396"/>
        </pc:sldMkLst>
        <pc:picChg chg="del">
          <ac:chgData name="Tim Armstrong" userId="dd720f3d-4617-4672-bd75-c882f3aea84d" providerId="ADAL" clId="{484A1B51-5C78-4E62-87EC-08FF97BC1DD8}" dt="2021-12-22T11:16:50.762" v="0"/>
          <ac:picMkLst>
            <pc:docMk/>
            <pc:sldMk cId="3296555573" sldId="396"/>
            <ac:picMk id="4" creationId="{9808E67F-8C4F-4E05-8642-6D85A8B81DAC}"/>
          </ac:picMkLst>
        </pc:picChg>
      </pc:sldChg>
      <pc:sldChg chg="delSp modAnim">
        <pc:chgData name="Tim Armstrong" userId="dd720f3d-4617-4672-bd75-c882f3aea84d" providerId="ADAL" clId="{484A1B51-5C78-4E62-87EC-08FF97BC1DD8}" dt="2021-12-22T11:16:50.762" v="0"/>
        <pc:sldMkLst>
          <pc:docMk/>
          <pc:sldMk cId="4084011967" sldId="401"/>
        </pc:sldMkLst>
        <pc:picChg chg="del">
          <ac:chgData name="Tim Armstrong" userId="dd720f3d-4617-4672-bd75-c882f3aea84d" providerId="ADAL" clId="{484A1B51-5C78-4E62-87EC-08FF97BC1DD8}" dt="2021-12-22T11:16:50.762" v="0"/>
          <ac:picMkLst>
            <pc:docMk/>
            <pc:sldMk cId="4084011967" sldId="401"/>
            <ac:picMk id="4" creationId="{21D24773-E1F5-414D-B487-EC4B9FD8B52F}"/>
          </ac:picMkLst>
        </pc:picChg>
      </pc:sldChg>
      <pc:sldChg chg="delSp modAnim">
        <pc:chgData name="Tim Armstrong" userId="dd720f3d-4617-4672-bd75-c882f3aea84d" providerId="ADAL" clId="{484A1B51-5C78-4E62-87EC-08FF97BC1DD8}" dt="2021-12-22T11:16:50.762" v="0"/>
        <pc:sldMkLst>
          <pc:docMk/>
          <pc:sldMk cId="1520142158" sldId="403"/>
        </pc:sldMkLst>
        <pc:picChg chg="del">
          <ac:chgData name="Tim Armstrong" userId="dd720f3d-4617-4672-bd75-c882f3aea84d" providerId="ADAL" clId="{484A1B51-5C78-4E62-87EC-08FF97BC1DD8}" dt="2021-12-22T11:16:50.762" v="0"/>
          <ac:picMkLst>
            <pc:docMk/>
            <pc:sldMk cId="1520142158" sldId="403"/>
            <ac:picMk id="4" creationId="{13E19B27-E657-4A24-8B81-20E96D0B297A}"/>
          </ac:picMkLst>
        </pc:picChg>
      </pc:sldChg>
      <pc:sldChg chg="delSp modAnim">
        <pc:chgData name="Tim Armstrong" userId="dd720f3d-4617-4672-bd75-c882f3aea84d" providerId="ADAL" clId="{484A1B51-5C78-4E62-87EC-08FF97BC1DD8}" dt="2021-12-22T11:16:50.762" v="0"/>
        <pc:sldMkLst>
          <pc:docMk/>
          <pc:sldMk cId="1803948391" sldId="407"/>
        </pc:sldMkLst>
        <pc:picChg chg="del">
          <ac:chgData name="Tim Armstrong" userId="dd720f3d-4617-4672-bd75-c882f3aea84d" providerId="ADAL" clId="{484A1B51-5C78-4E62-87EC-08FF97BC1DD8}" dt="2021-12-22T11:16:50.762" v="0"/>
          <ac:picMkLst>
            <pc:docMk/>
            <pc:sldMk cId="1803948391" sldId="407"/>
            <ac:picMk id="4" creationId="{13B206EA-4979-4478-86C7-FDF080776033}"/>
          </ac:picMkLst>
        </pc:picChg>
      </pc:sldChg>
      <pc:sldChg chg="delSp modAnim">
        <pc:chgData name="Tim Armstrong" userId="dd720f3d-4617-4672-bd75-c882f3aea84d" providerId="ADAL" clId="{484A1B51-5C78-4E62-87EC-08FF97BC1DD8}" dt="2021-12-22T11:16:50.762" v="0"/>
        <pc:sldMkLst>
          <pc:docMk/>
          <pc:sldMk cId="1730724428" sldId="408"/>
        </pc:sldMkLst>
        <pc:picChg chg="del">
          <ac:chgData name="Tim Armstrong" userId="dd720f3d-4617-4672-bd75-c882f3aea84d" providerId="ADAL" clId="{484A1B51-5C78-4E62-87EC-08FF97BC1DD8}" dt="2021-12-22T11:16:50.762" v="0"/>
          <ac:picMkLst>
            <pc:docMk/>
            <pc:sldMk cId="1730724428" sldId="408"/>
            <ac:picMk id="4" creationId="{F69FF90F-257E-4B30-9252-28291DCE75E3}"/>
          </ac:picMkLst>
        </pc:picChg>
      </pc:sldChg>
      <pc:sldChg chg="delSp modAnim">
        <pc:chgData name="Tim Armstrong" userId="dd720f3d-4617-4672-bd75-c882f3aea84d" providerId="ADAL" clId="{484A1B51-5C78-4E62-87EC-08FF97BC1DD8}" dt="2021-12-22T11:16:50.762" v="0"/>
        <pc:sldMkLst>
          <pc:docMk/>
          <pc:sldMk cId="2988180883" sldId="409"/>
        </pc:sldMkLst>
        <pc:picChg chg="del">
          <ac:chgData name="Tim Armstrong" userId="dd720f3d-4617-4672-bd75-c882f3aea84d" providerId="ADAL" clId="{484A1B51-5C78-4E62-87EC-08FF97BC1DD8}" dt="2021-12-22T11:16:50.762" v="0"/>
          <ac:picMkLst>
            <pc:docMk/>
            <pc:sldMk cId="2988180883" sldId="409"/>
            <ac:picMk id="4" creationId="{29D8275C-059B-4C6D-83F6-7056328F583C}"/>
          </ac:picMkLst>
        </pc:picChg>
      </pc:sldChg>
      <pc:sldChg chg="delSp modAnim">
        <pc:chgData name="Tim Armstrong" userId="dd720f3d-4617-4672-bd75-c882f3aea84d" providerId="ADAL" clId="{484A1B51-5C78-4E62-87EC-08FF97BC1DD8}" dt="2021-12-22T11:16:50.762" v="0"/>
        <pc:sldMkLst>
          <pc:docMk/>
          <pc:sldMk cId="1366976186" sldId="411"/>
        </pc:sldMkLst>
        <pc:picChg chg="del">
          <ac:chgData name="Tim Armstrong" userId="dd720f3d-4617-4672-bd75-c882f3aea84d" providerId="ADAL" clId="{484A1B51-5C78-4E62-87EC-08FF97BC1DD8}" dt="2021-12-22T11:16:50.762" v="0"/>
          <ac:picMkLst>
            <pc:docMk/>
            <pc:sldMk cId="1366976186" sldId="411"/>
            <ac:picMk id="4" creationId="{58BD8D9A-AC2A-40C7-A4B2-4013402721E8}"/>
          </ac:picMkLst>
        </pc:picChg>
      </pc:sldChg>
      <pc:sldChg chg="delSp modAnim">
        <pc:chgData name="Tim Armstrong" userId="dd720f3d-4617-4672-bd75-c882f3aea84d" providerId="ADAL" clId="{484A1B51-5C78-4E62-87EC-08FF97BC1DD8}" dt="2021-12-22T11:16:50.762" v="0"/>
        <pc:sldMkLst>
          <pc:docMk/>
          <pc:sldMk cId="2881969750" sldId="412"/>
        </pc:sldMkLst>
        <pc:picChg chg="del">
          <ac:chgData name="Tim Armstrong" userId="dd720f3d-4617-4672-bd75-c882f3aea84d" providerId="ADAL" clId="{484A1B51-5C78-4E62-87EC-08FF97BC1DD8}" dt="2021-12-22T11:16:50.762" v="0"/>
          <ac:picMkLst>
            <pc:docMk/>
            <pc:sldMk cId="2881969750" sldId="412"/>
            <ac:picMk id="4" creationId="{2D938831-676A-4B48-A9C0-13B5F9E4D68A}"/>
          </ac:picMkLst>
        </pc:picChg>
      </pc:sldChg>
      <pc:sldChg chg="delSp modAnim">
        <pc:chgData name="Tim Armstrong" userId="dd720f3d-4617-4672-bd75-c882f3aea84d" providerId="ADAL" clId="{484A1B51-5C78-4E62-87EC-08FF97BC1DD8}" dt="2021-12-22T11:16:50.762" v="0"/>
        <pc:sldMkLst>
          <pc:docMk/>
          <pc:sldMk cId="0" sldId="414"/>
        </pc:sldMkLst>
        <pc:picChg chg="del">
          <ac:chgData name="Tim Armstrong" userId="dd720f3d-4617-4672-bd75-c882f3aea84d" providerId="ADAL" clId="{484A1B51-5C78-4E62-87EC-08FF97BC1DD8}" dt="2021-12-22T11:16:50.762" v="0"/>
          <ac:picMkLst>
            <pc:docMk/>
            <pc:sldMk cId="0" sldId="414"/>
            <ac:picMk id="2" creationId="{A33F9EA5-57CB-4AFA-B407-DE8F2DBBB88E}"/>
          </ac:picMkLst>
        </pc:picChg>
      </pc:sldChg>
      <pc:sldChg chg="delSp modAnim">
        <pc:chgData name="Tim Armstrong" userId="dd720f3d-4617-4672-bd75-c882f3aea84d" providerId="ADAL" clId="{484A1B51-5C78-4E62-87EC-08FF97BC1DD8}" dt="2021-12-22T11:16:50.762" v="0"/>
        <pc:sldMkLst>
          <pc:docMk/>
          <pc:sldMk cId="1592263806" sldId="415"/>
        </pc:sldMkLst>
        <pc:picChg chg="del">
          <ac:chgData name="Tim Armstrong" userId="dd720f3d-4617-4672-bd75-c882f3aea84d" providerId="ADAL" clId="{484A1B51-5C78-4E62-87EC-08FF97BC1DD8}" dt="2021-12-22T11:16:50.762" v="0"/>
          <ac:picMkLst>
            <pc:docMk/>
            <pc:sldMk cId="1592263806" sldId="415"/>
            <ac:picMk id="4" creationId="{E5788DDA-4BCF-4F82-B5FF-D7A32B748815}"/>
          </ac:picMkLst>
        </pc:picChg>
      </pc:sldChg>
      <pc:sldChg chg="delSp modAnim">
        <pc:chgData name="Tim Armstrong" userId="dd720f3d-4617-4672-bd75-c882f3aea84d" providerId="ADAL" clId="{484A1B51-5C78-4E62-87EC-08FF97BC1DD8}" dt="2021-12-22T11:16:50.762" v="0"/>
        <pc:sldMkLst>
          <pc:docMk/>
          <pc:sldMk cId="1374890490" sldId="416"/>
        </pc:sldMkLst>
        <pc:picChg chg="del">
          <ac:chgData name="Tim Armstrong" userId="dd720f3d-4617-4672-bd75-c882f3aea84d" providerId="ADAL" clId="{484A1B51-5C78-4E62-87EC-08FF97BC1DD8}" dt="2021-12-22T11:16:50.762" v="0"/>
          <ac:picMkLst>
            <pc:docMk/>
            <pc:sldMk cId="1374890490" sldId="416"/>
            <ac:picMk id="4" creationId="{34E42AA4-2F4D-4C63-BDD7-0AE44DC610FA}"/>
          </ac:picMkLst>
        </pc:picChg>
      </pc:sldChg>
      <pc:sldChg chg="delSp modAnim">
        <pc:chgData name="Tim Armstrong" userId="dd720f3d-4617-4672-bd75-c882f3aea84d" providerId="ADAL" clId="{484A1B51-5C78-4E62-87EC-08FF97BC1DD8}" dt="2021-12-22T11:16:50.762" v="0"/>
        <pc:sldMkLst>
          <pc:docMk/>
          <pc:sldMk cId="2550896341" sldId="417"/>
        </pc:sldMkLst>
        <pc:picChg chg="del">
          <ac:chgData name="Tim Armstrong" userId="dd720f3d-4617-4672-bd75-c882f3aea84d" providerId="ADAL" clId="{484A1B51-5C78-4E62-87EC-08FF97BC1DD8}" dt="2021-12-22T11:16:50.762" v="0"/>
          <ac:picMkLst>
            <pc:docMk/>
            <pc:sldMk cId="2550896341" sldId="417"/>
            <ac:picMk id="2" creationId="{D5E1174A-3D86-4DDB-B0BB-88EF4BEDE5DD}"/>
          </ac:picMkLst>
        </pc:picChg>
      </pc:sldChg>
      <pc:sldChg chg="delSp modAnim">
        <pc:chgData name="Tim Armstrong" userId="dd720f3d-4617-4672-bd75-c882f3aea84d" providerId="ADAL" clId="{484A1B51-5C78-4E62-87EC-08FF97BC1DD8}" dt="2021-12-22T11:16:50.762" v="0"/>
        <pc:sldMkLst>
          <pc:docMk/>
          <pc:sldMk cId="3607259327" sldId="419"/>
        </pc:sldMkLst>
        <pc:picChg chg="del">
          <ac:chgData name="Tim Armstrong" userId="dd720f3d-4617-4672-bd75-c882f3aea84d" providerId="ADAL" clId="{484A1B51-5C78-4E62-87EC-08FF97BC1DD8}" dt="2021-12-22T11:16:50.762" v="0"/>
          <ac:picMkLst>
            <pc:docMk/>
            <pc:sldMk cId="3607259327" sldId="419"/>
            <ac:picMk id="4" creationId="{50C5A916-D456-444A-A917-0782C9462FB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5698A6-1C0F-4B21-B044-931C6CA42037}" type="datetimeFigureOut">
              <a:rPr lang="en-GB" smtClean="0"/>
              <a:t>22/12/2021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0813C1-53EC-4296-9C3E-5F4B8357DA25}" type="slidenum">
              <a:rPr lang="en-GB" smtClean="0"/>
              <a:t>‹#›</a:t>
            </a:fld>
            <a:endParaRPr lang="en-GB"/>
          </a:p>
        </p:txBody>
      </p:sp>
    </p:spTree>
    <p:extLst>
      <p:ext uri="{BB962C8B-B14F-4D97-AF65-F5344CB8AC3E}">
        <p14:creationId xmlns:p14="http://schemas.microsoft.com/office/powerpoint/2010/main" val="283617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Meeting</a:t>
            </a:r>
            <a:r>
              <a:rPr lang="en-GB" baseline="0" dirty="0"/>
              <a:t> host to share slides / documents and spot light on presenters as needed in zoom throughout</a:t>
            </a:r>
            <a:endParaRPr lang="en-GB" dirty="0"/>
          </a:p>
        </p:txBody>
      </p:sp>
      <p:sp>
        <p:nvSpPr>
          <p:cNvPr id="4" name="Slide Number Placeholder 3"/>
          <p:cNvSpPr>
            <a:spLocks noGrp="1"/>
          </p:cNvSpPr>
          <p:nvPr>
            <p:ph type="sldNum" sz="quarter" idx="10"/>
          </p:nvPr>
        </p:nvSpPr>
        <p:spPr/>
        <p:txBody>
          <a:bodyPr/>
          <a:lstStyle/>
          <a:p>
            <a:fld id="{070813C1-53EC-4296-9C3E-5F4B8357DA25}" type="slidenum">
              <a:rPr lang="en-GB" smtClean="0"/>
              <a:t>2</a:t>
            </a:fld>
            <a:endParaRPr lang="en-GB"/>
          </a:p>
        </p:txBody>
      </p:sp>
    </p:spTree>
    <p:extLst>
      <p:ext uri="{BB962C8B-B14F-4D97-AF65-F5344CB8AC3E}">
        <p14:creationId xmlns:p14="http://schemas.microsoft.com/office/powerpoint/2010/main" val="2792907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link for training video for </a:t>
            </a:r>
            <a:r>
              <a:rPr lang="en-GB" dirty="0" err="1"/>
              <a:t>PfA</a:t>
            </a:r>
            <a:endParaRPr lang="en-GB" dirty="0"/>
          </a:p>
        </p:txBody>
      </p:sp>
      <p:sp>
        <p:nvSpPr>
          <p:cNvPr id="4" name="Slide Number Placeholder 3"/>
          <p:cNvSpPr>
            <a:spLocks noGrp="1"/>
          </p:cNvSpPr>
          <p:nvPr>
            <p:ph type="sldNum" sz="quarter" idx="10"/>
          </p:nvPr>
        </p:nvSpPr>
        <p:spPr/>
        <p:txBody>
          <a:bodyPr/>
          <a:lstStyle/>
          <a:p>
            <a:fld id="{070813C1-53EC-4296-9C3E-5F4B8357DA25}" type="slidenum">
              <a:rPr lang="en-GB" smtClean="0"/>
              <a:t>5</a:t>
            </a:fld>
            <a:endParaRPr lang="en-GB"/>
          </a:p>
        </p:txBody>
      </p:sp>
    </p:spTree>
    <p:extLst>
      <p:ext uri="{BB962C8B-B14F-4D97-AF65-F5344CB8AC3E}">
        <p14:creationId xmlns:p14="http://schemas.microsoft.com/office/powerpoint/2010/main" val="2558802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FC63C294-E623-4249-A0AB-C809174508B6}"/>
              </a:ext>
            </a:extLst>
          </p:cNvPr>
          <p:cNvSpPr>
            <a:spLocks noGrp="1" noRot="1" noChangeAspect="1" noChangeArrowheads="1" noTextEdit="1"/>
          </p:cNvSpPr>
          <p:nvPr>
            <p:ph type="sldImg"/>
          </p:nvPr>
        </p:nvSpPr>
        <p:spPr>
          <a:ln/>
        </p:spPr>
      </p:sp>
      <p:sp>
        <p:nvSpPr>
          <p:cNvPr id="14339" name="Notes Placeholder 2">
            <a:extLst>
              <a:ext uri="{FF2B5EF4-FFF2-40B4-BE49-F238E27FC236}">
                <a16:creationId xmlns:a16="http://schemas.microsoft.com/office/drawing/2014/main" id="{9091A45A-00A2-4310-9920-A91674D0299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Person centred – all about the young person and their specific needs</a:t>
            </a:r>
          </a:p>
          <a:p>
            <a:r>
              <a:rPr lang="en-GB" altLang="en-US">
                <a:latin typeface="Arial" panose="020B0604020202020204" pitchFamily="34" charset="0"/>
              </a:rPr>
              <a:t>Working in partnership with the parents</a:t>
            </a:r>
          </a:p>
          <a:p>
            <a:r>
              <a:rPr lang="en-GB" altLang="en-US">
                <a:latin typeface="Arial" panose="020B0604020202020204" pitchFamily="34" charset="0"/>
              </a:rPr>
              <a:t>Doing things at the right time</a:t>
            </a:r>
          </a:p>
          <a:p>
            <a:r>
              <a:rPr lang="en-GB" altLang="en-US">
                <a:latin typeface="Arial" panose="020B0604020202020204" pitchFamily="34" charset="0"/>
              </a:rPr>
              <a:t>Preventing a cliff edge</a:t>
            </a:r>
          </a:p>
          <a:p>
            <a:endParaRPr lang="en-GB" altLang="en-US">
              <a:latin typeface="Arial" panose="020B0604020202020204" pitchFamily="34" charset="0"/>
            </a:endParaRPr>
          </a:p>
        </p:txBody>
      </p:sp>
      <p:sp>
        <p:nvSpPr>
          <p:cNvPr id="14340" name="Slide Number Placeholder 3">
            <a:extLst>
              <a:ext uri="{FF2B5EF4-FFF2-40B4-BE49-F238E27FC236}">
                <a16:creationId xmlns:a16="http://schemas.microsoft.com/office/drawing/2014/main" id="{5EFD4187-A0C9-4430-8513-2CCAC21FF1CB}"/>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42C4576-99AE-4E0F-8CBE-1136BCCB6303}" type="slidenum">
              <a:rPr lang="en-US" altLang="en-US" sz="1200"/>
              <a:pPr/>
              <a:t>10</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Include link for training video for </a:t>
            </a:r>
            <a:r>
              <a:rPr lang="en-GB" dirty="0" err="1"/>
              <a:t>PfA</a:t>
            </a:r>
            <a:endParaRPr lang="en-GB" dirty="0"/>
          </a:p>
        </p:txBody>
      </p:sp>
      <p:sp>
        <p:nvSpPr>
          <p:cNvPr id="4" name="Slide Number Placeholder 3"/>
          <p:cNvSpPr>
            <a:spLocks noGrp="1"/>
          </p:cNvSpPr>
          <p:nvPr>
            <p:ph type="sldNum" sz="quarter" idx="10"/>
          </p:nvPr>
        </p:nvSpPr>
        <p:spPr/>
        <p:txBody>
          <a:bodyPr/>
          <a:lstStyle/>
          <a:p>
            <a:fld id="{070813C1-53EC-4296-9C3E-5F4B8357DA25}" type="slidenum">
              <a:rPr lang="en-GB" smtClean="0"/>
              <a:t>27</a:t>
            </a:fld>
            <a:endParaRPr lang="en-GB"/>
          </a:p>
        </p:txBody>
      </p:sp>
    </p:spTree>
    <p:extLst>
      <p:ext uri="{BB962C8B-B14F-4D97-AF65-F5344CB8AC3E}">
        <p14:creationId xmlns:p14="http://schemas.microsoft.com/office/powerpoint/2010/main" val="1651102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A6B20881-ECEA-42CC-803B-CF0C2464EBC8}"/>
              </a:ext>
            </a:extLst>
          </p:cNvPr>
          <p:cNvSpPr>
            <a:spLocks noGrp="1" noRot="1" noChangeAspect="1" noChangeArrowheads="1" noTextEdit="1"/>
          </p:cNvSpPr>
          <p:nvPr>
            <p:ph type="sldImg"/>
          </p:nvPr>
        </p:nvSpPr>
        <p:spPr>
          <a:ln/>
        </p:spPr>
      </p:sp>
      <p:sp>
        <p:nvSpPr>
          <p:cNvPr id="58371" name="Notes Placeholder 2">
            <a:extLst>
              <a:ext uri="{FF2B5EF4-FFF2-40B4-BE49-F238E27FC236}">
                <a16:creationId xmlns:a16="http://schemas.microsoft.com/office/drawing/2014/main" id="{1D66B603-7E80-47E2-8F51-0A856FD8BB6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GB" altLang="en-US">
                <a:latin typeface="Arial" panose="020B0604020202020204" pitchFamily="34" charset="0"/>
              </a:rPr>
              <a:t>Need to include benefits info</a:t>
            </a:r>
          </a:p>
        </p:txBody>
      </p:sp>
      <p:sp>
        <p:nvSpPr>
          <p:cNvPr id="58372" name="Slide Number Placeholder 3">
            <a:extLst>
              <a:ext uri="{FF2B5EF4-FFF2-40B4-BE49-F238E27FC236}">
                <a16:creationId xmlns:a16="http://schemas.microsoft.com/office/drawing/2014/main" id="{72BA8EA6-8886-4BD7-91CE-E7EAA47B09FF}"/>
              </a:ext>
            </a:extLst>
          </p:cNvPr>
          <p:cNvSpPr>
            <a:spLocks noGrp="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4976BB-E270-44B6-A31F-667250BA8B52}" type="slidenum">
              <a:rPr lang="en-US" altLang="en-US" sz="1200"/>
              <a:pPr/>
              <a:t>43</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6636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026618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202347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dirty="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sp>
        <p:nvSpPr>
          <p:cNvPr id="4" name="Date Placeholder 3"/>
          <p:cNvSpPr>
            <a:spLocks noGrp="1"/>
          </p:cNvSpPr>
          <p:nvPr>
            <p:ph type="dt" sz="half" idx="10"/>
          </p:nvPr>
        </p:nvSpPr>
        <p:spPr/>
        <p:txBody>
          <a:bodyPr/>
          <a:lstStyle/>
          <a:p>
            <a:fld id="{0F3A5A05-EF0C-1245-A2A1-873F804DB0F7}"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33413831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3A5A05-EF0C-1245-A2A1-873F804DB0F7}"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1246560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F3A5A05-EF0C-1245-A2A1-873F804DB0F7}"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3863401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0F3A5A05-EF0C-1245-A2A1-873F804DB0F7}"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39248073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0F3A5A05-EF0C-1245-A2A1-873F804DB0F7}"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2969915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0F3A5A05-EF0C-1245-A2A1-873F804DB0F7}"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2762092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A5A05-EF0C-1245-A2A1-873F804DB0F7}"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9931183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3A5A05-EF0C-1245-A2A1-873F804DB0F7}"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3468321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77D569AA-75D5-2A41-977A-319B4478A1F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902064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0F3A5A05-EF0C-1245-A2A1-873F804DB0F7}"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25905414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3A5A05-EF0C-1245-A2A1-873F804DB0F7}"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25270135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0F3A5A05-EF0C-1245-A2A1-873F804DB0F7}"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ED3A4-CE43-F141-A3F6-3A7D7EA8E258}" type="slidenum">
              <a:rPr lang="en-US" smtClean="0"/>
              <a:t>‹#›</a:t>
            </a:fld>
            <a:endParaRPr lang="en-US"/>
          </a:p>
        </p:txBody>
      </p:sp>
    </p:spTree>
    <p:extLst>
      <p:ext uri="{BB962C8B-B14F-4D97-AF65-F5344CB8AC3E}">
        <p14:creationId xmlns:p14="http://schemas.microsoft.com/office/powerpoint/2010/main" val="327709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77D569AA-75D5-2A41-977A-319B4478A1F4}" type="datetimeFigureOut">
              <a:rPr lang="en-US" smtClean="0"/>
              <a:t>12/22/2021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752825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77D569AA-75D5-2A41-977A-319B4478A1F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313577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77D569AA-75D5-2A41-977A-319B4478A1F4}" type="datetimeFigureOut">
              <a:rPr lang="en-US" smtClean="0"/>
              <a:t>12/22/2021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4137496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77D569AA-75D5-2A41-977A-319B4478A1F4}" type="datetimeFigureOut">
              <a:rPr lang="en-US" smtClean="0"/>
              <a:t>12/22/2021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342949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569AA-75D5-2A41-977A-319B4478A1F4}" type="datetimeFigureOut">
              <a:rPr lang="en-US" smtClean="0"/>
              <a:t>12/22/2021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244623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2715197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7D569AA-75D5-2A41-977A-319B4478A1F4}" type="datetimeFigureOut">
              <a:rPr lang="en-US" smtClean="0"/>
              <a:t>12/22/2021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7F3B96-8B7D-3044-BCDC-00BF43526782}" type="slidenum">
              <a:rPr lang="en-US" smtClean="0"/>
              <a:t>‹#›</a:t>
            </a:fld>
            <a:endParaRPr lang="en-US"/>
          </a:p>
        </p:txBody>
      </p:sp>
    </p:spTree>
    <p:extLst>
      <p:ext uri="{BB962C8B-B14F-4D97-AF65-F5344CB8AC3E}">
        <p14:creationId xmlns:p14="http://schemas.microsoft.com/office/powerpoint/2010/main" val="1687310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D569AA-75D5-2A41-977A-319B4478A1F4}" type="datetimeFigureOut">
              <a:rPr lang="en-US" smtClean="0"/>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7F3B96-8B7D-3044-BCDC-00BF43526782}" type="slidenum">
              <a:rPr lang="en-US" smtClean="0"/>
              <a:t>‹#›</a:t>
            </a:fld>
            <a:endParaRPr lang="en-US"/>
          </a:p>
        </p:txBody>
      </p:sp>
    </p:spTree>
    <p:extLst>
      <p:ext uri="{BB962C8B-B14F-4D97-AF65-F5344CB8AC3E}">
        <p14:creationId xmlns:p14="http://schemas.microsoft.com/office/powerpoint/2010/main" val="34404943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0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3A5A05-EF0C-1245-A2A1-873F804DB0F7}" type="datetimeFigureOut">
              <a:rPr lang="en-US" smtClean="0"/>
              <a:t>12/22/2021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ED3A4-CE43-F141-A3F6-3A7D7EA8E258}" type="slidenum">
              <a:rPr lang="en-US" smtClean="0"/>
              <a:t>‹#›</a:t>
            </a:fld>
            <a:endParaRPr lang="en-US"/>
          </a:p>
        </p:txBody>
      </p:sp>
    </p:spTree>
    <p:extLst>
      <p:ext uri="{BB962C8B-B14F-4D97-AF65-F5344CB8AC3E}">
        <p14:creationId xmlns:p14="http://schemas.microsoft.com/office/powerpoint/2010/main" val="2831916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660066"/>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hyperlink" Target="https://www.preparingforadulthood.org.uk/downloads/person-centred-planning/introduction-to-person-centred-planning-tools.htm" TargetMode="Externa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www.learnsheffield.co.uk/Downloads/InclusionDocuments/20-21/Prep%20for%20adulthood%20updated%20Nov%202020.pdf"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readysteadygo.net/"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99AwXrcQwgE&amp;feature=youtu.be"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hyperlink" Target="https://www.learnsheffield.co.uk/Downloads/InclusionDocuments/20-21/Prep%20for%20adulthood%20updated%20Nov%202020.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latin typeface="Arial" panose="020B0604020202020204" pitchFamily="34" charset="0"/>
                <a:cs typeface="Arial" panose="020B0604020202020204" pitchFamily="34" charset="0"/>
              </a:rPr>
              <a:t>Preparation for Adulthood</a:t>
            </a:r>
          </a:p>
        </p:txBody>
      </p:sp>
      <p:sp>
        <p:nvSpPr>
          <p:cNvPr id="5" name="Subtitle 4"/>
          <p:cNvSpPr>
            <a:spLocks noGrp="1"/>
          </p:cNvSpPr>
          <p:nvPr>
            <p:ph type="subTitle" idx="1"/>
          </p:nvPr>
        </p:nvSpPr>
        <p:spPr/>
        <p:txBody>
          <a:bodyPr/>
          <a:lstStyle/>
          <a:p>
            <a:r>
              <a:rPr lang="en-US" dirty="0">
                <a:latin typeface="Arial" panose="020B0604020202020204" pitchFamily="34" charset="0"/>
                <a:cs typeface="Arial" panose="020B0604020202020204" pitchFamily="34" charset="0"/>
              </a:rPr>
              <a:t>Training for education providers and advisory services</a:t>
            </a:r>
          </a:p>
          <a:p>
            <a:r>
              <a:rPr lang="en-US" dirty="0">
                <a:latin typeface="Arial" panose="020B0604020202020204" pitchFamily="34" charset="0"/>
                <a:cs typeface="Arial" panose="020B0604020202020204" pitchFamily="34" charset="0"/>
              </a:rPr>
              <a:t>Academic year 2021/22</a:t>
            </a:r>
          </a:p>
        </p:txBody>
      </p:sp>
    </p:spTree>
    <p:extLst>
      <p:ext uri="{BB962C8B-B14F-4D97-AF65-F5344CB8AC3E}">
        <p14:creationId xmlns:p14="http://schemas.microsoft.com/office/powerpoint/2010/main" val="3655920976"/>
      </p:ext>
    </p:extLst>
  </p:cSld>
  <p:clrMapOvr>
    <a:masterClrMapping/>
  </p:clrMapOvr>
  <mc:AlternateContent xmlns:mc="http://schemas.openxmlformats.org/markup-compatibility/2006" xmlns:p14="http://schemas.microsoft.com/office/powerpoint/2010/main">
    <mc:Choice Requires="p14">
      <p:transition spd="slow" p14:dur="2000" advTm="13570"/>
    </mc:Choice>
    <mc:Fallback xmlns="">
      <p:transition spd="slow" advTm="1357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76BABEC0-412B-4BC8-8B0E-A1E7C165A7B5}"/>
              </a:ext>
            </a:extLst>
          </p:cNvPr>
          <p:cNvSpPr>
            <a:spLocks noGrp="1" noChangeArrowheads="1"/>
          </p:cNvSpPr>
          <p:nvPr>
            <p:ph type="title"/>
          </p:nvPr>
        </p:nvSpPr>
        <p:spPr/>
        <p:txBody>
          <a:bodyPr/>
          <a:lstStyle/>
          <a:p>
            <a:r>
              <a:rPr lang="en-GB" altLang="en-US"/>
              <a:t>Why is this important?</a:t>
            </a:r>
          </a:p>
        </p:txBody>
      </p:sp>
      <p:sp>
        <p:nvSpPr>
          <p:cNvPr id="13315" name="Content Placeholder 2">
            <a:extLst>
              <a:ext uri="{FF2B5EF4-FFF2-40B4-BE49-F238E27FC236}">
                <a16:creationId xmlns:a16="http://schemas.microsoft.com/office/drawing/2014/main" id="{8FEDABA2-C3E1-4722-A03B-DC588C38DB43}"/>
              </a:ext>
            </a:extLst>
          </p:cNvPr>
          <p:cNvSpPr>
            <a:spLocks noGrp="1" noChangeArrowheads="1"/>
          </p:cNvSpPr>
          <p:nvPr>
            <p:ph idx="1"/>
          </p:nvPr>
        </p:nvSpPr>
        <p:spPr/>
        <p:txBody>
          <a:bodyPr>
            <a:normAutofit lnSpcReduction="10000"/>
          </a:bodyPr>
          <a:lstStyle/>
          <a:p>
            <a:r>
              <a:rPr lang="en-GB" altLang="en-US" dirty="0"/>
              <a:t>Impact on individual </a:t>
            </a:r>
          </a:p>
          <a:p>
            <a:r>
              <a:rPr lang="en-GB" altLang="en-US" dirty="0"/>
              <a:t>Impact on families </a:t>
            </a:r>
          </a:p>
          <a:p>
            <a:r>
              <a:rPr lang="en-GB" altLang="en-US" dirty="0"/>
              <a:t>Creating opportunity and choice</a:t>
            </a:r>
          </a:p>
          <a:p>
            <a:r>
              <a:rPr lang="en-GB" altLang="en-US" dirty="0"/>
              <a:t>Access to and focus on employment</a:t>
            </a:r>
          </a:p>
          <a:p>
            <a:r>
              <a:rPr lang="en-GB" altLang="en-US" dirty="0"/>
              <a:t>Opportunities for independence</a:t>
            </a:r>
          </a:p>
          <a:p>
            <a:r>
              <a:rPr lang="en-GB" altLang="en-US" dirty="0"/>
              <a:t>Cost to the state</a:t>
            </a:r>
          </a:p>
          <a:p>
            <a:r>
              <a:rPr lang="en-GB" altLang="en-US" dirty="0"/>
              <a:t>More than academic study</a:t>
            </a:r>
          </a:p>
          <a:p>
            <a:r>
              <a:rPr lang="en-GB" altLang="en-US" dirty="0"/>
              <a:t>Clear and effective planning</a:t>
            </a:r>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60451"/>
    </mc:Choice>
    <mc:Fallback xmlns="">
      <p:transition spd="slow" advTm="6045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B3A3-27FD-45B7-BB4A-7A1DE4D80708}"/>
              </a:ext>
            </a:extLst>
          </p:cNvPr>
          <p:cNvSpPr>
            <a:spLocks noGrp="1"/>
          </p:cNvSpPr>
          <p:nvPr>
            <p:ph type="title"/>
          </p:nvPr>
        </p:nvSpPr>
        <p:spPr/>
        <p:txBody>
          <a:bodyPr/>
          <a:lstStyle/>
          <a:p>
            <a:r>
              <a:rPr lang="en-GB" dirty="0"/>
              <a:t>Pause and think….</a:t>
            </a:r>
          </a:p>
        </p:txBody>
      </p:sp>
      <p:sp>
        <p:nvSpPr>
          <p:cNvPr id="3" name="Content Placeholder 2">
            <a:extLst>
              <a:ext uri="{FF2B5EF4-FFF2-40B4-BE49-F238E27FC236}">
                <a16:creationId xmlns:a16="http://schemas.microsoft.com/office/drawing/2014/main" id="{AA5649AC-F1D8-4B4D-8B57-3037553D5602}"/>
              </a:ext>
            </a:extLst>
          </p:cNvPr>
          <p:cNvSpPr>
            <a:spLocks noGrp="1"/>
          </p:cNvSpPr>
          <p:nvPr>
            <p:ph idx="1"/>
          </p:nvPr>
        </p:nvSpPr>
        <p:spPr/>
        <p:txBody>
          <a:bodyPr/>
          <a:lstStyle/>
          <a:p>
            <a:r>
              <a:rPr lang="en-GB" dirty="0"/>
              <a:t>What are the barriers to us doing this?</a:t>
            </a:r>
          </a:p>
          <a:p>
            <a:r>
              <a:rPr lang="en-GB" dirty="0"/>
              <a:t>Pause this video for a few minutes and reflect on these questions</a:t>
            </a:r>
          </a:p>
          <a:p>
            <a:r>
              <a:rPr lang="en-GB" dirty="0"/>
              <a:t>Record any questions you have as we will look to answer these in the Q&amp;A session</a:t>
            </a:r>
          </a:p>
          <a:p>
            <a:endParaRPr lang="en-GB" dirty="0"/>
          </a:p>
        </p:txBody>
      </p:sp>
    </p:spTree>
    <p:extLst>
      <p:ext uri="{BB962C8B-B14F-4D97-AF65-F5344CB8AC3E}">
        <p14:creationId xmlns:p14="http://schemas.microsoft.com/office/powerpoint/2010/main" val="1585418688"/>
      </p:ext>
    </p:extLst>
  </p:cSld>
  <p:clrMapOvr>
    <a:masterClrMapping/>
  </p:clrMapOvr>
  <mc:AlternateContent xmlns:mc="http://schemas.openxmlformats.org/markup-compatibility/2006" xmlns:p14="http://schemas.microsoft.com/office/powerpoint/2010/main">
    <mc:Choice Requires="p14">
      <p:transition spd="slow" p14:dur="2000" advTm="31384"/>
    </mc:Choice>
    <mc:Fallback xmlns="">
      <p:transition spd="slow" advTm="31384"/>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5F1C2AA-312D-4AFD-937E-7B39487DEDE6}"/>
              </a:ext>
            </a:extLst>
          </p:cNvPr>
          <p:cNvSpPr>
            <a:spLocks noGrp="1" noChangeArrowheads="1"/>
          </p:cNvSpPr>
          <p:nvPr>
            <p:ph type="title"/>
          </p:nvPr>
        </p:nvSpPr>
        <p:spPr/>
        <p:txBody>
          <a:bodyPr/>
          <a:lstStyle/>
          <a:p>
            <a:r>
              <a:rPr lang="en-GB" altLang="en-US"/>
              <a:t>What the code of practice says</a:t>
            </a:r>
          </a:p>
        </p:txBody>
      </p:sp>
      <p:sp>
        <p:nvSpPr>
          <p:cNvPr id="18435" name="Content Placeholder 2">
            <a:extLst>
              <a:ext uri="{FF2B5EF4-FFF2-40B4-BE49-F238E27FC236}">
                <a16:creationId xmlns:a16="http://schemas.microsoft.com/office/drawing/2014/main" id="{391469C4-ED02-45E0-B84E-E69437E437AC}"/>
              </a:ext>
            </a:extLst>
          </p:cNvPr>
          <p:cNvSpPr>
            <a:spLocks noGrp="1" noChangeArrowheads="1"/>
          </p:cNvSpPr>
          <p:nvPr>
            <p:ph idx="1"/>
          </p:nvPr>
        </p:nvSpPr>
        <p:spPr/>
        <p:txBody>
          <a:bodyPr>
            <a:normAutofit lnSpcReduction="10000"/>
          </a:bodyPr>
          <a:lstStyle/>
          <a:p>
            <a:r>
              <a:rPr lang="en-GB" altLang="en-US" dirty="0"/>
              <a:t>SEND Code of practice chapter 8</a:t>
            </a:r>
          </a:p>
          <a:p>
            <a:endParaRPr lang="en-GB" altLang="en-US" dirty="0"/>
          </a:p>
          <a:p>
            <a:r>
              <a:rPr lang="en-US" altLang="en-US" sz="2400" dirty="0"/>
              <a:t>Being supported towards greater independence and employability can be life-transforming for children and young people with SEN. This support needs to start early, and should </a:t>
            </a:r>
            <a:r>
              <a:rPr lang="en-US" altLang="en-US" sz="2400" dirty="0" err="1"/>
              <a:t>centre</a:t>
            </a:r>
            <a:r>
              <a:rPr lang="en-US" altLang="en-US" sz="2400" dirty="0"/>
              <a:t> around the child or young person’s own aspirations, interests and needs. All professionals working with them should share high aspirations and have a good understanding of what support is effective in enabling children and young people to achieve their ambitions. (7.37)</a:t>
            </a:r>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91784"/>
    </mc:Choice>
    <mc:Fallback xmlns="">
      <p:transition spd="slow" advTm="9178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a:extLst>
              <a:ext uri="{FF2B5EF4-FFF2-40B4-BE49-F238E27FC236}">
                <a16:creationId xmlns:a16="http://schemas.microsoft.com/office/drawing/2014/main" id="{D051748A-A968-429A-B65F-57EF3030A769}"/>
              </a:ext>
            </a:extLst>
          </p:cNvPr>
          <p:cNvSpPr>
            <a:spLocks noGrp="1" noChangeArrowheads="1"/>
          </p:cNvSpPr>
          <p:nvPr>
            <p:ph type="title"/>
          </p:nvPr>
        </p:nvSpPr>
        <p:spPr/>
        <p:txBody>
          <a:bodyPr/>
          <a:lstStyle/>
          <a:p>
            <a:r>
              <a:rPr lang="en-GB" altLang="en-US"/>
              <a:t>What the code of practice says</a:t>
            </a:r>
          </a:p>
        </p:txBody>
      </p:sp>
      <p:sp>
        <p:nvSpPr>
          <p:cNvPr id="19458" name="Content Placeholder 2">
            <a:extLst>
              <a:ext uri="{FF2B5EF4-FFF2-40B4-BE49-F238E27FC236}">
                <a16:creationId xmlns:a16="http://schemas.microsoft.com/office/drawing/2014/main" id="{B62914C6-B05A-4B5A-BF75-B7867CEE8CDC}"/>
              </a:ext>
            </a:extLst>
          </p:cNvPr>
          <p:cNvSpPr>
            <a:spLocks noGrp="1" noChangeArrowheads="1"/>
          </p:cNvSpPr>
          <p:nvPr>
            <p:ph idx="1"/>
          </p:nvPr>
        </p:nvSpPr>
        <p:spPr/>
        <p:txBody>
          <a:bodyPr>
            <a:normAutofit lnSpcReduction="10000"/>
          </a:bodyPr>
          <a:lstStyle/>
          <a:p>
            <a:r>
              <a:rPr lang="en-US" altLang="en-US" sz="2200" dirty="0"/>
              <a:t>Preparing for adulthood means preparing for: </a:t>
            </a:r>
          </a:p>
          <a:p>
            <a:r>
              <a:rPr lang="en-US" altLang="en-US" sz="2200" b="1" dirty="0"/>
              <a:t>higher education and/or employment </a:t>
            </a:r>
            <a:r>
              <a:rPr lang="en-US" altLang="en-US" sz="2200" dirty="0"/>
              <a:t>– this includes exploring different employment options, such as support for becoming self-employed and help from supported employment agencies </a:t>
            </a:r>
          </a:p>
          <a:p>
            <a:r>
              <a:rPr lang="en-US" altLang="en-US" sz="2200" b="1" dirty="0"/>
              <a:t>independent living </a:t>
            </a:r>
            <a:r>
              <a:rPr lang="en-US" altLang="en-US" sz="2200" dirty="0"/>
              <a:t>– this means young people having choice, control and freedom over their lives and the support they have, their accommodation and living arrangements, including supported living </a:t>
            </a:r>
          </a:p>
          <a:p>
            <a:r>
              <a:rPr lang="en-US" altLang="en-US" sz="2200" b="1" dirty="0"/>
              <a:t>participating in society</a:t>
            </a:r>
            <a:r>
              <a:rPr lang="en-US" altLang="en-US" sz="2200" dirty="0"/>
              <a:t>, including having friends and supportive relationships, and participating in, and contributing to, the local community </a:t>
            </a:r>
          </a:p>
          <a:p>
            <a:r>
              <a:rPr lang="en-US" altLang="en-US" sz="2200" dirty="0"/>
              <a:t>being as </a:t>
            </a:r>
            <a:r>
              <a:rPr lang="en-US" altLang="en-US" sz="2200" b="1" dirty="0"/>
              <a:t>healthy</a:t>
            </a:r>
            <a:r>
              <a:rPr lang="en-US" altLang="en-US" sz="2200" dirty="0"/>
              <a:t> as possible in adult life (7.38)</a:t>
            </a:r>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37514"/>
    </mc:Choice>
    <mc:Fallback xmlns="">
      <p:transition spd="slow" advTm="3751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9DDB0744-3371-441E-9EDA-207CAC96C869}"/>
              </a:ext>
            </a:extLst>
          </p:cNvPr>
          <p:cNvSpPr>
            <a:spLocks noGrp="1" noChangeArrowheads="1"/>
          </p:cNvSpPr>
          <p:nvPr>
            <p:ph type="title"/>
          </p:nvPr>
        </p:nvSpPr>
        <p:spPr/>
        <p:txBody>
          <a:bodyPr/>
          <a:lstStyle/>
          <a:p>
            <a:r>
              <a:rPr lang="en-GB" altLang="en-US"/>
              <a:t>Starting Early</a:t>
            </a:r>
          </a:p>
        </p:txBody>
      </p:sp>
      <p:sp>
        <p:nvSpPr>
          <p:cNvPr id="20483" name="Content Placeholder 2">
            <a:extLst>
              <a:ext uri="{FF2B5EF4-FFF2-40B4-BE49-F238E27FC236}">
                <a16:creationId xmlns:a16="http://schemas.microsoft.com/office/drawing/2014/main" id="{E40AACA3-A580-491F-81CB-85256D444BA1}"/>
              </a:ext>
            </a:extLst>
          </p:cNvPr>
          <p:cNvSpPr>
            <a:spLocks noGrp="1" noChangeArrowheads="1"/>
          </p:cNvSpPr>
          <p:nvPr>
            <p:ph idx="1"/>
          </p:nvPr>
        </p:nvSpPr>
        <p:spPr/>
        <p:txBody>
          <a:bodyPr>
            <a:normAutofit/>
          </a:bodyPr>
          <a:lstStyle/>
          <a:p>
            <a:r>
              <a:rPr lang="en-US" altLang="en-US" sz="2400" dirty="0"/>
              <a:t>When a child is very young, or SEN is first identified, families need to know that the great majority of children and young people with SEN or disabilities, with the right support, can find work, be supported to live independently, and participate in their community. Health workers, social workers, early years providers and schools should encourage these ambitions right from the start. (8.5)</a:t>
            </a:r>
          </a:p>
        </p:txBody>
      </p:sp>
    </p:spTree>
  </p:cSld>
  <p:clrMapOvr>
    <a:masterClrMapping/>
  </p:clrMapOvr>
  <mc:AlternateContent xmlns:mc="http://schemas.openxmlformats.org/markup-compatibility/2006" xmlns:p14="http://schemas.microsoft.com/office/powerpoint/2010/main">
    <mc:Choice Requires="p14">
      <p:transition spd="slow" p14:dur="2000" advTm="51929"/>
    </mc:Choice>
    <mc:Fallback xmlns="">
      <p:transition spd="slow" advTm="5192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1B4A5033-EACE-48C2-BD8F-692FFD03BB5D}"/>
              </a:ext>
            </a:extLst>
          </p:cNvPr>
          <p:cNvSpPr>
            <a:spLocks noGrp="1" noChangeArrowheads="1"/>
          </p:cNvSpPr>
          <p:nvPr>
            <p:ph type="title"/>
          </p:nvPr>
        </p:nvSpPr>
        <p:spPr/>
        <p:txBody>
          <a:bodyPr/>
          <a:lstStyle/>
          <a:p>
            <a:r>
              <a:rPr lang="en-GB" altLang="en-US"/>
              <a:t>Support from Year 9 onwards</a:t>
            </a:r>
          </a:p>
        </p:txBody>
      </p:sp>
      <p:sp>
        <p:nvSpPr>
          <p:cNvPr id="21507" name="Content Placeholder 2">
            <a:extLst>
              <a:ext uri="{FF2B5EF4-FFF2-40B4-BE49-F238E27FC236}">
                <a16:creationId xmlns:a16="http://schemas.microsoft.com/office/drawing/2014/main" id="{F1EEB0E4-BA6D-415C-B9B1-C25669C7B945}"/>
              </a:ext>
            </a:extLst>
          </p:cNvPr>
          <p:cNvSpPr>
            <a:spLocks noGrp="1" noChangeArrowheads="1"/>
          </p:cNvSpPr>
          <p:nvPr>
            <p:ph idx="1"/>
          </p:nvPr>
        </p:nvSpPr>
        <p:spPr/>
        <p:txBody>
          <a:bodyPr/>
          <a:lstStyle/>
          <a:p>
            <a:r>
              <a:rPr lang="en-US" altLang="en-US" sz="2400" dirty="0"/>
              <a:t>High aspirations about employment, independent living and community participation should be developed through the curriculum and extra-curricular provision. Schools should seek partnerships with employment services, businesses, housing agencies, disability </a:t>
            </a:r>
            <a:r>
              <a:rPr lang="en-US" altLang="en-US" sz="2400" dirty="0" err="1"/>
              <a:t>organisations</a:t>
            </a:r>
            <a:r>
              <a:rPr lang="en-US" altLang="en-US" sz="2400" dirty="0"/>
              <a:t> and arts and sports groups, to help children understand what is available to them as they get older, and what it is possible for them to achieve. (8.7)</a:t>
            </a:r>
            <a:endParaRPr lang="en-GB" altLang="en-US" sz="2400" dirty="0"/>
          </a:p>
          <a:p>
            <a:r>
              <a:rPr lang="en-US" altLang="en-US" sz="2400" dirty="0"/>
              <a:t>For teenagers, preparation for adult life needs to be a more explicit element of their planning and support. (8.8)</a:t>
            </a:r>
          </a:p>
          <a:p>
            <a:endParaRPr lang="en-US" altLang="en-US" dirty="0"/>
          </a:p>
          <a:p>
            <a:endParaRPr lang="en-US" altLang="en-US" dirty="0"/>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57084"/>
    </mc:Choice>
    <mc:Fallback xmlns="">
      <p:transition spd="slow" advTm="57084"/>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EE4EDE40-B618-4D64-92A9-370A83C7784B}"/>
              </a:ext>
            </a:extLst>
          </p:cNvPr>
          <p:cNvSpPr>
            <a:spLocks noGrp="1" noChangeArrowheads="1"/>
          </p:cNvSpPr>
          <p:nvPr>
            <p:ph type="title"/>
          </p:nvPr>
        </p:nvSpPr>
        <p:spPr/>
        <p:txBody>
          <a:bodyPr>
            <a:normAutofit fontScale="90000"/>
          </a:bodyPr>
          <a:lstStyle/>
          <a:p>
            <a:r>
              <a:rPr lang="en-GB" altLang="en-US"/>
              <a:t>EHC Plans: Preparing for Adulthood Reviews</a:t>
            </a:r>
          </a:p>
        </p:txBody>
      </p:sp>
      <p:sp>
        <p:nvSpPr>
          <p:cNvPr id="22531" name="Content Placeholder 2">
            <a:extLst>
              <a:ext uri="{FF2B5EF4-FFF2-40B4-BE49-F238E27FC236}">
                <a16:creationId xmlns:a16="http://schemas.microsoft.com/office/drawing/2014/main" id="{8C80B667-225A-4D57-9D12-247B1729EC98}"/>
              </a:ext>
            </a:extLst>
          </p:cNvPr>
          <p:cNvSpPr>
            <a:spLocks noGrp="1" noChangeArrowheads="1"/>
          </p:cNvSpPr>
          <p:nvPr>
            <p:ph idx="1"/>
          </p:nvPr>
        </p:nvSpPr>
        <p:spPr/>
        <p:txBody>
          <a:bodyPr/>
          <a:lstStyle/>
          <a:p>
            <a:r>
              <a:rPr lang="en-US" altLang="en-US" sz="2000"/>
              <a:t>Local authorities </a:t>
            </a:r>
            <a:r>
              <a:rPr lang="en-US" altLang="en-US" sz="2000" b="1"/>
              <a:t>must </a:t>
            </a:r>
            <a:r>
              <a:rPr lang="en-US" altLang="en-US" sz="2000"/>
              <a:t>ensure that the EHC plan review at Year 9, and every review thereafter, includes a focus on preparing for adulthood. It can be helpful for EHC plan reviews before Year 9 to have this focus too. Planning </a:t>
            </a:r>
            <a:r>
              <a:rPr lang="en-US" altLang="en-US" sz="2000" b="1"/>
              <a:t>must </a:t>
            </a:r>
            <a:r>
              <a:rPr lang="en-US" altLang="en-US" sz="2000"/>
              <a:t>be centred around the individual and explore the child or young person’s aspirations and abilities, what they want to be able to do when they leave post-16 education or training and the support they need to achieve their ambition. Local authorities should ensure that children and young people have the support they need (for example, advocates) to participate fully in this planning and make decisions. Transition planning </a:t>
            </a:r>
            <a:r>
              <a:rPr lang="en-US" altLang="en-US" sz="2000" b="1"/>
              <a:t>must </a:t>
            </a:r>
            <a:r>
              <a:rPr lang="en-US" altLang="en-US" sz="2000"/>
              <a:t>be built into the revised EHC plan and should result in clear outcomes being agreed that are ambitious and stretching and which will prepare young people for adulthood. (8.9)</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81724"/>
    </mc:Choice>
    <mc:Fallback xmlns="">
      <p:transition spd="slow" advTm="81724"/>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D449F82-13A2-4756-9B44-12ADD3CFC5F9}"/>
              </a:ext>
            </a:extLst>
          </p:cNvPr>
          <p:cNvSpPr>
            <a:spLocks noGrp="1" noChangeArrowheads="1"/>
          </p:cNvSpPr>
          <p:nvPr>
            <p:ph type="title"/>
          </p:nvPr>
        </p:nvSpPr>
        <p:spPr/>
        <p:txBody>
          <a:bodyPr>
            <a:normAutofit fontScale="90000"/>
          </a:bodyPr>
          <a:lstStyle/>
          <a:p>
            <a:r>
              <a:rPr lang="en-GB" altLang="en-US"/>
              <a:t>Support to prepare for higher education and/or employment</a:t>
            </a:r>
          </a:p>
        </p:txBody>
      </p:sp>
      <p:sp>
        <p:nvSpPr>
          <p:cNvPr id="23555" name="Content Placeholder 2">
            <a:extLst>
              <a:ext uri="{FF2B5EF4-FFF2-40B4-BE49-F238E27FC236}">
                <a16:creationId xmlns:a16="http://schemas.microsoft.com/office/drawing/2014/main" id="{72EE206F-A154-4B4C-A34B-CBAC52A184E2}"/>
              </a:ext>
            </a:extLst>
          </p:cNvPr>
          <p:cNvSpPr>
            <a:spLocks noGrp="1" noChangeArrowheads="1"/>
          </p:cNvSpPr>
          <p:nvPr>
            <p:ph idx="1"/>
          </p:nvPr>
        </p:nvSpPr>
        <p:spPr/>
        <p:txBody>
          <a:bodyPr/>
          <a:lstStyle/>
          <a:p>
            <a:r>
              <a:rPr lang="en-US" altLang="en-US" sz="2400"/>
              <a:t>This should include identifying appropriate post-16 pathways that will lead to these outcomes. Training options such as supported internships, apprenticeships and traineeships should be discussed, or support for setting up your own business. The review should also cover support in finding a job, and learning how to do a job (for example, through work experience opportunities or the use of job coaches) and help in understanding any welfare benefits that might be available when in work (8.10)</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69182"/>
    </mc:Choice>
    <mc:Fallback xmlns="">
      <p:transition spd="slow" advTm="6918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6C9432C6-66D5-4A82-A48F-7B7091AC2112}"/>
              </a:ext>
            </a:extLst>
          </p:cNvPr>
          <p:cNvSpPr>
            <a:spLocks noGrp="1" noChangeArrowheads="1"/>
          </p:cNvSpPr>
          <p:nvPr>
            <p:ph type="title"/>
          </p:nvPr>
        </p:nvSpPr>
        <p:spPr/>
        <p:txBody>
          <a:bodyPr>
            <a:normAutofit fontScale="90000"/>
          </a:bodyPr>
          <a:lstStyle/>
          <a:p>
            <a:r>
              <a:rPr lang="en-GB" altLang="en-US"/>
              <a:t>Support to prepare for independent living</a:t>
            </a:r>
          </a:p>
        </p:txBody>
      </p:sp>
      <p:sp>
        <p:nvSpPr>
          <p:cNvPr id="24579" name="Content Placeholder 2">
            <a:extLst>
              <a:ext uri="{FF2B5EF4-FFF2-40B4-BE49-F238E27FC236}">
                <a16:creationId xmlns:a16="http://schemas.microsoft.com/office/drawing/2014/main" id="{E8DED440-0FF6-41D2-BF46-4A7BD4BA39B2}"/>
              </a:ext>
            </a:extLst>
          </p:cNvPr>
          <p:cNvSpPr>
            <a:spLocks noGrp="1" noChangeArrowheads="1"/>
          </p:cNvSpPr>
          <p:nvPr>
            <p:ph idx="1"/>
          </p:nvPr>
        </p:nvSpPr>
        <p:spPr/>
        <p:txBody>
          <a:bodyPr/>
          <a:lstStyle/>
          <a:p>
            <a:r>
              <a:rPr lang="en-US" altLang="en-US" sz="2400"/>
              <a:t>including exploring what decisions young people want to take for themselves and planning their role in decision making as they become older. This should also include discussing where the child or young person wants to live in the future, who</a:t>
            </a:r>
            <a:r>
              <a:rPr lang="en-GB" altLang="en-US" sz="2400"/>
              <a:t> </a:t>
            </a:r>
            <a:r>
              <a:rPr lang="en-US" altLang="en-US" sz="2400"/>
              <a:t>they want to live with and what support they will need. Local housing options, support in finding accommodation, housing benefits and social care support should be explained (8.10)</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40714"/>
    </mc:Choice>
    <mc:Fallback xmlns="">
      <p:transition spd="slow" advTm="40714"/>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72C677EA-FC98-4A57-98EC-235822EA6013}"/>
              </a:ext>
            </a:extLst>
          </p:cNvPr>
          <p:cNvSpPr>
            <a:spLocks noGrp="1" noChangeArrowheads="1"/>
          </p:cNvSpPr>
          <p:nvPr>
            <p:ph type="title"/>
          </p:nvPr>
        </p:nvSpPr>
        <p:spPr/>
        <p:txBody>
          <a:bodyPr>
            <a:normAutofit fontScale="90000"/>
          </a:bodyPr>
          <a:lstStyle/>
          <a:p>
            <a:r>
              <a:rPr lang="en-GB" altLang="en-US"/>
              <a:t>Support in maintaining good health in adult life</a:t>
            </a:r>
          </a:p>
        </p:txBody>
      </p:sp>
      <p:sp>
        <p:nvSpPr>
          <p:cNvPr id="25603" name="Content Placeholder 2">
            <a:extLst>
              <a:ext uri="{FF2B5EF4-FFF2-40B4-BE49-F238E27FC236}">
                <a16:creationId xmlns:a16="http://schemas.microsoft.com/office/drawing/2014/main" id="{F47260CB-D07C-40F2-8A8A-0331DDA793BC}"/>
              </a:ext>
            </a:extLst>
          </p:cNvPr>
          <p:cNvSpPr>
            <a:spLocks noGrp="1" noChangeArrowheads="1"/>
          </p:cNvSpPr>
          <p:nvPr>
            <p:ph idx="1"/>
          </p:nvPr>
        </p:nvSpPr>
        <p:spPr/>
        <p:txBody>
          <a:bodyPr/>
          <a:lstStyle/>
          <a:p>
            <a:r>
              <a:rPr lang="en-US" altLang="en-US" sz="2400"/>
              <a:t>including effective planning with health services of the transition from specialist paediatric services to adult health care. Helping children and young people understand which health professionals will work with them as adults, ensuring those professionals understand the young person’s learning difficulties or disabilities and planning well-supported transitions is vital to ensure young people are as healthy as possible in adult life (8.10)</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50583"/>
    </mc:Choice>
    <mc:Fallback xmlns="">
      <p:transition spd="slow" advTm="5058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Introduction</a:t>
            </a:r>
            <a:endParaRPr lang="en-US" dirty="0"/>
          </a:p>
        </p:txBody>
      </p:sp>
      <p:sp>
        <p:nvSpPr>
          <p:cNvPr id="6" name="Content Placeholder 5"/>
          <p:cNvSpPr>
            <a:spLocks noGrp="1"/>
          </p:cNvSpPr>
          <p:nvPr>
            <p:ph idx="1"/>
          </p:nvPr>
        </p:nvSpPr>
        <p:spPr>
          <a:xfrm>
            <a:off x="457200" y="1600201"/>
            <a:ext cx="8229600" cy="2918534"/>
          </a:xfrm>
        </p:spPr>
        <p:txBody>
          <a:bodyPr>
            <a:normAutofit fontScale="85000" lnSpcReduction="20000"/>
          </a:bodyPr>
          <a:lstStyle/>
          <a:p>
            <a:r>
              <a:rPr lang="en-US" dirty="0"/>
              <a:t>Training builds on Annual Review training available on </a:t>
            </a:r>
            <a:r>
              <a:rPr lang="en-US" dirty="0" err="1"/>
              <a:t>learnsheffield</a:t>
            </a:r>
            <a:r>
              <a:rPr lang="en-US" dirty="0"/>
              <a:t>/Inclusion Taskforce website </a:t>
            </a:r>
          </a:p>
          <a:p>
            <a:r>
              <a:rPr lang="en-US" dirty="0"/>
              <a:t>Training delivered in 3 parts:</a:t>
            </a:r>
          </a:p>
          <a:p>
            <a:pPr marL="514350" indent="-514350">
              <a:buFont typeface="+mj-lt"/>
              <a:buAutoNum type="arabicPeriod"/>
            </a:pPr>
            <a:r>
              <a:rPr lang="en-US" dirty="0"/>
              <a:t>Training power point</a:t>
            </a:r>
          </a:p>
          <a:p>
            <a:pPr marL="514350" indent="-514350">
              <a:buFont typeface="+mj-lt"/>
              <a:buAutoNum type="arabicPeriod"/>
            </a:pPr>
            <a:r>
              <a:rPr lang="en-US" dirty="0"/>
              <a:t>Round table discussion</a:t>
            </a:r>
          </a:p>
          <a:p>
            <a:pPr marL="514350" indent="-514350">
              <a:buFont typeface="+mj-lt"/>
              <a:buAutoNum type="arabicPeriod"/>
            </a:pPr>
            <a:r>
              <a:rPr lang="en-US" dirty="0"/>
              <a:t>Further training and Q&amp;A</a:t>
            </a:r>
          </a:p>
        </p:txBody>
      </p:sp>
      <p:pic>
        <p:nvPicPr>
          <p:cNvPr id="3" name="Picture 2">
            <a:extLst>
              <a:ext uri="{FF2B5EF4-FFF2-40B4-BE49-F238E27FC236}">
                <a16:creationId xmlns:a16="http://schemas.microsoft.com/office/drawing/2014/main" id="{423042FD-93D0-4750-8939-47C8455C4646}"/>
              </a:ext>
            </a:extLst>
          </p:cNvPr>
          <p:cNvPicPr>
            <a:picLocks noChangeAspect="1"/>
          </p:cNvPicPr>
          <p:nvPr/>
        </p:nvPicPr>
        <p:blipFill>
          <a:blip r:embed="rId3"/>
          <a:stretch>
            <a:fillRect/>
          </a:stretch>
        </p:blipFill>
        <p:spPr>
          <a:xfrm>
            <a:off x="598396" y="4650745"/>
            <a:ext cx="3856608" cy="1914530"/>
          </a:xfrm>
          <a:prstGeom prst="rect">
            <a:avLst/>
          </a:prstGeom>
        </p:spPr>
      </p:pic>
    </p:spTree>
    <p:extLst>
      <p:ext uri="{BB962C8B-B14F-4D97-AF65-F5344CB8AC3E}">
        <p14:creationId xmlns:p14="http://schemas.microsoft.com/office/powerpoint/2010/main" val="1547330184"/>
      </p:ext>
    </p:extLst>
  </p:cSld>
  <p:clrMapOvr>
    <a:masterClrMapping/>
  </p:clrMapOvr>
  <mc:AlternateContent xmlns:mc="http://schemas.openxmlformats.org/markup-compatibility/2006" xmlns:p14="http://schemas.microsoft.com/office/powerpoint/2010/main">
    <mc:Choice Requires="p14">
      <p:transition spd="slow" p14:dur="2000" advTm="27932"/>
    </mc:Choice>
    <mc:Fallback xmlns="">
      <p:transition spd="slow" advTm="2793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67CE303-95F6-4117-8F5C-93A91F640837}"/>
              </a:ext>
            </a:extLst>
          </p:cNvPr>
          <p:cNvSpPr>
            <a:spLocks noGrp="1" noChangeArrowheads="1"/>
          </p:cNvSpPr>
          <p:nvPr>
            <p:ph type="title"/>
          </p:nvPr>
        </p:nvSpPr>
        <p:spPr/>
        <p:txBody>
          <a:bodyPr>
            <a:normAutofit fontScale="90000"/>
          </a:bodyPr>
          <a:lstStyle/>
          <a:p>
            <a:r>
              <a:rPr lang="en-GB" altLang="en-US"/>
              <a:t>Support in participating in society</a:t>
            </a:r>
          </a:p>
        </p:txBody>
      </p:sp>
      <p:sp>
        <p:nvSpPr>
          <p:cNvPr id="26627" name="Content Placeholder 2">
            <a:extLst>
              <a:ext uri="{FF2B5EF4-FFF2-40B4-BE49-F238E27FC236}">
                <a16:creationId xmlns:a16="http://schemas.microsoft.com/office/drawing/2014/main" id="{F8A9066D-A8A0-4034-B532-27012794BFA4}"/>
              </a:ext>
            </a:extLst>
          </p:cNvPr>
          <p:cNvSpPr>
            <a:spLocks noGrp="1" noChangeArrowheads="1"/>
          </p:cNvSpPr>
          <p:nvPr>
            <p:ph idx="1"/>
          </p:nvPr>
        </p:nvSpPr>
        <p:spPr/>
        <p:txBody>
          <a:bodyPr/>
          <a:lstStyle/>
          <a:p>
            <a:r>
              <a:rPr lang="en-US" altLang="en-US" sz="2400"/>
              <a:t>including understanding mobility and transport support, and how to find out about social and community activities, and opportunities for engagement in local decision-making. This also includes support in developing and maintaining friendships and relationships (8.10)</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17532"/>
    </mc:Choice>
    <mc:Fallback xmlns="">
      <p:transition spd="slow" advTm="175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C2796E40-616D-41CA-9CE3-F70C516C79F1}"/>
              </a:ext>
            </a:extLst>
          </p:cNvPr>
          <p:cNvSpPr>
            <a:spLocks noGrp="1" noChangeArrowheads="1"/>
          </p:cNvSpPr>
          <p:nvPr>
            <p:ph type="title"/>
          </p:nvPr>
        </p:nvSpPr>
        <p:spPr/>
        <p:txBody>
          <a:bodyPr/>
          <a:lstStyle/>
          <a:p>
            <a:r>
              <a:rPr lang="en-GB" altLang="en-US"/>
              <a:t>EHC review</a:t>
            </a:r>
          </a:p>
        </p:txBody>
      </p:sp>
      <p:sp>
        <p:nvSpPr>
          <p:cNvPr id="27651" name="Content Placeholder 2">
            <a:extLst>
              <a:ext uri="{FF2B5EF4-FFF2-40B4-BE49-F238E27FC236}">
                <a16:creationId xmlns:a16="http://schemas.microsoft.com/office/drawing/2014/main" id="{053214B2-71AD-4C08-9DDE-17A60278B0FB}"/>
              </a:ext>
            </a:extLst>
          </p:cNvPr>
          <p:cNvSpPr>
            <a:spLocks noGrp="1" noChangeArrowheads="1"/>
          </p:cNvSpPr>
          <p:nvPr>
            <p:ph idx="1"/>
          </p:nvPr>
        </p:nvSpPr>
        <p:spPr/>
        <p:txBody>
          <a:bodyPr/>
          <a:lstStyle/>
          <a:p>
            <a:r>
              <a:rPr lang="en-US" altLang="en-US" sz="2400"/>
              <a:t>The review should identify the support the child or young person needs to achieve these aspirations and should also identify the components that should be included in their study programme to best prepare them for adult life. It should identify how the child or young person wants that support to be available and what action should be taken by whom to provide it. It should also identify the support a child or young person may need as they prepare to make more decisions for themselves. (8.11)</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21282"/>
    </mc:Choice>
    <mc:Fallback xmlns="">
      <p:transition spd="slow" advTm="21282"/>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1760F1E-272F-4F1C-B7F7-F3835F6A2476}"/>
              </a:ext>
            </a:extLst>
          </p:cNvPr>
          <p:cNvSpPr>
            <a:spLocks noGrp="1" noChangeArrowheads="1"/>
          </p:cNvSpPr>
          <p:nvPr>
            <p:ph type="title"/>
          </p:nvPr>
        </p:nvSpPr>
        <p:spPr/>
        <p:txBody>
          <a:bodyPr/>
          <a:lstStyle/>
          <a:p>
            <a:r>
              <a:rPr lang="en-GB" altLang="en-US"/>
              <a:t>What does this all mean for us?</a:t>
            </a:r>
          </a:p>
        </p:txBody>
      </p:sp>
      <p:pic>
        <p:nvPicPr>
          <p:cNvPr id="29699" name="Content Placeholder 3">
            <a:extLst>
              <a:ext uri="{FF2B5EF4-FFF2-40B4-BE49-F238E27FC236}">
                <a16:creationId xmlns:a16="http://schemas.microsoft.com/office/drawing/2014/main" id="{5DD923D2-E863-4E1A-8002-037840C197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57200" y="1926805"/>
            <a:ext cx="8229600" cy="3872752"/>
          </a:xfrm>
        </p:spPr>
      </p:pic>
    </p:spTree>
  </p:cSld>
  <p:clrMapOvr>
    <a:masterClrMapping/>
  </p:clrMapOvr>
  <mc:AlternateContent xmlns:mc="http://schemas.openxmlformats.org/markup-compatibility/2006" xmlns:p14="http://schemas.microsoft.com/office/powerpoint/2010/main">
    <mc:Choice Requires="p14">
      <p:transition spd="slow" p14:dur="2000" advTm="73710"/>
    </mc:Choice>
    <mc:Fallback xmlns="">
      <p:transition spd="slow" advTm="7371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A8ED537-DCD7-48D8-9D89-273AAF6F2DA2}"/>
              </a:ext>
            </a:extLst>
          </p:cNvPr>
          <p:cNvSpPr>
            <a:spLocks noGrp="1" noChangeArrowheads="1"/>
          </p:cNvSpPr>
          <p:nvPr>
            <p:ph type="title"/>
          </p:nvPr>
        </p:nvSpPr>
        <p:spPr/>
        <p:txBody>
          <a:bodyPr>
            <a:normAutofit fontScale="90000"/>
          </a:bodyPr>
          <a:lstStyle/>
          <a:p>
            <a:r>
              <a:rPr lang="en-GB" altLang="en-US" dirty="0"/>
              <a:t>Transition planning for young people</a:t>
            </a:r>
          </a:p>
        </p:txBody>
      </p:sp>
      <p:sp>
        <p:nvSpPr>
          <p:cNvPr id="30723" name="Content Placeholder 2">
            <a:extLst>
              <a:ext uri="{FF2B5EF4-FFF2-40B4-BE49-F238E27FC236}">
                <a16:creationId xmlns:a16="http://schemas.microsoft.com/office/drawing/2014/main" id="{D29AE655-3A6F-43B4-83E4-9DD54E6F9324}"/>
              </a:ext>
            </a:extLst>
          </p:cNvPr>
          <p:cNvSpPr>
            <a:spLocks noGrp="1" noChangeArrowheads="1"/>
          </p:cNvSpPr>
          <p:nvPr>
            <p:ph idx="1"/>
          </p:nvPr>
        </p:nvSpPr>
        <p:spPr/>
        <p:txBody>
          <a:bodyPr>
            <a:normAutofit fontScale="92500"/>
          </a:bodyPr>
          <a:lstStyle/>
          <a:p>
            <a:r>
              <a:rPr lang="en-GB" altLang="en-US" sz="2400" dirty="0"/>
              <a:t>Must be young person centred, in partnership with the family</a:t>
            </a:r>
            <a:br>
              <a:rPr lang="en-GB" altLang="en-US" sz="2400" dirty="0"/>
            </a:br>
            <a:r>
              <a:rPr lang="en-GB" sz="2400" dirty="0">
                <a:hlinkClick r:id="rId2"/>
              </a:rPr>
              <a:t>Introduction to Person-centred Planning Tools (preparingforadulthood.org.uk)</a:t>
            </a:r>
            <a:endParaRPr lang="en-GB" altLang="en-US" sz="2400" dirty="0"/>
          </a:p>
          <a:p>
            <a:r>
              <a:rPr lang="en-GB" altLang="en-US" sz="2400" dirty="0"/>
              <a:t>Needs to be a focus throughout secondary</a:t>
            </a:r>
          </a:p>
          <a:p>
            <a:r>
              <a:rPr lang="en-GB" altLang="en-US" sz="2400" dirty="0"/>
              <a:t>Incorporate with whole school approach – what is available to all?</a:t>
            </a:r>
          </a:p>
          <a:p>
            <a:r>
              <a:rPr lang="en-GB" altLang="en-US" sz="2400" dirty="0"/>
              <a:t>Statutory responsibilities for schools </a:t>
            </a:r>
            <a:r>
              <a:rPr lang="en-GB" altLang="en-US" sz="2400" dirty="0" err="1"/>
              <a:t>eg</a:t>
            </a:r>
            <a:r>
              <a:rPr lang="en-GB" altLang="en-US" sz="2400" dirty="0"/>
              <a:t> IIAG</a:t>
            </a:r>
          </a:p>
          <a:p>
            <a:r>
              <a:rPr lang="en-GB" altLang="en-US" sz="2400" dirty="0"/>
              <a:t>More than academic and employment – focus on all 4 areas of preparation for adulthood (employment, independence, community participation, good health)</a:t>
            </a:r>
          </a:p>
          <a:p>
            <a:r>
              <a:rPr lang="en-GB" altLang="en-US" sz="2400" dirty="0"/>
              <a:t>Good exit planning – stepping into post-education life and everything needed to do this</a:t>
            </a:r>
          </a:p>
        </p:txBody>
      </p:sp>
    </p:spTree>
  </p:cSld>
  <p:clrMapOvr>
    <a:masterClrMapping/>
  </p:clrMapOvr>
  <mc:AlternateContent xmlns:mc="http://schemas.openxmlformats.org/markup-compatibility/2006" xmlns:p14="http://schemas.microsoft.com/office/powerpoint/2010/main">
    <mc:Choice Requires="p14">
      <p:transition spd="slow" p14:dur="2000" advTm="205111"/>
    </mc:Choice>
    <mc:Fallback xmlns="">
      <p:transition spd="slow" advTm="205111"/>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A9128-66E5-4D22-BCA7-7567D936169E}"/>
              </a:ext>
            </a:extLst>
          </p:cNvPr>
          <p:cNvSpPr>
            <a:spLocks noGrp="1"/>
          </p:cNvSpPr>
          <p:nvPr>
            <p:ph type="title"/>
          </p:nvPr>
        </p:nvSpPr>
        <p:spPr/>
        <p:txBody>
          <a:bodyPr>
            <a:normAutofit fontScale="90000"/>
          </a:bodyPr>
          <a:lstStyle/>
          <a:p>
            <a:r>
              <a:rPr lang="en-GB" altLang="en-US" dirty="0"/>
              <a:t>Transition planning for young people</a:t>
            </a:r>
            <a:endParaRPr lang="en-GB" dirty="0"/>
          </a:p>
        </p:txBody>
      </p:sp>
      <p:sp>
        <p:nvSpPr>
          <p:cNvPr id="3" name="Content Placeholder 2">
            <a:extLst>
              <a:ext uri="{FF2B5EF4-FFF2-40B4-BE49-F238E27FC236}">
                <a16:creationId xmlns:a16="http://schemas.microsoft.com/office/drawing/2014/main" id="{1332381D-B072-4D24-8734-8204943A3810}"/>
              </a:ext>
            </a:extLst>
          </p:cNvPr>
          <p:cNvSpPr>
            <a:spLocks noGrp="1"/>
          </p:cNvSpPr>
          <p:nvPr>
            <p:ph idx="1"/>
          </p:nvPr>
        </p:nvSpPr>
        <p:spPr/>
        <p:txBody>
          <a:bodyPr/>
          <a:lstStyle/>
          <a:p>
            <a:r>
              <a:rPr lang="en-GB" dirty="0"/>
              <a:t>Person centred</a:t>
            </a:r>
          </a:p>
          <a:p>
            <a:r>
              <a:rPr lang="en-GB" dirty="0"/>
              <a:t>Golden thread – Aspiration, Outcome, Needs, Provision</a:t>
            </a:r>
          </a:p>
          <a:p>
            <a:r>
              <a:rPr lang="en-GB" dirty="0"/>
              <a:t>What matters and what’s important</a:t>
            </a:r>
          </a:p>
          <a:p>
            <a:r>
              <a:rPr lang="en-GB" dirty="0"/>
              <a:t>Meetings are 1 part of the process  </a:t>
            </a:r>
          </a:p>
          <a:p>
            <a:r>
              <a:rPr lang="en-GB" dirty="0"/>
              <a:t>Session 3 will focus more on these areas (aspirations, outcomes, meetings)</a:t>
            </a:r>
          </a:p>
          <a:p>
            <a:endParaRPr lang="en-GB" dirty="0"/>
          </a:p>
        </p:txBody>
      </p:sp>
    </p:spTree>
    <p:extLst>
      <p:ext uri="{BB962C8B-B14F-4D97-AF65-F5344CB8AC3E}">
        <p14:creationId xmlns:p14="http://schemas.microsoft.com/office/powerpoint/2010/main" val="3607259327"/>
      </p:ext>
    </p:extLst>
  </p:cSld>
  <p:clrMapOvr>
    <a:masterClrMapping/>
  </p:clrMapOvr>
  <mc:AlternateContent xmlns:mc="http://schemas.openxmlformats.org/markup-compatibility/2006" xmlns:p14="http://schemas.microsoft.com/office/powerpoint/2010/main">
    <mc:Choice Requires="p14">
      <p:transition spd="slow" p14:dur="2000" advTm="95148"/>
    </mc:Choice>
    <mc:Fallback xmlns="">
      <p:transition spd="slow" advTm="9514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49E79-A4F3-45B8-B6C2-F374D4E6C67E}"/>
              </a:ext>
            </a:extLst>
          </p:cNvPr>
          <p:cNvPicPr>
            <a:picLocks noChangeAspect="1"/>
          </p:cNvPicPr>
          <p:nvPr/>
        </p:nvPicPr>
        <p:blipFill>
          <a:blip r:embed="rId2"/>
          <a:stretch>
            <a:fillRect/>
          </a:stretch>
        </p:blipFill>
        <p:spPr>
          <a:xfrm>
            <a:off x="176187" y="470517"/>
            <a:ext cx="8791626" cy="4943241"/>
          </a:xfrm>
          <a:prstGeom prst="rect">
            <a:avLst/>
          </a:prstGeom>
        </p:spPr>
      </p:pic>
    </p:spTree>
    <p:extLst>
      <p:ext uri="{BB962C8B-B14F-4D97-AF65-F5344CB8AC3E}">
        <p14:creationId xmlns:p14="http://schemas.microsoft.com/office/powerpoint/2010/main" val="2550896341"/>
      </p:ext>
    </p:extLst>
  </p:cSld>
  <p:clrMapOvr>
    <a:masterClrMapping/>
  </p:clrMapOvr>
  <mc:AlternateContent xmlns:mc="http://schemas.openxmlformats.org/markup-compatibility/2006" xmlns:p14="http://schemas.microsoft.com/office/powerpoint/2010/main">
    <mc:Choice Requires="p14">
      <p:transition spd="slow" p14:dur="2000" advTm="72584"/>
    </mc:Choice>
    <mc:Fallback xmlns="">
      <p:transition spd="slow" advTm="7258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a:extLst>
              <a:ext uri="{FF2B5EF4-FFF2-40B4-BE49-F238E27FC236}">
                <a16:creationId xmlns:a16="http://schemas.microsoft.com/office/drawing/2014/main" id="{178CAB97-EA9D-4492-827E-745806ADCCB3}"/>
              </a:ext>
            </a:extLst>
          </p:cNvPr>
          <p:cNvSpPr>
            <a:spLocks noGrp="1" noChangeArrowheads="1"/>
          </p:cNvSpPr>
          <p:nvPr>
            <p:ph type="title"/>
          </p:nvPr>
        </p:nvSpPr>
        <p:spPr/>
        <p:txBody>
          <a:bodyPr>
            <a:normAutofit fontScale="90000"/>
          </a:bodyPr>
          <a:lstStyle/>
          <a:p>
            <a:r>
              <a:rPr lang="en-GB" altLang="en-US"/>
              <a:t>Parent or Young Person decision?</a:t>
            </a:r>
          </a:p>
        </p:txBody>
      </p:sp>
      <p:sp>
        <p:nvSpPr>
          <p:cNvPr id="31747" name="Content Placeholder 2">
            <a:extLst>
              <a:ext uri="{FF2B5EF4-FFF2-40B4-BE49-F238E27FC236}">
                <a16:creationId xmlns:a16="http://schemas.microsoft.com/office/drawing/2014/main" id="{472A3700-5FAF-423D-946C-E40B41B7C802}"/>
              </a:ext>
            </a:extLst>
          </p:cNvPr>
          <p:cNvSpPr>
            <a:spLocks noGrp="1" noChangeArrowheads="1"/>
          </p:cNvSpPr>
          <p:nvPr>
            <p:ph idx="1"/>
          </p:nvPr>
        </p:nvSpPr>
        <p:spPr/>
        <p:txBody>
          <a:bodyPr>
            <a:normAutofit/>
          </a:bodyPr>
          <a:lstStyle/>
          <a:p>
            <a:r>
              <a:rPr lang="en-GB" altLang="en-US" sz="2200" dirty="0"/>
              <a:t>Everything changes at end of statutory school age – decisions become the young persons </a:t>
            </a:r>
          </a:p>
          <a:p>
            <a:r>
              <a:rPr lang="en-GB" altLang="en-US" sz="2200" dirty="0"/>
              <a:t>Parent engagement is vital – as is helping the young person to understand their responsibilities and rights</a:t>
            </a:r>
          </a:p>
          <a:p>
            <a:r>
              <a:rPr lang="en-GB" altLang="en-US" sz="2200" dirty="0"/>
              <a:t>Mental Capacity Act – Capacity is assumed unless assessed otherwise</a:t>
            </a:r>
          </a:p>
          <a:p>
            <a:r>
              <a:rPr lang="en-GB" altLang="en-US" sz="2200" dirty="0"/>
              <a:t>Young People may need to be supported by parents or advocates to make decisions – they have the right to make a bad decision</a:t>
            </a:r>
          </a:p>
          <a:p>
            <a:r>
              <a:rPr lang="en-GB" altLang="en-US" sz="2200" dirty="0"/>
              <a:t>Parents may need to be supported to accept changes for adult life – though all want good progress!</a:t>
            </a:r>
          </a:p>
        </p:txBody>
      </p:sp>
    </p:spTree>
  </p:cSld>
  <p:clrMapOvr>
    <a:masterClrMapping/>
  </p:clrMapOvr>
  <mc:AlternateContent xmlns:mc="http://schemas.openxmlformats.org/markup-compatibility/2006" xmlns:p14="http://schemas.microsoft.com/office/powerpoint/2010/main">
    <mc:Choice Requires="p14">
      <p:transition spd="slow" p14:dur="2000" advTm="163223"/>
    </mc:Choice>
    <mc:Fallback xmlns="">
      <p:transition spd="slow" advTm="163223"/>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Timeline for Preparation for Adulthood</a:t>
            </a:r>
          </a:p>
        </p:txBody>
      </p:sp>
      <p:sp>
        <p:nvSpPr>
          <p:cNvPr id="3" name="Content Placeholder 2"/>
          <p:cNvSpPr>
            <a:spLocks noGrp="1"/>
          </p:cNvSpPr>
          <p:nvPr>
            <p:ph idx="1"/>
          </p:nvPr>
        </p:nvSpPr>
        <p:spPr>
          <a:xfrm>
            <a:off x="457200" y="1600200"/>
            <a:ext cx="5844988" cy="4525963"/>
          </a:xfrm>
        </p:spPr>
        <p:txBody>
          <a:bodyPr>
            <a:normAutofit fontScale="55000" lnSpcReduction="20000"/>
          </a:bodyPr>
          <a:lstStyle/>
          <a:p>
            <a:pPr lvl="0"/>
            <a:r>
              <a:rPr lang="en-GB" dirty="0"/>
              <a:t>Before Year 9 – Developing independence</a:t>
            </a:r>
          </a:p>
          <a:p>
            <a:pPr lvl="0"/>
            <a:r>
              <a:rPr lang="en-GB" dirty="0"/>
              <a:t>Year 9 – Transition plan must be put in place</a:t>
            </a:r>
          </a:p>
          <a:p>
            <a:pPr lvl="0"/>
            <a:r>
              <a:rPr lang="en-GB" dirty="0"/>
              <a:t>Year 10 / 11 – Decision making for the future - clear plan for adult life, defined outcomes, plan reviewed to be fit for post-16 education, placement decided</a:t>
            </a:r>
          </a:p>
          <a:p>
            <a:pPr lvl="0"/>
            <a:r>
              <a:rPr lang="en-GB" dirty="0"/>
              <a:t>Up to age 18 – Continue to implement plan, establish what, if any, further education or training may be required to meet outcomes</a:t>
            </a:r>
          </a:p>
          <a:p>
            <a:pPr lvl="0"/>
            <a:r>
              <a:rPr lang="en-GB" dirty="0"/>
              <a:t>Post 18 – Continued learning </a:t>
            </a:r>
            <a:r>
              <a:rPr lang="en-GB" b="1" dirty="0"/>
              <a:t>if</a:t>
            </a:r>
            <a:r>
              <a:rPr lang="en-GB" dirty="0"/>
              <a:t> required. Most expected to complete learning at same age as peers</a:t>
            </a:r>
          </a:p>
          <a:p>
            <a:pPr lvl="0"/>
            <a:r>
              <a:rPr lang="en-GB" dirty="0"/>
              <a:t>Up to age 25 – EHC plan ceases when educational outcomes to support into adult life and academic progress are complete, not at age 25. EHC Plan does not continue in Higher Education</a:t>
            </a:r>
          </a:p>
          <a:p>
            <a:pPr lvl="0"/>
            <a:r>
              <a:rPr lang="en-GB" dirty="0">
                <a:hlinkClick r:id="rId3"/>
              </a:rPr>
              <a:t>https://www.learnsheffield.co.uk/Downloads/InclusionDocuments/20-21/Prep%20for%20adulthood%20updated%20Nov%202020.pdf</a:t>
            </a:r>
            <a:r>
              <a:rPr lang="en-GB" dirty="0"/>
              <a:t> </a:t>
            </a:r>
          </a:p>
          <a:p>
            <a:pPr lvl="0"/>
            <a:endParaRPr lang="en-GB" dirty="0"/>
          </a:p>
        </p:txBody>
      </p:sp>
      <p:pic>
        <p:nvPicPr>
          <p:cNvPr id="4" name="Picture 3">
            <a:extLst>
              <a:ext uri="{FF2B5EF4-FFF2-40B4-BE49-F238E27FC236}">
                <a16:creationId xmlns:a16="http://schemas.microsoft.com/office/drawing/2014/main" id="{6C2D22C5-0FF8-4FFF-AC73-5608F3D6D7B8}"/>
              </a:ext>
            </a:extLst>
          </p:cNvPr>
          <p:cNvPicPr>
            <a:picLocks noChangeAspect="1"/>
          </p:cNvPicPr>
          <p:nvPr/>
        </p:nvPicPr>
        <p:blipFill>
          <a:blip r:embed="rId4"/>
          <a:stretch>
            <a:fillRect/>
          </a:stretch>
        </p:blipFill>
        <p:spPr>
          <a:xfrm>
            <a:off x="6499412" y="1600200"/>
            <a:ext cx="2316814" cy="3307488"/>
          </a:xfrm>
          <a:prstGeom prst="rect">
            <a:avLst/>
          </a:prstGeom>
        </p:spPr>
      </p:pic>
    </p:spTree>
    <p:extLst>
      <p:ext uri="{BB962C8B-B14F-4D97-AF65-F5344CB8AC3E}">
        <p14:creationId xmlns:p14="http://schemas.microsoft.com/office/powerpoint/2010/main" val="441389100"/>
      </p:ext>
    </p:extLst>
  </p:cSld>
  <p:clrMapOvr>
    <a:masterClrMapping/>
  </p:clrMapOvr>
  <mc:AlternateContent xmlns:mc="http://schemas.openxmlformats.org/markup-compatibility/2006" xmlns:p14="http://schemas.microsoft.com/office/powerpoint/2010/main">
    <mc:Choice Requires="p14">
      <p:transition spd="slow" p14:dur="2000" advTm="229098"/>
    </mc:Choice>
    <mc:Fallback xmlns="">
      <p:transition spd="slow" advTm="22909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B3A3-27FD-45B7-BB4A-7A1DE4D80708}"/>
              </a:ext>
            </a:extLst>
          </p:cNvPr>
          <p:cNvSpPr>
            <a:spLocks noGrp="1"/>
          </p:cNvSpPr>
          <p:nvPr>
            <p:ph type="title"/>
          </p:nvPr>
        </p:nvSpPr>
        <p:spPr/>
        <p:txBody>
          <a:bodyPr/>
          <a:lstStyle/>
          <a:p>
            <a:r>
              <a:rPr lang="en-GB" dirty="0"/>
              <a:t>Pause and think….</a:t>
            </a:r>
          </a:p>
        </p:txBody>
      </p:sp>
      <p:sp>
        <p:nvSpPr>
          <p:cNvPr id="3" name="Content Placeholder 2">
            <a:extLst>
              <a:ext uri="{FF2B5EF4-FFF2-40B4-BE49-F238E27FC236}">
                <a16:creationId xmlns:a16="http://schemas.microsoft.com/office/drawing/2014/main" id="{AA5649AC-F1D8-4B4D-8B57-3037553D5602}"/>
              </a:ext>
            </a:extLst>
          </p:cNvPr>
          <p:cNvSpPr>
            <a:spLocks noGrp="1"/>
          </p:cNvSpPr>
          <p:nvPr>
            <p:ph idx="1"/>
          </p:nvPr>
        </p:nvSpPr>
        <p:spPr/>
        <p:txBody>
          <a:bodyPr/>
          <a:lstStyle/>
          <a:p>
            <a:r>
              <a:rPr lang="en-GB" dirty="0"/>
              <a:t>What has worked well in your experience to support transition planning?</a:t>
            </a:r>
          </a:p>
          <a:p>
            <a:r>
              <a:rPr lang="en-GB" dirty="0"/>
              <a:t>What are the barriers to effective transition planning?</a:t>
            </a:r>
          </a:p>
          <a:p>
            <a:r>
              <a:rPr lang="en-GB" dirty="0"/>
              <a:t>Pause this video for a few minutes and reflect on these questions</a:t>
            </a:r>
          </a:p>
          <a:p>
            <a:r>
              <a:rPr lang="en-GB" dirty="0"/>
              <a:t>Record any questions you have as we will look to answer these in the Q&amp;A session</a:t>
            </a:r>
          </a:p>
        </p:txBody>
      </p:sp>
    </p:spTree>
    <p:extLst>
      <p:ext uri="{BB962C8B-B14F-4D97-AF65-F5344CB8AC3E}">
        <p14:creationId xmlns:p14="http://schemas.microsoft.com/office/powerpoint/2010/main" val="457162372"/>
      </p:ext>
    </p:extLst>
  </p:cSld>
  <p:clrMapOvr>
    <a:masterClrMapping/>
  </p:clrMapOvr>
  <mc:AlternateContent xmlns:mc="http://schemas.openxmlformats.org/markup-compatibility/2006" xmlns:p14="http://schemas.microsoft.com/office/powerpoint/2010/main">
    <mc:Choice Requires="p14">
      <p:transition spd="slow" p14:dur="2000" advTm="65036"/>
    </mc:Choice>
    <mc:Fallback xmlns="">
      <p:transition spd="slow" advTm="6503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55CEC-1885-4312-9D77-125CD77D96F1}"/>
              </a:ext>
            </a:extLst>
          </p:cNvPr>
          <p:cNvSpPr>
            <a:spLocks noGrp="1"/>
          </p:cNvSpPr>
          <p:nvPr>
            <p:ph type="title"/>
          </p:nvPr>
        </p:nvSpPr>
        <p:spPr/>
        <p:txBody>
          <a:bodyPr>
            <a:normAutofit fontScale="90000"/>
          </a:bodyPr>
          <a:lstStyle/>
          <a:p>
            <a:r>
              <a:rPr lang="en-GB" dirty="0"/>
              <a:t>Types of post-16 education / training</a:t>
            </a:r>
          </a:p>
        </p:txBody>
      </p:sp>
      <p:sp>
        <p:nvSpPr>
          <p:cNvPr id="3" name="Content Placeholder 2">
            <a:extLst>
              <a:ext uri="{FF2B5EF4-FFF2-40B4-BE49-F238E27FC236}">
                <a16:creationId xmlns:a16="http://schemas.microsoft.com/office/drawing/2014/main" id="{BB896216-A542-4822-A80A-AFA3796B7657}"/>
              </a:ext>
            </a:extLst>
          </p:cNvPr>
          <p:cNvSpPr>
            <a:spLocks noGrp="1"/>
          </p:cNvSpPr>
          <p:nvPr>
            <p:ph idx="1"/>
          </p:nvPr>
        </p:nvSpPr>
        <p:spPr/>
        <p:txBody>
          <a:bodyPr>
            <a:normAutofit/>
          </a:bodyPr>
          <a:lstStyle/>
          <a:p>
            <a:r>
              <a:rPr lang="en-GB" sz="2200" dirty="0"/>
              <a:t>Academic – Qualification led e.g. A-levels – school or college, leads to employment or university</a:t>
            </a:r>
          </a:p>
          <a:p>
            <a:r>
              <a:rPr lang="en-GB" sz="2200" dirty="0"/>
              <a:t>Vocational – Work related qualifications – college or training provider, leads to employment or university</a:t>
            </a:r>
          </a:p>
          <a:p>
            <a:r>
              <a:rPr lang="en-GB" sz="2200" dirty="0"/>
              <a:t>Employment based – Focus on work through apprenticeship, traineeship, internship – leads to employment</a:t>
            </a:r>
          </a:p>
          <a:p>
            <a:r>
              <a:rPr lang="en-GB" sz="2200" dirty="0" err="1"/>
              <a:t>Lifeskills</a:t>
            </a:r>
            <a:r>
              <a:rPr lang="en-GB" sz="2200" dirty="0"/>
              <a:t> – Activity focused – develops skills for adult life – leads to volunteering, meaningful activity or employment</a:t>
            </a:r>
          </a:p>
          <a:p>
            <a:r>
              <a:rPr lang="en-GB" sz="2200" dirty="0"/>
              <a:t>Young people may move between these pathways, but good planning should ensure that this is identified early</a:t>
            </a:r>
          </a:p>
        </p:txBody>
      </p:sp>
    </p:spTree>
    <p:extLst>
      <p:ext uri="{BB962C8B-B14F-4D97-AF65-F5344CB8AC3E}">
        <p14:creationId xmlns:p14="http://schemas.microsoft.com/office/powerpoint/2010/main" val="3296555573"/>
      </p:ext>
    </p:extLst>
  </p:cSld>
  <p:clrMapOvr>
    <a:masterClrMapping/>
  </p:clrMapOvr>
  <mc:AlternateContent xmlns:mc="http://schemas.openxmlformats.org/markup-compatibility/2006" xmlns:p14="http://schemas.microsoft.com/office/powerpoint/2010/main">
    <mc:Choice Requires="p14">
      <p:transition spd="slow" p14:dur="2000" advTm="207526"/>
    </mc:Choice>
    <mc:Fallback xmlns="">
      <p:transition spd="slow" advTm="20752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aims</a:t>
            </a:r>
          </a:p>
        </p:txBody>
      </p:sp>
      <p:sp>
        <p:nvSpPr>
          <p:cNvPr id="6" name="Content Placeholder 5"/>
          <p:cNvSpPr>
            <a:spLocks noGrp="1"/>
          </p:cNvSpPr>
          <p:nvPr>
            <p:ph idx="1"/>
          </p:nvPr>
        </p:nvSpPr>
        <p:spPr/>
        <p:txBody>
          <a:bodyPr>
            <a:normAutofit fontScale="70000" lnSpcReduction="20000"/>
          </a:bodyPr>
          <a:lstStyle/>
          <a:p>
            <a:pPr lvl="0"/>
            <a:r>
              <a:rPr lang="en-GB" dirty="0"/>
              <a:t>To explain why Preparation for Adulthood (PFA) is important</a:t>
            </a:r>
          </a:p>
          <a:p>
            <a:r>
              <a:rPr lang="en-GB" dirty="0"/>
              <a:t>To consider best practice for supporting transition from age 14 into adult life</a:t>
            </a:r>
          </a:p>
          <a:p>
            <a:r>
              <a:rPr lang="en-GB" dirty="0"/>
              <a:t>To explain what should be done each year from age 14 to the point a young person leaves formal full-time education</a:t>
            </a:r>
          </a:p>
          <a:p>
            <a:pPr lvl="0"/>
            <a:r>
              <a:rPr lang="en-GB" dirty="0"/>
              <a:t>To consider the legal responsibilities and requirements on schools to support PFA for children with EHC Plans</a:t>
            </a:r>
          </a:p>
          <a:p>
            <a:r>
              <a:rPr lang="en-GB" dirty="0"/>
              <a:t>To build on training on Annual Reviews of EHC plans</a:t>
            </a:r>
          </a:p>
          <a:p>
            <a:pPr lvl="0"/>
            <a:r>
              <a:rPr lang="en-GB" dirty="0"/>
              <a:t>To consider how children at SEN Support and other vulnerabilities can be supported</a:t>
            </a:r>
          </a:p>
          <a:p>
            <a:pPr lvl="0"/>
            <a:r>
              <a:rPr lang="en-GB" dirty="0"/>
              <a:t>To consider how health and care needs should be supported as part of PFA work</a:t>
            </a:r>
          </a:p>
          <a:p>
            <a:pPr lvl="0"/>
            <a:r>
              <a:rPr lang="en-GB" dirty="0"/>
              <a:t>To answer questions that SENCOs and services have about PFA</a:t>
            </a:r>
          </a:p>
          <a:p>
            <a:endParaRPr lang="en-US" dirty="0"/>
          </a:p>
        </p:txBody>
      </p:sp>
    </p:spTree>
    <p:extLst>
      <p:ext uri="{BB962C8B-B14F-4D97-AF65-F5344CB8AC3E}">
        <p14:creationId xmlns:p14="http://schemas.microsoft.com/office/powerpoint/2010/main" val="1330497678"/>
      </p:ext>
    </p:extLst>
  </p:cSld>
  <p:clrMapOvr>
    <a:masterClrMapping/>
  </p:clrMapOvr>
  <mc:AlternateContent xmlns:mc="http://schemas.openxmlformats.org/markup-compatibility/2006" xmlns:p14="http://schemas.microsoft.com/office/powerpoint/2010/main">
    <mc:Choice Requires="p14">
      <p:transition spd="slow" p14:dur="2000" advTm="56434"/>
    </mc:Choice>
    <mc:Fallback xmlns="">
      <p:transition spd="slow" advTm="56434"/>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7A15181A-6350-44B3-A9C4-021D53ABC1B7}"/>
              </a:ext>
            </a:extLst>
          </p:cNvPr>
          <p:cNvSpPr>
            <a:spLocks noGrp="1" noChangeArrowheads="1"/>
          </p:cNvSpPr>
          <p:nvPr>
            <p:ph type="title"/>
          </p:nvPr>
        </p:nvSpPr>
        <p:spPr/>
        <p:txBody>
          <a:bodyPr/>
          <a:lstStyle/>
          <a:p>
            <a:r>
              <a:rPr lang="en-GB" altLang="en-US"/>
              <a:t>Careers guidance</a:t>
            </a:r>
          </a:p>
        </p:txBody>
      </p:sp>
      <p:sp>
        <p:nvSpPr>
          <p:cNvPr id="46083" name="Content Placeholder 2">
            <a:extLst>
              <a:ext uri="{FF2B5EF4-FFF2-40B4-BE49-F238E27FC236}">
                <a16:creationId xmlns:a16="http://schemas.microsoft.com/office/drawing/2014/main" id="{A9F1E406-81A4-4B8B-9022-20B0EB026148}"/>
              </a:ext>
            </a:extLst>
          </p:cNvPr>
          <p:cNvSpPr>
            <a:spLocks noGrp="1" noChangeArrowheads="1"/>
          </p:cNvSpPr>
          <p:nvPr>
            <p:ph idx="1"/>
          </p:nvPr>
        </p:nvSpPr>
        <p:spPr/>
        <p:txBody>
          <a:bodyPr/>
          <a:lstStyle/>
          <a:p>
            <a:r>
              <a:rPr lang="en-US" altLang="en-US" sz="2200" dirty="0"/>
              <a:t>Maintained schools and pupil referral units (PRUs) have a statutory duty under section 42A of the Education Act 1997 to ensure pupils from Year 8 until Year 13 are provided with independent careers guidance. Academies, including 16-19 academies, and free schools are subject to this duty through their Funding Agreements. FE colleges also have equivalent requirements in their Funding Agreements – their duty applies for all students up to and including age 18 and will apply to 19- to 25-year-olds with EHC plans. (8.27)</a:t>
            </a:r>
          </a:p>
          <a:p>
            <a:r>
              <a:rPr lang="en-US" altLang="en-US" sz="2200" dirty="0"/>
              <a:t>How is this threaded throughout work?</a:t>
            </a:r>
          </a:p>
          <a:p>
            <a:r>
              <a:rPr lang="en-US" altLang="en-US" sz="2200" dirty="0"/>
              <a:t>Who is responsible in your school/setting and how is this offered?</a:t>
            </a:r>
          </a:p>
          <a:p>
            <a:r>
              <a:rPr lang="en-US" altLang="en-US" sz="2200" dirty="0"/>
              <a:t>What is needed above and beyond the usual offer?</a:t>
            </a:r>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40087"/>
    </mc:Choice>
    <mc:Fallback xmlns="">
      <p:transition spd="slow" advTm="4008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EFF4F25E-E3A6-40F6-8AC0-02861059AAEC}"/>
              </a:ext>
            </a:extLst>
          </p:cNvPr>
          <p:cNvSpPr>
            <a:spLocks noGrp="1" noChangeArrowheads="1"/>
          </p:cNvSpPr>
          <p:nvPr>
            <p:ph type="title"/>
          </p:nvPr>
        </p:nvSpPr>
        <p:spPr/>
        <p:txBody>
          <a:bodyPr/>
          <a:lstStyle/>
          <a:p>
            <a:r>
              <a:rPr lang="en-GB" altLang="en-US"/>
              <a:t>What is a Study Programme?</a:t>
            </a:r>
          </a:p>
        </p:txBody>
      </p:sp>
      <p:sp>
        <p:nvSpPr>
          <p:cNvPr id="52227" name="Content Placeholder 2">
            <a:extLst>
              <a:ext uri="{FF2B5EF4-FFF2-40B4-BE49-F238E27FC236}">
                <a16:creationId xmlns:a16="http://schemas.microsoft.com/office/drawing/2014/main" id="{5EEC65B7-31F7-4E2D-8DC7-0A30C7079ECE}"/>
              </a:ext>
            </a:extLst>
          </p:cNvPr>
          <p:cNvSpPr>
            <a:spLocks noGrp="1" noChangeArrowheads="1"/>
          </p:cNvSpPr>
          <p:nvPr>
            <p:ph idx="1"/>
          </p:nvPr>
        </p:nvSpPr>
        <p:spPr/>
        <p:txBody>
          <a:bodyPr/>
          <a:lstStyle/>
          <a:p>
            <a:r>
              <a:rPr lang="en-US" altLang="en-US" sz="2000"/>
              <a:t>All students aged 16 to 19 (and, where they will have an EHC plan, up to the age of 25) should follow a coherent study programme which provides stretch and progression and enables them to achieve the best possible outcomes in adult life. Schools and colleges are expected to design study programmes which enable students to progress to a higher level of study than their prior attainment, take rigorous, substantial qualifications, study English and maths, participate in meaningful work experience and non-qualification activity. They should not be repeating learning they have already completed successfully. For students who are not taking qualifications, their study programme should focus on high quality work experience, and on non-qualification activity which prepares them well for employment, independent living, being healthy adults and participating in society. (8.30)</a:t>
            </a:r>
          </a:p>
          <a:p>
            <a:endParaRPr lang="en-GB" altLang="en-US"/>
          </a:p>
        </p:txBody>
      </p:sp>
    </p:spTree>
  </p:cSld>
  <p:clrMapOvr>
    <a:masterClrMapping/>
  </p:clrMapOvr>
  <mc:AlternateContent xmlns:mc="http://schemas.openxmlformats.org/markup-compatibility/2006" xmlns:p14="http://schemas.microsoft.com/office/powerpoint/2010/main">
    <mc:Choice Requires="p14">
      <p:transition spd="slow" p14:dur="2000" advTm="92169"/>
    </mc:Choice>
    <mc:Fallback xmlns="">
      <p:transition spd="slow" advTm="92169"/>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85ABD5E0-FC05-4AA8-BFEB-84D3B304DBD0}"/>
              </a:ext>
            </a:extLst>
          </p:cNvPr>
          <p:cNvSpPr>
            <a:spLocks noGrp="1" noChangeArrowheads="1"/>
          </p:cNvSpPr>
          <p:nvPr>
            <p:ph type="title"/>
          </p:nvPr>
        </p:nvSpPr>
        <p:spPr/>
        <p:txBody>
          <a:bodyPr/>
          <a:lstStyle/>
          <a:p>
            <a:r>
              <a:rPr lang="en-GB" altLang="en-US"/>
              <a:t>Preparing for a study programme</a:t>
            </a:r>
          </a:p>
        </p:txBody>
      </p:sp>
      <p:sp>
        <p:nvSpPr>
          <p:cNvPr id="53251" name="Content Placeholder 2">
            <a:extLst>
              <a:ext uri="{FF2B5EF4-FFF2-40B4-BE49-F238E27FC236}">
                <a16:creationId xmlns:a16="http://schemas.microsoft.com/office/drawing/2014/main" id="{16665D4D-2F40-4F71-9C70-B74967AD2FF6}"/>
              </a:ext>
            </a:extLst>
          </p:cNvPr>
          <p:cNvSpPr>
            <a:spLocks noGrp="1" noChangeArrowheads="1"/>
          </p:cNvSpPr>
          <p:nvPr>
            <p:ph idx="1"/>
          </p:nvPr>
        </p:nvSpPr>
        <p:spPr/>
        <p:txBody>
          <a:bodyPr>
            <a:normAutofit/>
          </a:bodyPr>
          <a:lstStyle/>
          <a:p>
            <a:r>
              <a:rPr lang="en-GB" altLang="en-US" sz="2400" dirty="0"/>
              <a:t>Transition plan needs to identify what will need to be included in the study programme to meet a learners needs and Preparing for Adulthood Outcomes including:</a:t>
            </a:r>
            <a:br>
              <a:rPr lang="en-GB" altLang="en-US" sz="2400" dirty="0"/>
            </a:br>
            <a:r>
              <a:rPr lang="en-GB" altLang="en-US" sz="2400" dirty="0"/>
              <a:t>* Universal</a:t>
            </a:r>
            <a:br>
              <a:rPr lang="en-GB" altLang="en-US" sz="2400" dirty="0"/>
            </a:br>
            <a:r>
              <a:rPr lang="en-GB" altLang="en-US" sz="2400" dirty="0"/>
              <a:t>* Targeted</a:t>
            </a:r>
            <a:br>
              <a:rPr lang="en-GB" altLang="en-US" sz="2400" dirty="0"/>
            </a:br>
            <a:r>
              <a:rPr lang="en-GB" altLang="en-US" sz="2400" dirty="0"/>
              <a:t>* Specific provision</a:t>
            </a:r>
          </a:p>
          <a:p>
            <a:r>
              <a:rPr lang="en-GB" altLang="en-US" sz="2400" dirty="0"/>
              <a:t>It’s not about fitting the learner into a programme, but about creating a provision that holistically meets their needs</a:t>
            </a:r>
          </a:p>
          <a:p>
            <a:r>
              <a:rPr lang="en-GB" altLang="en-US" sz="2400" dirty="0"/>
              <a:t>Focus on aspirations and outcomes in session 3 of this training</a:t>
            </a:r>
            <a:br>
              <a:rPr lang="en-GB" altLang="en-US" sz="2400" dirty="0"/>
            </a:br>
            <a:endParaRPr lang="en-GB" altLang="en-US" sz="2400" dirty="0"/>
          </a:p>
        </p:txBody>
      </p:sp>
    </p:spTree>
  </p:cSld>
  <p:clrMapOvr>
    <a:masterClrMapping/>
  </p:clrMapOvr>
  <mc:AlternateContent xmlns:mc="http://schemas.openxmlformats.org/markup-compatibility/2006" xmlns:p14="http://schemas.microsoft.com/office/powerpoint/2010/main">
    <mc:Choice Requires="p14">
      <p:transition spd="slow" p14:dur="2000" advTm="62710"/>
    </mc:Choice>
    <mc:Fallback xmlns="">
      <p:transition spd="slow" advTm="6271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AC676858-9AC7-43F2-B56C-B7FD2B3619D5}"/>
              </a:ext>
            </a:extLst>
          </p:cNvPr>
          <p:cNvSpPr>
            <a:spLocks noGrp="1" noChangeArrowheads="1"/>
          </p:cNvSpPr>
          <p:nvPr>
            <p:ph type="title"/>
          </p:nvPr>
        </p:nvSpPr>
        <p:spPr/>
        <p:txBody>
          <a:bodyPr>
            <a:normAutofit fontScale="90000"/>
          </a:bodyPr>
          <a:lstStyle/>
          <a:p>
            <a:r>
              <a:rPr lang="en-GB" altLang="en-US" sz="3600"/>
              <a:t>Work Experience and Partnerships – questions and challenges</a:t>
            </a:r>
          </a:p>
        </p:txBody>
      </p:sp>
      <p:sp>
        <p:nvSpPr>
          <p:cNvPr id="47107" name="Content Placeholder 2">
            <a:extLst>
              <a:ext uri="{FF2B5EF4-FFF2-40B4-BE49-F238E27FC236}">
                <a16:creationId xmlns:a16="http://schemas.microsoft.com/office/drawing/2014/main" id="{FE5A392C-3A88-4A9D-8D79-316F2E3CC255}"/>
              </a:ext>
            </a:extLst>
          </p:cNvPr>
          <p:cNvSpPr>
            <a:spLocks noGrp="1" noChangeArrowheads="1"/>
          </p:cNvSpPr>
          <p:nvPr>
            <p:ph idx="1"/>
          </p:nvPr>
        </p:nvSpPr>
        <p:spPr/>
        <p:txBody>
          <a:bodyPr/>
          <a:lstStyle/>
          <a:p>
            <a:r>
              <a:rPr lang="en-GB" altLang="en-US" sz="2400" dirty="0"/>
              <a:t>How can we arrange work experience for those with SEND?</a:t>
            </a:r>
          </a:p>
          <a:p>
            <a:r>
              <a:rPr lang="en-GB" altLang="en-US" sz="2400" dirty="0"/>
              <a:t>What partnerships can schools utilise? </a:t>
            </a:r>
            <a:r>
              <a:rPr lang="en-GB" altLang="en-US" sz="2400" dirty="0" err="1"/>
              <a:t>eg.</a:t>
            </a:r>
            <a:r>
              <a:rPr lang="en-GB" altLang="en-US" sz="2400" dirty="0"/>
              <a:t> housing agencies, arts groups, older learners, entrepreneurs, other adults with SEND in employment, higher education</a:t>
            </a:r>
          </a:p>
          <a:p>
            <a:r>
              <a:rPr lang="en-GB" altLang="en-US" sz="2400" dirty="0"/>
              <a:t>Partnership working with post-16 providers to access taster activities in college that are meaningful to aspirations and address needs</a:t>
            </a:r>
          </a:p>
          <a:p>
            <a:r>
              <a:rPr lang="en-GB" altLang="en-US" sz="2400" dirty="0"/>
              <a:t>Just as much entitlement as any other young person</a:t>
            </a:r>
          </a:p>
          <a:p>
            <a:r>
              <a:rPr lang="en-GB" altLang="en-US" sz="2400" dirty="0"/>
              <a:t>What is already happening in school?</a:t>
            </a:r>
          </a:p>
          <a:p>
            <a:r>
              <a:rPr lang="en-GB" altLang="en-US" sz="2400" dirty="0"/>
              <a:t>How are you communicating with families?</a:t>
            </a:r>
          </a:p>
        </p:txBody>
      </p:sp>
    </p:spTree>
  </p:cSld>
  <p:clrMapOvr>
    <a:masterClrMapping/>
  </p:clrMapOvr>
  <mc:AlternateContent xmlns:mc="http://schemas.openxmlformats.org/markup-compatibility/2006" xmlns:p14="http://schemas.microsoft.com/office/powerpoint/2010/main">
    <mc:Choice Requires="p14">
      <p:transition spd="slow" p14:dur="2000" advTm="74894"/>
    </mc:Choice>
    <mc:Fallback xmlns="">
      <p:transition spd="slow" advTm="74894"/>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B3A3-27FD-45B7-BB4A-7A1DE4D80708}"/>
              </a:ext>
            </a:extLst>
          </p:cNvPr>
          <p:cNvSpPr>
            <a:spLocks noGrp="1"/>
          </p:cNvSpPr>
          <p:nvPr>
            <p:ph type="title"/>
          </p:nvPr>
        </p:nvSpPr>
        <p:spPr/>
        <p:txBody>
          <a:bodyPr/>
          <a:lstStyle/>
          <a:p>
            <a:r>
              <a:rPr lang="en-GB" dirty="0"/>
              <a:t>Pause and think….</a:t>
            </a:r>
          </a:p>
        </p:txBody>
      </p:sp>
      <p:sp>
        <p:nvSpPr>
          <p:cNvPr id="3" name="Content Placeholder 2">
            <a:extLst>
              <a:ext uri="{FF2B5EF4-FFF2-40B4-BE49-F238E27FC236}">
                <a16:creationId xmlns:a16="http://schemas.microsoft.com/office/drawing/2014/main" id="{AA5649AC-F1D8-4B4D-8B57-3037553D5602}"/>
              </a:ext>
            </a:extLst>
          </p:cNvPr>
          <p:cNvSpPr>
            <a:spLocks noGrp="1"/>
          </p:cNvSpPr>
          <p:nvPr>
            <p:ph idx="1"/>
          </p:nvPr>
        </p:nvSpPr>
        <p:spPr/>
        <p:txBody>
          <a:bodyPr/>
          <a:lstStyle/>
          <a:p>
            <a:r>
              <a:rPr lang="en-GB" dirty="0"/>
              <a:t>What changes might you need to put in place to better support education and training?</a:t>
            </a:r>
          </a:p>
          <a:p>
            <a:r>
              <a:rPr lang="en-GB" dirty="0"/>
              <a:t>Pause this video for a few minutes and reflect on these questions</a:t>
            </a:r>
          </a:p>
          <a:p>
            <a:r>
              <a:rPr lang="en-GB" dirty="0"/>
              <a:t>Record any questions you have as we will look to answer these in the Q&amp;A session</a:t>
            </a:r>
          </a:p>
        </p:txBody>
      </p:sp>
    </p:spTree>
    <p:extLst>
      <p:ext uri="{BB962C8B-B14F-4D97-AF65-F5344CB8AC3E}">
        <p14:creationId xmlns:p14="http://schemas.microsoft.com/office/powerpoint/2010/main" val="4084011967"/>
      </p:ext>
    </p:extLst>
  </p:cSld>
  <p:clrMapOvr>
    <a:masterClrMapping/>
  </p:clrMapOvr>
  <mc:AlternateContent xmlns:mc="http://schemas.openxmlformats.org/markup-compatibility/2006" xmlns:p14="http://schemas.microsoft.com/office/powerpoint/2010/main">
    <mc:Choice Requires="p14">
      <p:transition spd="slow" p14:dur="2000" advTm="34747"/>
    </mc:Choice>
    <mc:Fallback xmlns="">
      <p:transition spd="slow" advTm="34747"/>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84E2-CD4D-4789-9757-F24BB73422F2}"/>
              </a:ext>
            </a:extLst>
          </p:cNvPr>
          <p:cNvSpPr>
            <a:spLocks noGrp="1"/>
          </p:cNvSpPr>
          <p:nvPr>
            <p:ph type="title"/>
          </p:nvPr>
        </p:nvSpPr>
        <p:spPr/>
        <p:txBody>
          <a:bodyPr/>
          <a:lstStyle/>
          <a:p>
            <a:r>
              <a:rPr lang="en-GB" dirty="0"/>
              <a:t>Health needs in adult life</a:t>
            </a:r>
          </a:p>
        </p:txBody>
      </p:sp>
      <p:sp>
        <p:nvSpPr>
          <p:cNvPr id="3" name="Content Placeholder 2">
            <a:extLst>
              <a:ext uri="{FF2B5EF4-FFF2-40B4-BE49-F238E27FC236}">
                <a16:creationId xmlns:a16="http://schemas.microsoft.com/office/drawing/2014/main" id="{89F5435E-92D0-418D-9940-4D54B8371A50}"/>
              </a:ext>
            </a:extLst>
          </p:cNvPr>
          <p:cNvSpPr>
            <a:spLocks noGrp="1"/>
          </p:cNvSpPr>
          <p:nvPr>
            <p:ph idx="1"/>
          </p:nvPr>
        </p:nvSpPr>
        <p:spPr>
          <a:xfrm>
            <a:off x="457200" y="1304776"/>
            <a:ext cx="8229600" cy="4603651"/>
          </a:xfrm>
        </p:spPr>
        <p:txBody>
          <a:bodyPr>
            <a:noAutofit/>
          </a:bodyPr>
          <a:lstStyle/>
          <a:p>
            <a:r>
              <a:rPr lang="en-GB" altLang="en-US" sz="2200" dirty="0"/>
              <a:t>Early planning is essential for a successful transition in health.</a:t>
            </a:r>
          </a:p>
          <a:p>
            <a:r>
              <a:rPr lang="en-GB" sz="2200" dirty="0"/>
              <a:t>Transitions planning usually starts at 14 years, however some patients with long term conditions may start transition planning at 11 or 12. </a:t>
            </a:r>
          </a:p>
          <a:p>
            <a:r>
              <a:rPr lang="en-GB" sz="2200" dirty="0"/>
              <a:t>The actual move to adult care can take place anywhere between 16 and 19 depending on the patient’s condition and their individual needs. </a:t>
            </a:r>
          </a:p>
          <a:p>
            <a:r>
              <a:rPr lang="en-GB" sz="2200" dirty="0"/>
              <a:t>A transition plan is used to gradually plan and prepare a young person for adult services. Sheffield Children’s NHS Trust use the </a:t>
            </a:r>
            <a:r>
              <a:rPr lang="en-GB" sz="2200" dirty="0">
                <a:hlinkClick r:id="rId2"/>
              </a:rPr>
              <a:t>Ready Steady Go </a:t>
            </a:r>
            <a:r>
              <a:rPr lang="en-GB" sz="2200" dirty="0"/>
              <a:t>traffic light programme.</a:t>
            </a:r>
          </a:p>
          <a:p>
            <a:r>
              <a:rPr lang="en-GB" sz="2200" dirty="0"/>
              <a:t>Part of the transition process is to look at where a young person’s ongoing healthcare needs can be best met. This may include at  hospital, in the community, or through general practice (GP).</a:t>
            </a:r>
          </a:p>
        </p:txBody>
      </p:sp>
    </p:spTree>
    <p:extLst>
      <p:ext uri="{BB962C8B-B14F-4D97-AF65-F5344CB8AC3E}">
        <p14:creationId xmlns:p14="http://schemas.microsoft.com/office/powerpoint/2010/main" val="2988180883"/>
      </p:ext>
    </p:extLst>
  </p:cSld>
  <p:clrMapOvr>
    <a:masterClrMapping/>
  </p:clrMapOvr>
  <mc:AlternateContent xmlns:mc="http://schemas.openxmlformats.org/markup-compatibility/2006" xmlns:p14="http://schemas.microsoft.com/office/powerpoint/2010/main">
    <mc:Choice Requires="p14">
      <p:transition spd="slow" p14:dur="2000" advTm="141907"/>
    </mc:Choice>
    <mc:Fallback xmlns="">
      <p:transition spd="slow" advTm="141907"/>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84E2-CD4D-4789-9757-F24BB73422F2}"/>
              </a:ext>
            </a:extLst>
          </p:cNvPr>
          <p:cNvSpPr>
            <a:spLocks noGrp="1"/>
          </p:cNvSpPr>
          <p:nvPr>
            <p:ph type="title"/>
          </p:nvPr>
        </p:nvSpPr>
        <p:spPr/>
        <p:txBody>
          <a:bodyPr/>
          <a:lstStyle/>
          <a:p>
            <a:r>
              <a:rPr lang="en-GB" dirty="0"/>
              <a:t>Health needs in adult life</a:t>
            </a:r>
          </a:p>
        </p:txBody>
      </p:sp>
      <p:sp>
        <p:nvSpPr>
          <p:cNvPr id="3" name="Content Placeholder 2">
            <a:extLst>
              <a:ext uri="{FF2B5EF4-FFF2-40B4-BE49-F238E27FC236}">
                <a16:creationId xmlns:a16="http://schemas.microsoft.com/office/drawing/2014/main" id="{89F5435E-92D0-418D-9940-4D54B8371A50}"/>
              </a:ext>
            </a:extLst>
          </p:cNvPr>
          <p:cNvSpPr>
            <a:spLocks noGrp="1"/>
          </p:cNvSpPr>
          <p:nvPr>
            <p:ph idx="1"/>
          </p:nvPr>
        </p:nvSpPr>
        <p:spPr>
          <a:xfrm>
            <a:off x="457200" y="1600200"/>
            <a:ext cx="8229600" cy="4983162"/>
          </a:xfrm>
        </p:spPr>
        <p:txBody>
          <a:bodyPr>
            <a:noAutofit/>
          </a:bodyPr>
          <a:lstStyle/>
          <a:p>
            <a:r>
              <a:rPr lang="en-GB" sz="2200" dirty="0"/>
              <a:t>The transitions process is led/coordinated by the doctors and nurses in the child’s health service. These professionals are there to:</a:t>
            </a:r>
          </a:p>
          <a:p>
            <a:pPr lvl="1"/>
            <a:r>
              <a:rPr lang="en-GB" sz="2200" dirty="0"/>
              <a:t>Provide advice and guidance on managing health needs, and the changes to decision making responsibilities. </a:t>
            </a:r>
          </a:p>
          <a:p>
            <a:pPr lvl="1"/>
            <a:r>
              <a:rPr lang="en-GB" sz="2200" dirty="0"/>
              <a:t>Support the young person and their parent / carers to plan for the future, particularly in cases of degenerative disease or life limiting conditions.</a:t>
            </a:r>
          </a:p>
          <a:p>
            <a:pPr lvl="1"/>
            <a:r>
              <a:rPr lang="en-GB" sz="2200" dirty="0"/>
              <a:t>Ensure the young person (and their parent/carer) knows who to contact if there are any concerns, or to make or change appointments.</a:t>
            </a:r>
          </a:p>
          <a:p>
            <a:pPr lvl="1"/>
            <a:r>
              <a:rPr lang="en-GB" sz="2200" dirty="0"/>
              <a:t>Make links to the adult services who will be responsible for ongoing care, and familiarise the young person with the new service.</a:t>
            </a:r>
          </a:p>
        </p:txBody>
      </p:sp>
    </p:spTree>
    <p:extLst>
      <p:ext uri="{BB962C8B-B14F-4D97-AF65-F5344CB8AC3E}">
        <p14:creationId xmlns:p14="http://schemas.microsoft.com/office/powerpoint/2010/main" val="1366976186"/>
      </p:ext>
    </p:extLst>
  </p:cSld>
  <p:clrMapOvr>
    <a:masterClrMapping/>
  </p:clrMapOvr>
  <mc:AlternateContent xmlns:mc="http://schemas.openxmlformats.org/markup-compatibility/2006" xmlns:p14="http://schemas.microsoft.com/office/powerpoint/2010/main">
    <mc:Choice Requires="p14">
      <p:transition spd="slow" p14:dur="2000" advTm="117944"/>
    </mc:Choice>
    <mc:Fallback xmlns="">
      <p:transition spd="slow" advTm="11794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84E2-CD4D-4789-9757-F24BB73422F2}"/>
              </a:ext>
            </a:extLst>
          </p:cNvPr>
          <p:cNvSpPr>
            <a:spLocks noGrp="1"/>
          </p:cNvSpPr>
          <p:nvPr>
            <p:ph type="title"/>
          </p:nvPr>
        </p:nvSpPr>
        <p:spPr/>
        <p:txBody>
          <a:bodyPr/>
          <a:lstStyle/>
          <a:p>
            <a:r>
              <a:rPr lang="en-GB" dirty="0"/>
              <a:t>Health needs in adult life</a:t>
            </a:r>
          </a:p>
        </p:txBody>
      </p:sp>
      <p:sp>
        <p:nvSpPr>
          <p:cNvPr id="3" name="Content Placeholder 2">
            <a:extLst>
              <a:ext uri="{FF2B5EF4-FFF2-40B4-BE49-F238E27FC236}">
                <a16:creationId xmlns:a16="http://schemas.microsoft.com/office/drawing/2014/main" id="{89F5435E-92D0-418D-9940-4D54B8371A50}"/>
              </a:ext>
            </a:extLst>
          </p:cNvPr>
          <p:cNvSpPr>
            <a:spLocks noGrp="1"/>
          </p:cNvSpPr>
          <p:nvPr>
            <p:ph idx="1"/>
          </p:nvPr>
        </p:nvSpPr>
        <p:spPr/>
        <p:txBody>
          <a:bodyPr>
            <a:normAutofit fontScale="85000" lnSpcReduction="20000"/>
          </a:bodyPr>
          <a:lstStyle/>
          <a:p>
            <a:r>
              <a:rPr lang="en-GB" altLang="en-US" dirty="0"/>
              <a:t>Transition from children to adult therapy services should be planned.</a:t>
            </a:r>
          </a:p>
          <a:p>
            <a:r>
              <a:rPr lang="en-GB" altLang="en-US" dirty="0"/>
              <a:t>Therapy services may want to work with colleges to make sure that the young person has access to the correct equipment or make suggestions about reasonable adjustments that could be made to better support them.</a:t>
            </a:r>
          </a:p>
          <a:p>
            <a:r>
              <a:rPr lang="en-GB" altLang="en-US" dirty="0"/>
              <a:t>Therapy services should be made aware early that a placement has been agreed. This is because sometimes they will need to ensure access to specific pieces of equipment that take time to plan for, order and check upon receipt to make sure it is as safe as possible.</a:t>
            </a:r>
          </a:p>
          <a:p>
            <a:endParaRPr lang="en-GB" dirty="0"/>
          </a:p>
        </p:txBody>
      </p:sp>
    </p:spTree>
    <p:extLst>
      <p:ext uri="{BB962C8B-B14F-4D97-AF65-F5344CB8AC3E}">
        <p14:creationId xmlns:p14="http://schemas.microsoft.com/office/powerpoint/2010/main" val="1374890490"/>
      </p:ext>
    </p:extLst>
  </p:cSld>
  <p:clrMapOvr>
    <a:masterClrMapping/>
  </p:clrMapOvr>
  <mc:AlternateContent xmlns:mc="http://schemas.openxmlformats.org/markup-compatibility/2006" xmlns:p14="http://schemas.microsoft.com/office/powerpoint/2010/main">
    <mc:Choice Requires="p14">
      <p:transition spd="slow" p14:dur="2000" advTm="73852"/>
    </mc:Choice>
    <mc:Fallback xmlns="">
      <p:transition spd="slow" advTm="7385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B7674EA6-55A4-4625-9F69-74D531488014}"/>
              </a:ext>
            </a:extLst>
          </p:cNvPr>
          <p:cNvSpPr>
            <a:spLocks noGrp="1" noChangeArrowheads="1"/>
          </p:cNvSpPr>
          <p:nvPr>
            <p:ph type="title"/>
          </p:nvPr>
        </p:nvSpPr>
        <p:spPr/>
        <p:txBody>
          <a:bodyPr/>
          <a:lstStyle/>
          <a:p>
            <a:r>
              <a:rPr lang="en-GB" altLang="en-US"/>
              <a:t>Health services</a:t>
            </a:r>
          </a:p>
        </p:txBody>
      </p:sp>
      <p:sp>
        <p:nvSpPr>
          <p:cNvPr id="61443" name="Content Placeholder 2">
            <a:extLst>
              <a:ext uri="{FF2B5EF4-FFF2-40B4-BE49-F238E27FC236}">
                <a16:creationId xmlns:a16="http://schemas.microsoft.com/office/drawing/2014/main" id="{3CAF5C06-DF47-448F-B558-44596FC2A278}"/>
              </a:ext>
            </a:extLst>
          </p:cNvPr>
          <p:cNvSpPr>
            <a:spLocks noGrp="1" noChangeArrowheads="1"/>
          </p:cNvSpPr>
          <p:nvPr>
            <p:ph idx="1"/>
          </p:nvPr>
        </p:nvSpPr>
        <p:spPr/>
        <p:txBody>
          <a:bodyPr>
            <a:normAutofit fontScale="62500" lnSpcReduction="20000"/>
          </a:bodyPr>
          <a:lstStyle/>
          <a:p>
            <a:r>
              <a:rPr lang="en-GB" altLang="en-US" dirty="0"/>
              <a:t>Move to adult services becomes GP led where there is not complexity (3 comorbidities)</a:t>
            </a:r>
          </a:p>
          <a:p>
            <a:r>
              <a:rPr lang="en-GB" altLang="en-US" dirty="0"/>
              <a:t>Families should discuss with involved health services – not assume provision continues in same way</a:t>
            </a:r>
          </a:p>
          <a:p>
            <a:r>
              <a:rPr lang="en-GB" altLang="en-US" dirty="0"/>
              <a:t>Input is around specific tasks – e.g. you might have a Speech Therapist allocated to complete a communication assessment, or you might work with an OT around using the kitchen – i.e. intervention is not on-going / forever, but focused on an individual task. </a:t>
            </a:r>
          </a:p>
          <a:p>
            <a:r>
              <a:rPr lang="en-GB" altLang="en-US" dirty="0"/>
              <a:t>Ensure that the young person accesses their right for an LD health check at 14 where they have a learning disability</a:t>
            </a:r>
          </a:p>
          <a:p>
            <a:r>
              <a:rPr lang="en-GB" altLang="en-US" dirty="0"/>
              <a:t>Referrals to the Learning Disability team can take place from 16 onwards. For young people without a learning disability, the GP can make referrals to community OT/Physio, and you can self-refer to a lot of services. </a:t>
            </a:r>
          </a:p>
          <a:p>
            <a:r>
              <a:rPr lang="en-GB" altLang="en-US" dirty="0"/>
              <a:t>Request to be put on the LD register via their GP if not already done so in childhood </a:t>
            </a:r>
          </a:p>
          <a:p>
            <a:endParaRPr lang="en-GB" altLang="en-US" dirty="0"/>
          </a:p>
        </p:txBody>
      </p:sp>
    </p:spTree>
  </p:cSld>
  <p:clrMapOvr>
    <a:masterClrMapping/>
  </p:clrMapOvr>
  <mc:AlternateContent xmlns:mc="http://schemas.openxmlformats.org/markup-compatibility/2006" xmlns:p14="http://schemas.microsoft.com/office/powerpoint/2010/main">
    <mc:Choice Requires="p14">
      <p:transition spd="slow" p14:dur="2000" advTm="102296"/>
    </mc:Choice>
    <mc:Fallback xmlns="">
      <p:transition spd="slow" advTm="102296"/>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084E2-CD4D-4789-9757-F24BB73422F2}"/>
              </a:ext>
            </a:extLst>
          </p:cNvPr>
          <p:cNvSpPr>
            <a:spLocks noGrp="1"/>
          </p:cNvSpPr>
          <p:nvPr>
            <p:ph type="title"/>
          </p:nvPr>
        </p:nvSpPr>
        <p:spPr/>
        <p:txBody>
          <a:bodyPr/>
          <a:lstStyle/>
          <a:p>
            <a:r>
              <a:rPr lang="en-GB" dirty="0"/>
              <a:t>Health needs in adult life</a:t>
            </a:r>
          </a:p>
        </p:txBody>
      </p:sp>
      <p:sp>
        <p:nvSpPr>
          <p:cNvPr id="3" name="Content Placeholder 2">
            <a:extLst>
              <a:ext uri="{FF2B5EF4-FFF2-40B4-BE49-F238E27FC236}">
                <a16:creationId xmlns:a16="http://schemas.microsoft.com/office/drawing/2014/main" id="{89F5435E-92D0-418D-9940-4D54B8371A50}"/>
              </a:ext>
            </a:extLst>
          </p:cNvPr>
          <p:cNvSpPr>
            <a:spLocks noGrp="1"/>
          </p:cNvSpPr>
          <p:nvPr>
            <p:ph idx="1"/>
          </p:nvPr>
        </p:nvSpPr>
        <p:spPr>
          <a:xfrm>
            <a:off x="457200" y="1600200"/>
            <a:ext cx="8229600" cy="4983162"/>
          </a:xfrm>
        </p:spPr>
        <p:txBody>
          <a:bodyPr>
            <a:normAutofit/>
          </a:bodyPr>
          <a:lstStyle/>
          <a:p>
            <a:pPr marL="0" indent="0">
              <a:buNone/>
            </a:pPr>
            <a:r>
              <a:rPr lang="en-GB" dirty="0"/>
              <a:t>The key to successful transition in health is preparing the young person and their parents / carers early on. </a:t>
            </a:r>
          </a:p>
          <a:p>
            <a:pPr marL="0" indent="0">
              <a:buNone/>
            </a:pPr>
            <a:r>
              <a:rPr lang="en-GB" dirty="0"/>
              <a:t>By starting conversations ahead of time, young people and their families can feel more prepared to plan for the significant changes in adult services before transition begins. </a:t>
            </a:r>
          </a:p>
          <a:p>
            <a:pPr marL="0" indent="0">
              <a:buNone/>
            </a:pPr>
            <a:r>
              <a:rPr lang="en-GB" b="1" dirty="0"/>
              <a:t>Pause and think – how can you support the health transitions process?</a:t>
            </a:r>
          </a:p>
        </p:txBody>
      </p:sp>
    </p:spTree>
    <p:extLst>
      <p:ext uri="{BB962C8B-B14F-4D97-AF65-F5344CB8AC3E}">
        <p14:creationId xmlns:p14="http://schemas.microsoft.com/office/powerpoint/2010/main" val="2881969750"/>
      </p:ext>
    </p:extLst>
  </p:cSld>
  <p:clrMapOvr>
    <a:masterClrMapping/>
  </p:clrMapOvr>
  <mc:AlternateContent xmlns:mc="http://schemas.openxmlformats.org/markup-compatibility/2006" xmlns:p14="http://schemas.microsoft.com/office/powerpoint/2010/main">
    <mc:Choice Requires="p14">
      <p:transition spd="slow" p14:dur="2000" advTm="29226"/>
    </mc:Choice>
    <mc:Fallback xmlns="">
      <p:transition spd="slow" advTm="29226"/>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1EDCDFCB-079E-4064-9025-478FA76E4C42}"/>
              </a:ext>
            </a:extLst>
          </p:cNvPr>
          <p:cNvSpPr>
            <a:spLocks noGrp="1" noChangeArrowheads="1"/>
          </p:cNvSpPr>
          <p:nvPr>
            <p:ph type="title"/>
          </p:nvPr>
        </p:nvSpPr>
        <p:spPr/>
        <p:txBody>
          <a:bodyPr>
            <a:normAutofit fontScale="90000"/>
          </a:bodyPr>
          <a:lstStyle/>
          <a:p>
            <a:r>
              <a:rPr lang="en-GB" altLang="en-US" dirty="0"/>
              <a:t>Some questions to hold in your mind whilst completing this training</a:t>
            </a:r>
          </a:p>
        </p:txBody>
      </p:sp>
      <p:sp>
        <p:nvSpPr>
          <p:cNvPr id="11267" name="Content Placeholder 2">
            <a:extLst>
              <a:ext uri="{FF2B5EF4-FFF2-40B4-BE49-F238E27FC236}">
                <a16:creationId xmlns:a16="http://schemas.microsoft.com/office/drawing/2014/main" id="{1CBDFFCB-1374-43BE-BB6C-CBBA21CE286C}"/>
              </a:ext>
            </a:extLst>
          </p:cNvPr>
          <p:cNvSpPr>
            <a:spLocks noGrp="1" noChangeArrowheads="1"/>
          </p:cNvSpPr>
          <p:nvPr>
            <p:ph idx="1"/>
          </p:nvPr>
        </p:nvSpPr>
        <p:spPr/>
        <p:txBody>
          <a:bodyPr>
            <a:normAutofit fontScale="92500"/>
          </a:bodyPr>
          <a:lstStyle/>
          <a:p>
            <a:r>
              <a:rPr lang="en-GB" altLang="en-US" sz="4000" dirty="0"/>
              <a:t>What is the focus and aspiration for each young person in adult life?</a:t>
            </a:r>
          </a:p>
          <a:p>
            <a:r>
              <a:rPr lang="en-GB" altLang="en-US" sz="4000" dirty="0"/>
              <a:t>What do you need to do to help learners with SEND succeed in becoming adults?</a:t>
            </a:r>
          </a:p>
          <a:p>
            <a:r>
              <a:rPr lang="en-GB" altLang="en-US" sz="4000" dirty="0"/>
              <a:t>What needs to be different to what is in place now?</a:t>
            </a:r>
          </a:p>
        </p:txBody>
      </p:sp>
    </p:spTree>
  </p:cSld>
  <p:clrMapOvr>
    <a:masterClrMapping/>
  </p:clrMapOvr>
  <mc:AlternateContent xmlns:mc="http://schemas.openxmlformats.org/markup-compatibility/2006" xmlns:p14="http://schemas.microsoft.com/office/powerpoint/2010/main">
    <mc:Choice Requires="p14">
      <p:transition spd="slow" p14:dur="2000" advTm="43106"/>
    </mc:Choice>
    <mc:Fallback xmlns="">
      <p:transition spd="slow" advTm="4310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A6FB3C50-576F-42BE-AF7F-D8BC28113566}"/>
              </a:ext>
            </a:extLst>
          </p:cNvPr>
          <p:cNvSpPr>
            <a:spLocks noGrp="1" noChangeArrowheads="1"/>
          </p:cNvSpPr>
          <p:nvPr>
            <p:ph type="title"/>
          </p:nvPr>
        </p:nvSpPr>
        <p:spPr/>
        <p:txBody>
          <a:bodyPr/>
          <a:lstStyle/>
          <a:p>
            <a:r>
              <a:rPr lang="en-GB" altLang="en-US" dirty="0"/>
              <a:t>Care planning</a:t>
            </a:r>
          </a:p>
        </p:txBody>
      </p:sp>
      <p:sp>
        <p:nvSpPr>
          <p:cNvPr id="54275" name="Content Placeholder 2">
            <a:extLst>
              <a:ext uri="{FF2B5EF4-FFF2-40B4-BE49-F238E27FC236}">
                <a16:creationId xmlns:a16="http://schemas.microsoft.com/office/drawing/2014/main" id="{1D117447-F991-48E1-9B52-038D67076B30}"/>
              </a:ext>
            </a:extLst>
          </p:cNvPr>
          <p:cNvSpPr>
            <a:spLocks noGrp="1" noChangeArrowheads="1"/>
          </p:cNvSpPr>
          <p:nvPr>
            <p:ph idx="1"/>
          </p:nvPr>
        </p:nvSpPr>
        <p:spPr/>
        <p:txBody>
          <a:bodyPr>
            <a:normAutofit fontScale="77500" lnSpcReduction="20000"/>
          </a:bodyPr>
          <a:lstStyle/>
          <a:p>
            <a:r>
              <a:rPr lang="en-GB" altLang="en-US" dirty="0"/>
              <a:t>Key to preparation for adulthood – all parts of the plan and needs should be addressed</a:t>
            </a:r>
          </a:p>
          <a:p>
            <a:r>
              <a:rPr lang="en-GB" altLang="en-US" dirty="0"/>
              <a:t>Need to consider areas that may prevent a young person moving through further education and on to independence</a:t>
            </a:r>
          </a:p>
          <a:p>
            <a:r>
              <a:rPr lang="en-GB" altLang="en-US" dirty="0"/>
              <a:t>Particularly important for those who are on a life skills pathway</a:t>
            </a:r>
          </a:p>
          <a:p>
            <a:r>
              <a:rPr lang="en-GB" altLang="en-US" dirty="0"/>
              <a:t>Statutory care provision / non-statutory support</a:t>
            </a:r>
          </a:p>
          <a:p>
            <a:r>
              <a:rPr lang="en-GB" altLang="en-US" dirty="0"/>
              <a:t>Care routes </a:t>
            </a:r>
            <a:r>
              <a:rPr lang="en-GB" altLang="en-US"/>
              <a:t>being developed – 24/7 grid</a:t>
            </a:r>
            <a:endParaRPr lang="en-GB" altLang="en-US" dirty="0"/>
          </a:p>
          <a:p>
            <a:r>
              <a:rPr lang="en-GB" altLang="en-US" dirty="0"/>
              <a:t>The Local Authority have a duty to assess someone’s needs, but they do not have a duty to provide services. Universal Services available to everyone can help meet any needs. </a:t>
            </a:r>
          </a:p>
        </p:txBody>
      </p:sp>
    </p:spTree>
  </p:cSld>
  <p:clrMapOvr>
    <a:masterClrMapping/>
  </p:clrMapOvr>
  <mc:AlternateContent xmlns:mc="http://schemas.openxmlformats.org/markup-compatibility/2006" xmlns:p14="http://schemas.microsoft.com/office/powerpoint/2010/main">
    <mc:Choice Requires="p14">
      <p:transition spd="slow" p14:dur="2000" advTm="128588"/>
    </mc:Choice>
    <mc:Fallback xmlns="">
      <p:transition spd="slow" advTm="128588"/>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31B0477A-A0EB-494B-82B5-225B90463DFA}"/>
              </a:ext>
            </a:extLst>
          </p:cNvPr>
          <p:cNvSpPr>
            <a:spLocks noGrp="1" noChangeArrowheads="1"/>
          </p:cNvSpPr>
          <p:nvPr>
            <p:ph type="title"/>
          </p:nvPr>
        </p:nvSpPr>
        <p:spPr/>
        <p:txBody>
          <a:bodyPr/>
          <a:lstStyle/>
          <a:p>
            <a:r>
              <a:rPr lang="en-GB" altLang="en-US"/>
              <a:t>What is the care Act?</a:t>
            </a:r>
          </a:p>
        </p:txBody>
      </p:sp>
      <p:sp>
        <p:nvSpPr>
          <p:cNvPr id="3" name="Content Placeholder 2">
            <a:extLst>
              <a:ext uri="{FF2B5EF4-FFF2-40B4-BE49-F238E27FC236}">
                <a16:creationId xmlns:a16="http://schemas.microsoft.com/office/drawing/2014/main" id="{6F12121D-6EB7-4D1C-90D0-61B69BA5B063}"/>
              </a:ext>
            </a:extLst>
          </p:cNvPr>
          <p:cNvSpPr>
            <a:spLocks noGrp="1"/>
          </p:cNvSpPr>
          <p:nvPr>
            <p:ph idx="1"/>
          </p:nvPr>
        </p:nvSpPr>
        <p:spPr/>
        <p:txBody>
          <a:bodyPr/>
          <a:lstStyle/>
          <a:p>
            <a:pPr marL="0" indent="0">
              <a:spcBef>
                <a:spcPct val="0"/>
              </a:spcBef>
              <a:buFontTx/>
              <a:buNone/>
              <a:defRPr/>
            </a:pPr>
            <a:r>
              <a:rPr lang="en-US" altLang="en-US" sz="2400" dirty="0"/>
              <a:t>The Care Act 2014 introduces a national eligibility threshold, which consists of three criteria, all of which must be met for a person’s needs to be eligible: </a:t>
            </a:r>
            <a:endParaRPr lang="en-US" altLang="en-US" sz="2400" b="1" i="1" dirty="0"/>
          </a:p>
          <a:p>
            <a:pPr marL="0" indent="0">
              <a:spcBef>
                <a:spcPct val="0"/>
              </a:spcBef>
              <a:buFontTx/>
              <a:buAutoNum type="arabicPeriod"/>
              <a:defRPr/>
            </a:pPr>
            <a:r>
              <a:rPr lang="en-US" altLang="en-US" sz="2400" dirty="0"/>
              <a:t>Whether a person’s needs are due to a physical or mental impairment or illness</a:t>
            </a:r>
          </a:p>
          <a:p>
            <a:pPr marL="0" indent="0">
              <a:spcBef>
                <a:spcPct val="0"/>
              </a:spcBef>
              <a:buFontTx/>
              <a:buAutoNum type="arabicPeriod"/>
              <a:defRPr/>
            </a:pPr>
            <a:r>
              <a:rPr lang="en-US" altLang="en-US" sz="2400" dirty="0"/>
              <a:t>To what extent a person’s needs affect their </a:t>
            </a:r>
            <a:r>
              <a:rPr lang="en-US" altLang="en-US" sz="2400" b="1" dirty="0"/>
              <a:t>ability to achieve</a:t>
            </a:r>
            <a:r>
              <a:rPr lang="en-US" altLang="en-US" sz="2400" dirty="0"/>
              <a:t> at least two or more </a:t>
            </a:r>
            <a:r>
              <a:rPr lang="en-US" altLang="en-US" sz="2400" b="1" dirty="0"/>
              <a:t>specified outcomes</a:t>
            </a:r>
            <a:r>
              <a:rPr lang="en-US" altLang="en-US" sz="2400" dirty="0"/>
              <a:t>.</a:t>
            </a:r>
          </a:p>
          <a:p>
            <a:pPr marL="0" indent="0">
              <a:spcBef>
                <a:spcPct val="0"/>
              </a:spcBef>
              <a:buFontTx/>
              <a:buAutoNum type="arabicPeriod"/>
              <a:defRPr/>
            </a:pPr>
            <a:r>
              <a:rPr lang="en-US" altLang="en-US" sz="2400" dirty="0"/>
              <a:t>And whether and to what extent this impacts on their wellbeing</a:t>
            </a:r>
          </a:p>
          <a:p>
            <a:pPr>
              <a:spcBef>
                <a:spcPct val="0"/>
              </a:spcBef>
              <a:defRPr/>
            </a:pPr>
            <a:r>
              <a:rPr lang="en-GB" sz="2400" dirty="0"/>
              <a:t>Assessments should be conducted at an appropriate time for the young person as they move towards being 18 to ensure clear planning is in place. </a:t>
            </a:r>
            <a:endParaRPr lang="en-US" altLang="en-US" sz="2400" dirty="0"/>
          </a:p>
          <a:p>
            <a:pPr>
              <a:defRPr/>
            </a:pPr>
            <a:endParaRPr lang="en-GB" dirty="0"/>
          </a:p>
        </p:txBody>
      </p:sp>
    </p:spTree>
  </p:cSld>
  <p:clrMapOvr>
    <a:masterClrMapping/>
  </p:clrMapOvr>
  <mc:AlternateContent xmlns:mc="http://schemas.openxmlformats.org/markup-compatibility/2006" xmlns:p14="http://schemas.microsoft.com/office/powerpoint/2010/main">
    <mc:Choice Requires="p14">
      <p:transition spd="slow" p14:dur="2000" advTm="146464"/>
    </mc:Choice>
    <mc:Fallback xmlns="">
      <p:transition spd="slow" advTm="14646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FA520-3E7B-4D30-A79F-CDB3FE3878A0}"/>
              </a:ext>
            </a:extLst>
          </p:cNvPr>
          <p:cNvSpPr>
            <a:spLocks noGrp="1"/>
          </p:cNvSpPr>
          <p:nvPr>
            <p:ph type="title"/>
          </p:nvPr>
        </p:nvSpPr>
        <p:spPr/>
        <p:txBody>
          <a:bodyPr/>
          <a:lstStyle/>
          <a:p>
            <a:r>
              <a:rPr lang="en-GB" dirty="0"/>
              <a:t>Mental Capacity Act</a:t>
            </a:r>
          </a:p>
        </p:txBody>
      </p:sp>
      <p:sp>
        <p:nvSpPr>
          <p:cNvPr id="3" name="Content Placeholder 2">
            <a:extLst>
              <a:ext uri="{FF2B5EF4-FFF2-40B4-BE49-F238E27FC236}">
                <a16:creationId xmlns:a16="http://schemas.microsoft.com/office/drawing/2014/main" id="{FB203AFA-E283-4845-B67A-210317D85CF4}"/>
              </a:ext>
            </a:extLst>
          </p:cNvPr>
          <p:cNvSpPr>
            <a:spLocks noGrp="1"/>
          </p:cNvSpPr>
          <p:nvPr>
            <p:ph idx="1"/>
          </p:nvPr>
        </p:nvSpPr>
        <p:spPr/>
        <p:txBody>
          <a:bodyPr>
            <a:normAutofit/>
          </a:bodyPr>
          <a:lstStyle/>
          <a:p>
            <a:pPr marL="0" indent="0">
              <a:buNone/>
            </a:pPr>
            <a:r>
              <a:rPr lang="en-GB" dirty="0"/>
              <a:t>The Mental Capacity Act applies to young people aged 16+ and this looks at an individuals’ ability to make their own decisions about key aspects of their life (for example, where to live, how to spend their money or how to be supported). If a young person cannot make such decisions, then a decision will be made in their best interest, involving people who know them well. </a:t>
            </a:r>
          </a:p>
        </p:txBody>
      </p:sp>
    </p:spTree>
    <p:extLst>
      <p:ext uri="{BB962C8B-B14F-4D97-AF65-F5344CB8AC3E}">
        <p14:creationId xmlns:p14="http://schemas.microsoft.com/office/powerpoint/2010/main" val="1592263806"/>
      </p:ext>
    </p:extLst>
  </p:cSld>
  <p:clrMapOvr>
    <a:masterClrMapping/>
  </p:clrMapOvr>
  <mc:AlternateContent xmlns:mc="http://schemas.openxmlformats.org/markup-compatibility/2006" xmlns:p14="http://schemas.microsoft.com/office/powerpoint/2010/main">
    <mc:Choice Requires="p14">
      <p:transition spd="slow" p14:dur="2000" advTm="105219"/>
    </mc:Choice>
    <mc:Fallback xmlns="">
      <p:transition spd="slow" advTm="105219"/>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E715E03-1F36-4A09-B2AE-C01EC154C6B2}"/>
              </a:ext>
            </a:extLst>
          </p:cNvPr>
          <p:cNvSpPr>
            <a:spLocks noGrp="1" noChangeArrowheads="1"/>
          </p:cNvSpPr>
          <p:nvPr>
            <p:ph type="title"/>
          </p:nvPr>
        </p:nvSpPr>
        <p:spPr/>
        <p:txBody>
          <a:bodyPr/>
          <a:lstStyle/>
          <a:p>
            <a:r>
              <a:rPr lang="en-GB" altLang="en-US"/>
              <a:t>Areas to consider</a:t>
            </a:r>
          </a:p>
        </p:txBody>
      </p:sp>
      <p:sp>
        <p:nvSpPr>
          <p:cNvPr id="57347" name="Content Placeholder 2">
            <a:extLst>
              <a:ext uri="{FF2B5EF4-FFF2-40B4-BE49-F238E27FC236}">
                <a16:creationId xmlns:a16="http://schemas.microsoft.com/office/drawing/2014/main" id="{51D1B3DD-979A-43A0-B3AF-4F5DE1141680}"/>
              </a:ext>
            </a:extLst>
          </p:cNvPr>
          <p:cNvSpPr>
            <a:spLocks noGrp="1" noChangeArrowheads="1"/>
          </p:cNvSpPr>
          <p:nvPr>
            <p:ph idx="1"/>
          </p:nvPr>
        </p:nvSpPr>
        <p:spPr/>
        <p:txBody>
          <a:bodyPr>
            <a:normAutofit fontScale="92500" lnSpcReduction="10000"/>
          </a:bodyPr>
          <a:lstStyle/>
          <a:p>
            <a:r>
              <a:rPr lang="en-GB" altLang="en-US" dirty="0"/>
              <a:t>Care Act – the right to access an assessment</a:t>
            </a:r>
          </a:p>
          <a:p>
            <a:r>
              <a:rPr lang="en-GB" altLang="en-US" dirty="0"/>
              <a:t>Family responsibility and support</a:t>
            </a:r>
          </a:p>
          <a:p>
            <a:r>
              <a:rPr lang="en-GB" altLang="en-US" dirty="0"/>
              <a:t>Travel</a:t>
            </a:r>
          </a:p>
          <a:p>
            <a:r>
              <a:rPr lang="en-GB" altLang="en-US" dirty="0"/>
              <a:t>Plan for independent living</a:t>
            </a:r>
          </a:p>
          <a:p>
            <a:r>
              <a:rPr lang="en-GB" altLang="en-US" dirty="0"/>
              <a:t>Community participation – not everything is via statutory services</a:t>
            </a:r>
          </a:p>
          <a:p>
            <a:r>
              <a:rPr lang="en-GB" altLang="en-US" dirty="0"/>
              <a:t>Accessing activities outside of school and with growing levels of independence</a:t>
            </a:r>
          </a:p>
          <a:p>
            <a:r>
              <a:rPr lang="en-GB" altLang="en-US" dirty="0"/>
              <a:t>Benefits entitlement</a:t>
            </a:r>
          </a:p>
        </p:txBody>
      </p:sp>
    </p:spTree>
  </p:cSld>
  <p:clrMapOvr>
    <a:masterClrMapping/>
  </p:clrMapOvr>
  <mc:AlternateContent xmlns:mc="http://schemas.openxmlformats.org/markup-compatibility/2006" xmlns:p14="http://schemas.microsoft.com/office/powerpoint/2010/main">
    <mc:Choice Requires="p14">
      <p:transition spd="slow" p14:dur="2000" advTm="49840"/>
    </mc:Choice>
    <mc:Fallback xmlns="">
      <p:transition spd="slow" advTm="4984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7793B-6827-487B-8A98-A56934AD1DC3}"/>
              </a:ext>
            </a:extLst>
          </p:cNvPr>
          <p:cNvSpPr>
            <a:spLocks noGrp="1"/>
          </p:cNvSpPr>
          <p:nvPr>
            <p:ph type="title"/>
          </p:nvPr>
        </p:nvSpPr>
        <p:spPr/>
        <p:txBody>
          <a:bodyPr/>
          <a:lstStyle/>
          <a:p>
            <a:r>
              <a:rPr lang="en-GB" dirty="0"/>
              <a:t>Developing independence</a:t>
            </a:r>
          </a:p>
        </p:txBody>
      </p:sp>
      <p:sp>
        <p:nvSpPr>
          <p:cNvPr id="3" name="Content Placeholder 2">
            <a:extLst>
              <a:ext uri="{FF2B5EF4-FFF2-40B4-BE49-F238E27FC236}">
                <a16:creationId xmlns:a16="http://schemas.microsoft.com/office/drawing/2014/main" id="{2EAD153E-8B6A-46BE-A6B0-1DCF4CA87D18}"/>
              </a:ext>
            </a:extLst>
          </p:cNvPr>
          <p:cNvSpPr>
            <a:spLocks noGrp="1"/>
          </p:cNvSpPr>
          <p:nvPr>
            <p:ph idx="1"/>
          </p:nvPr>
        </p:nvSpPr>
        <p:spPr/>
        <p:txBody>
          <a:bodyPr>
            <a:normAutofit fontScale="92500" lnSpcReduction="20000"/>
          </a:bodyPr>
          <a:lstStyle/>
          <a:p>
            <a:r>
              <a:rPr lang="en-GB" dirty="0"/>
              <a:t>What is important for the young person to be as independent in adult life as they can be?</a:t>
            </a:r>
          </a:p>
          <a:p>
            <a:r>
              <a:rPr lang="en-GB" dirty="0"/>
              <a:t>What are the barriers to this?</a:t>
            </a:r>
          </a:p>
          <a:p>
            <a:r>
              <a:rPr lang="en-GB" dirty="0"/>
              <a:t>What teaching and training is needed to address this? How might the curriculum and provision in section F be developed to deliver it?</a:t>
            </a:r>
          </a:p>
          <a:p>
            <a:r>
              <a:rPr lang="en-GB" dirty="0"/>
              <a:t>Areas such as:</a:t>
            </a:r>
          </a:p>
          <a:p>
            <a:pPr lvl="1"/>
            <a:r>
              <a:rPr lang="en-GB" dirty="0"/>
              <a:t>Where to live</a:t>
            </a:r>
          </a:p>
          <a:p>
            <a:pPr lvl="1"/>
            <a:r>
              <a:rPr lang="en-GB" dirty="0"/>
              <a:t>Managing money and appointments</a:t>
            </a:r>
          </a:p>
          <a:p>
            <a:pPr lvl="1"/>
            <a:r>
              <a:rPr lang="en-GB" dirty="0"/>
              <a:t>Personal care and travel</a:t>
            </a:r>
          </a:p>
        </p:txBody>
      </p:sp>
    </p:spTree>
    <p:extLst>
      <p:ext uri="{BB962C8B-B14F-4D97-AF65-F5344CB8AC3E}">
        <p14:creationId xmlns:p14="http://schemas.microsoft.com/office/powerpoint/2010/main" val="1803948391"/>
      </p:ext>
    </p:extLst>
  </p:cSld>
  <p:clrMapOvr>
    <a:masterClrMapping/>
  </p:clrMapOvr>
  <mc:AlternateContent xmlns:mc="http://schemas.openxmlformats.org/markup-compatibility/2006" xmlns:p14="http://schemas.microsoft.com/office/powerpoint/2010/main">
    <mc:Choice Requires="p14">
      <p:transition spd="slow" p14:dur="2000" advTm="42138"/>
    </mc:Choice>
    <mc:Fallback xmlns="">
      <p:transition spd="slow" advTm="42138"/>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E5602-BAEB-46E0-B633-0C533767F293}"/>
              </a:ext>
            </a:extLst>
          </p:cNvPr>
          <p:cNvSpPr>
            <a:spLocks noGrp="1"/>
          </p:cNvSpPr>
          <p:nvPr>
            <p:ph type="title"/>
          </p:nvPr>
        </p:nvSpPr>
        <p:spPr/>
        <p:txBody>
          <a:bodyPr/>
          <a:lstStyle/>
          <a:p>
            <a:r>
              <a:rPr lang="en-GB" dirty="0"/>
              <a:t>Community participation</a:t>
            </a:r>
          </a:p>
        </p:txBody>
      </p:sp>
      <p:sp>
        <p:nvSpPr>
          <p:cNvPr id="3" name="Content Placeholder 2">
            <a:extLst>
              <a:ext uri="{FF2B5EF4-FFF2-40B4-BE49-F238E27FC236}">
                <a16:creationId xmlns:a16="http://schemas.microsoft.com/office/drawing/2014/main" id="{98E71F08-9AE4-4293-A9EF-77E4F3F0EEF5}"/>
              </a:ext>
            </a:extLst>
          </p:cNvPr>
          <p:cNvSpPr>
            <a:spLocks noGrp="1"/>
          </p:cNvSpPr>
          <p:nvPr>
            <p:ph idx="1"/>
          </p:nvPr>
        </p:nvSpPr>
        <p:spPr/>
        <p:txBody>
          <a:bodyPr>
            <a:normAutofit fontScale="85000" lnSpcReduction="20000"/>
          </a:bodyPr>
          <a:lstStyle/>
          <a:p>
            <a:r>
              <a:rPr lang="en-GB" dirty="0"/>
              <a:t>What is in the young person’s local area / community and how might they get involved and access this? (not just physical space)</a:t>
            </a:r>
          </a:p>
          <a:p>
            <a:r>
              <a:rPr lang="en-GB" dirty="0"/>
              <a:t>What relationships does the young person have and need?</a:t>
            </a:r>
          </a:p>
          <a:p>
            <a:r>
              <a:rPr lang="en-GB" dirty="0"/>
              <a:t>What is the young person worried about?</a:t>
            </a:r>
          </a:p>
          <a:p>
            <a:r>
              <a:rPr lang="en-GB" dirty="0"/>
              <a:t>How do you work with families to consider what is in their community?</a:t>
            </a:r>
          </a:p>
          <a:p>
            <a:r>
              <a:rPr lang="en-GB" dirty="0"/>
              <a:t>What is available that will help that is not social care provision?</a:t>
            </a:r>
          </a:p>
          <a:p>
            <a:r>
              <a:rPr lang="en-GB" dirty="0"/>
              <a:t>Enables commissioning of provision for the future</a:t>
            </a:r>
          </a:p>
        </p:txBody>
      </p:sp>
    </p:spTree>
    <p:extLst>
      <p:ext uri="{BB962C8B-B14F-4D97-AF65-F5344CB8AC3E}">
        <p14:creationId xmlns:p14="http://schemas.microsoft.com/office/powerpoint/2010/main" val="1730724428"/>
      </p:ext>
    </p:extLst>
  </p:cSld>
  <p:clrMapOvr>
    <a:masterClrMapping/>
  </p:clrMapOvr>
  <mc:AlternateContent xmlns:mc="http://schemas.openxmlformats.org/markup-compatibility/2006" xmlns:p14="http://schemas.microsoft.com/office/powerpoint/2010/main">
    <mc:Choice Requires="p14">
      <p:transition spd="slow" p14:dur="2000" advTm="77474"/>
    </mc:Choice>
    <mc:Fallback xmlns="">
      <p:transition spd="slow" advTm="7747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B3A3-27FD-45B7-BB4A-7A1DE4D80708}"/>
              </a:ext>
            </a:extLst>
          </p:cNvPr>
          <p:cNvSpPr>
            <a:spLocks noGrp="1"/>
          </p:cNvSpPr>
          <p:nvPr>
            <p:ph type="title"/>
          </p:nvPr>
        </p:nvSpPr>
        <p:spPr/>
        <p:txBody>
          <a:bodyPr/>
          <a:lstStyle/>
          <a:p>
            <a:r>
              <a:rPr lang="en-GB" dirty="0"/>
              <a:t>Pause and think….</a:t>
            </a:r>
          </a:p>
        </p:txBody>
      </p:sp>
      <p:sp>
        <p:nvSpPr>
          <p:cNvPr id="3" name="Content Placeholder 2">
            <a:extLst>
              <a:ext uri="{FF2B5EF4-FFF2-40B4-BE49-F238E27FC236}">
                <a16:creationId xmlns:a16="http://schemas.microsoft.com/office/drawing/2014/main" id="{AA5649AC-F1D8-4B4D-8B57-3037553D5602}"/>
              </a:ext>
            </a:extLst>
          </p:cNvPr>
          <p:cNvSpPr>
            <a:spLocks noGrp="1"/>
          </p:cNvSpPr>
          <p:nvPr>
            <p:ph idx="1"/>
          </p:nvPr>
        </p:nvSpPr>
        <p:spPr/>
        <p:txBody>
          <a:bodyPr/>
          <a:lstStyle/>
          <a:p>
            <a:r>
              <a:rPr lang="en-GB" dirty="0"/>
              <a:t>What changes might you need to put in place to better support health and care needs to support young people to move to adult life?</a:t>
            </a:r>
          </a:p>
          <a:p>
            <a:r>
              <a:rPr lang="en-GB" dirty="0"/>
              <a:t>Pause this video for a few minutes and reflect on these questions</a:t>
            </a:r>
          </a:p>
          <a:p>
            <a:r>
              <a:rPr lang="en-GB" dirty="0"/>
              <a:t>Record any questions you have as we will look to answer these in the Q&amp;A session</a:t>
            </a:r>
          </a:p>
        </p:txBody>
      </p:sp>
    </p:spTree>
    <p:extLst>
      <p:ext uri="{BB962C8B-B14F-4D97-AF65-F5344CB8AC3E}">
        <p14:creationId xmlns:p14="http://schemas.microsoft.com/office/powerpoint/2010/main" val="1520142158"/>
      </p:ext>
    </p:extLst>
  </p:cSld>
  <p:clrMapOvr>
    <a:masterClrMapping/>
  </p:clrMapOvr>
  <mc:AlternateContent xmlns:mc="http://schemas.openxmlformats.org/markup-compatibility/2006" xmlns:p14="http://schemas.microsoft.com/office/powerpoint/2010/main">
    <mc:Choice Requires="p14">
      <p:transition spd="slow" p14:dur="2000" advTm="20270"/>
    </mc:Choice>
    <mc:Fallback xmlns="">
      <p:transition spd="slow" advTm="2027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Title 1">
            <a:extLst>
              <a:ext uri="{FF2B5EF4-FFF2-40B4-BE49-F238E27FC236}">
                <a16:creationId xmlns:a16="http://schemas.microsoft.com/office/drawing/2014/main" id="{8CF9A5FC-82D1-4348-B0D0-D296581EE66C}"/>
              </a:ext>
            </a:extLst>
          </p:cNvPr>
          <p:cNvSpPr>
            <a:spLocks noGrp="1" noChangeArrowheads="1"/>
          </p:cNvSpPr>
          <p:nvPr>
            <p:ph type="title"/>
          </p:nvPr>
        </p:nvSpPr>
        <p:spPr/>
        <p:txBody>
          <a:bodyPr/>
          <a:lstStyle/>
          <a:p>
            <a:r>
              <a:rPr lang="en-GB" altLang="en-US"/>
              <a:t>Working together to make it work</a:t>
            </a:r>
          </a:p>
        </p:txBody>
      </p:sp>
      <p:pic>
        <p:nvPicPr>
          <p:cNvPr id="78850" name="Content Placeholder 3">
            <a:extLst>
              <a:ext uri="{FF2B5EF4-FFF2-40B4-BE49-F238E27FC236}">
                <a16:creationId xmlns:a16="http://schemas.microsoft.com/office/drawing/2014/main" id="{C3949B67-CD34-45C7-8D60-A833C41AB8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31913" y="1700213"/>
            <a:ext cx="6048375" cy="4424362"/>
          </a:xfrm>
        </p:spPr>
      </p:pic>
    </p:spTree>
  </p:cSld>
  <p:clrMapOvr>
    <a:masterClrMapping/>
  </p:clrMapOvr>
  <mc:AlternateContent xmlns:mc="http://schemas.openxmlformats.org/markup-compatibility/2006" xmlns:p14="http://schemas.microsoft.com/office/powerpoint/2010/main">
    <mc:Choice Requires="p14">
      <p:transition spd="slow" p14:dur="2000" advTm="31154"/>
    </mc:Choice>
    <mc:Fallback xmlns="">
      <p:transition spd="slow" advTm="3115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9EE05-7315-4E98-9D4C-3B3D1DF75C3A}"/>
              </a:ext>
            </a:extLst>
          </p:cNvPr>
          <p:cNvSpPr>
            <a:spLocks noGrp="1"/>
          </p:cNvSpPr>
          <p:nvPr>
            <p:ph type="title"/>
          </p:nvPr>
        </p:nvSpPr>
        <p:spPr/>
        <p:txBody>
          <a:bodyPr/>
          <a:lstStyle/>
          <a:p>
            <a:r>
              <a:rPr lang="en-GB" dirty="0"/>
              <a:t>Training part 2 &amp; 3</a:t>
            </a:r>
          </a:p>
        </p:txBody>
      </p:sp>
      <p:sp>
        <p:nvSpPr>
          <p:cNvPr id="3" name="Content Placeholder 2">
            <a:extLst>
              <a:ext uri="{FF2B5EF4-FFF2-40B4-BE49-F238E27FC236}">
                <a16:creationId xmlns:a16="http://schemas.microsoft.com/office/drawing/2014/main" id="{41247202-0EF0-4009-B8BC-BA3144EF2DC6}"/>
              </a:ext>
            </a:extLst>
          </p:cNvPr>
          <p:cNvSpPr>
            <a:spLocks noGrp="1"/>
          </p:cNvSpPr>
          <p:nvPr>
            <p:ph idx="1"/>
          </p:nvPr>
        </p:nvSpPr>
        <p:spPr/>
        <p:txBody>
          <a:bodyPr/>
          <a:lstStyle/>
          <a:p>
            <a:r>
              <a:rPr lang="en-GB" dirty="0"/>
              <a:t>Part 2 round table discussion</a:t>
            </a:r>
          </a:p>
          <a:p>
            <a:r>
              <a:rPr lang="en-GB" dirty="0"/>
              <a:t>Part 3:</a:t>
            </a:r>
          </a:p>
          <a:p>
            <a:pPr>
              <a:buFont typeface="Courier New" panose="02070309020205020404" pitchFamily="49" charset="0"/>
              <a:buChar char="o"/>
            </a:pPr>
            <a:r>
              <a:rPr lang="en-GB" dirty="0"/>
              <a:t>Aspirations and outcomes for PFA</a:t>
            </a:r>
          </a:p>
          <a:p>
            <a:pPr>
              <a:buFont typeface="Courier New" panose="02070309020205020404" pitchFamily="49" charset="0"/>
              <a:buChar char="o"/>
            </a:pPr>
            <a:r>
              <a:rPr lang="en-GB" dirty="0"/>
              <a:t>Transition meetings / Annual reviews from year 9</a:t>
            </a:r>
          </a:p>
          <a:p>
            <a:pPr>
              <a:buFont typeface="Courier New" panose="02070309020205020404" pitchFamily="49" charset="0"/>
              <a:buChar char="o"/>
            </a:pPr>
            <a:r>
              <a:rPr lang="en-GB" dirty="0"/>
              <a:t>Q &amp; A</a:t>
            </a:r>
          </a:p>
        </p:txBody>
      </p:sp>
    </p:spTree>
    <p:extLst>
      <p:ext uri="{BB962C8B-B14F-4D97-AF65-F5344CB8AC3E}">
        <p14:creationId xmlns:p14="http://schemas.microsoft.com/office/powerpoint/2010/main" val="1449100635"/>
      </p:ext>
    </p:extLst>
  </p:cSld>
  <p:clrMapOvr>
    <a:masterClrMapping/>
  </p:clrMapOvr>
  <mc:AlternateContent xmlns:mc="http://schemas.openxmlformats.org/markup-compatibility/2006" xmlns:p14="http://schemas.microsoft.com/office/powerpoint/2010/main">
    <mc:Choice Requires="p14">
      <p:transition spd="slow" p14:dur="2000" advTm="188097"/>
    </mc:Choice>
    <mc:Fallback xmlns="">
      <p:transition spd="slow" advTm="188097"/>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is Preparation for Adulthood?</a:t>
            </a:r>
          </a:p>
        </p:txBody>
      </p:sp>
      <p:sp>
        <p:nvSpPr>
          <p:cNvPr id="3" name="Content Placeholder 2"/>
          <p:cNvSpPr>
            <a:spLocks noGrp="1"/>
          </p:cNvSpPr>
          <p:nvPr>
            <p:ph idx="1"/>
          </p:nvPr>
        </p:nvSpPr>
        <p:spPr>
          <a:xfrm>
            <a:off x="457200" y="1600200"/>
            <a:ext cx="5844988" cy="4525963"/>
          </a:xfrm>
        </p:spPr>
        <p:txBody>
          <a:bodyPr>
            <a:normAutofit fontScale="62500" lnSpcReduction="20000"/>
          </a:bodyPr>
          <a:lstStyle/>
          <a:p>
            <a:pPr lvl="0"/>
            <a:r>
              <a:rPr lang="en-GB" dirty="0"/>
              <a:t>Must be a focus of all reviews from Year 9 onwards</a:t>
            </a:r>
          </a:p>
          <a:p>
            <a:pPr lvl="0">
              <a:buFont typeface="Wingdings" panose="05000000000000000000" pitchFamily="2" charset="2"/>
              <a:buChar char="q"/>
            </a:pPr>
            <a:r>
              <a:rPr lang="en-GB" dirty="0"/>
              <a:t>Employment</a:t>
            </a:r>
          </a:p>
          <a:p>
            <a:pPr lvl="0">
              <a:buFont typeface="Wingdings" panose="05000000000000000000" pitchFamily="2" charset="2"/>
              <a:buChar char="q"/>
            </a:pPr>
            <a:r>
              <a:rPr lang="en-GB" dirty="0"/>
              <a:t>Independence</a:t>
            </a:r>
          </a:p>
          <a:p>
            <a:pPr lvl="0">
              <a:buFont typeface="Wingdings" panose="05000000000000000000" pitchFamily="2" charset="2"/>
              <a:buChar char="q"/>
            </a:pPr>
            <a:r>
              <a:rPr lang="en-GB" dirty="0"/>
              <a:t>Community participation</a:t>
            </a:r>
          </a:p>
          <a:p>
            <a:pPr lvl="0">
              <a:buFont typeface="Wingdings" panose="05000000000000000000" pitchFamily="2" charset="2"/>
              <a:buChar char="q"/>
            </a:pPr>
            <a:r>
              <a:rPr lang="en-GB" dirty="0"/>
              <a:t>Managing health</a:t>
            </a:r>
          </a:p>
          <a:p>
            <a:pPr lvl="0"/>
            <a:r>
              <a:rPr lang="en-GB" dirty="0"/>
              <a:t>Transition between children and adult services</a:t>
            </a:r>
          </a:p>
          <a:p>
            <a:pPr lvl="0"/>
            <a:r>
              <a:rPr lang="en-GB" dirty="0"/>
              <a:t>When an EHC plan is likely to be ceased within the next 12 months ensure plan for the future</a:t>
            </a:r>
          </a:p>
          <a:p>
            <a:pPr lvl="0"/>
            <a:r>
              <a:rPr lang="en-GB" u="sng" dirty="0">
                <a:solidFill>
                  <a:srgbClr val="0000FF"/>
                </a:solidFill>
                <a:effectLst/>
                <a:ea typeface="Calibri" panose="020F0502020204030204" pitchFamily="34" charset="0"/>
                <a:cs typeface="Calibri" panose="020F0502020204030204" pitchFamily="34" charset="0"/>
                <a:hlinkClick r:id="rId3"/>
              </a:rPr>
              <a:t>https://www.youtube.com/watch?v=99AwXrcQwgE&amp;feature=youtu.be</a:t>
            </a:r>
            <a:endParaRPr lang="en-GB" dirty="0"/>
          </a:p>
          <a:p>
            <a:pPr lvl="0"/>
            <a:r>
              <a:rPr lang="en-GB" dirty="0">
                <a:hlinkClick r:id="rId4"/>
              </a:rPr>
              <a:t>https://www.learnsheffield.co.uk/Downloads/InclusionDocuments/20-21/Prep%20for%20adulthood%20updated%20Nov%202020.pdf</a:t>
            </a:r>
            <a:r>
              <a:rPr lang="en-GB" dirty="0"/>
              <a:t> </a:t>
            </a:r>
          </a:p>
          <a:p>
            <a:pPr lvl="0"/>
            <a:endParaRPr lang="en-GB" dirty="0"/>
          </a:p>
        </p:txBody>
      </p:sp>
      <p:pic>
        <p:nvPicPr>
          <p:cNvPr id="4" name="Picture 3">
            <a:extLst>
              <a:ext uri="{FF2B5EF4-FFF2-40B4-BE49-F238E27FC236}">
                <a16:creationId xmlns:a16="http://schemas.microsoft.com/office/drawing/2014/main" id="{6C2D22C5-0FF8-4FFF-AC73-5608F3D6D7B8}"/>
              </a:ext>
            </a:extLst>
          </p:cNvPr>
          <p:cNvPicPr>
            <a:picLocks noChangeAspect="1"/>
          </p:cNvPicPr>
          <p:nvPr/>
        </p:nvPicPr>
        <p:blipFill>
          <a:blip r:embed="rId5"/>
          <a:stretch>
            <a:fillRect/>
          </a:stretch>
        </p:blipFill>
        <p:spPr>
          <a:xfrm>
            <a:off x="6499412" y="1600200"/>
            <a:ext cx="2316814" cy="3307488"/>
          </a:xfrm>
          <a:prstGeom prst="rect">
            <a:avLst/>
          </a:prstGeom>
        </p:spPr>
      </p:pic>
    </p:spTree>
    <p:extLst>
      <p:ext uri="{BB962C8B-B14F-4D97-AF65-F5344CB8AC3E}">
        <p14:creationId xmlns:p14="http://schemas.microsoft.com/office/powerpoint/2010/main" val="3225856034"/>
      </p:ext>
    </p:extLst>
  </p:cSld>
  <p:clrMapOvr>
    <a:masterClrMapping/>
  </p:clrMapOvr>
  <mc:AlternateContent xmlns:mc="http://schemas.openxmlformats.org/markup-compatibility/2006" xmlns:p14="http://schemas.microsoft.com/office/powerpoint/2010/main">
    <mc:Choice Requires="p14">
      <p:transition spd="slow" p14:dur="2000" advTm="99205"/>
    </mc:Choice>
    <mc:Fallback xmlns="">
      <p:transition spd="slow" advTm="9920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A0BD25-C2D9-4BD7-83E1-60A01983D886}"/>
              </a:ext>
            </a:extLst>
          </p:cNvPr>
          <p:cNvPicPr>
            <a:picLocks noChangeAspect="1"/>
          </p:cNvPicPr>
          <p:nvPr/>
        </p:nvPicPr>
        <p:blipFill>
          <a:blip r:embed="rId2"/>
          <a:stretch>
            <a:fillRect/>
          </a:stretch>
        </p:blipFill>
        <p:spPr>
          <a:xfrm>
            <a:off x="0" y="214543"/>
            <a:ext cx="9144000" cy="6428913"/>
          </a:xfrm>
          <a:prstGeom prst="rect">
            <a:avLst/>
          </a:prstGeom>
        </p:spPr>
      </p:pic>
    </p:spTree>
    <p:extLst>
      <p:ext uri="{BB962C8B-B14F-4D97-AF65-F5344CB8AC3E}">
        <p14:creationId xmlns:p14="http://schemas.microsoft.com/office/powerpoint/2010/main" val="3507924737"/>
      </p:ext>
    </p:extLst>
  </p:cSld>
  <p:clrMapOvr>
    <a:masterClrMapping/>
  </p:clrMapOvr>
  <mc:AlternateContent xmlns:mc="http://schemas.openxmlformats.org/markup-compatibility/2006" xmlns:p14="http://schemas.microsoft.com/office/powerpoint/2010/main">
    <mc:Choice Requires="p14">
      <p:transition spd="slow" p14:dur="2000" advTm="120730"/>
    </mc:Choice>
    <mc:Fallback xmlns="">
      <p:transition spd="slow" advTm="12073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3197819-6FFF-4EEA-8A56-11CD8317DDAC}"/>
              </a:ext>
            </a:extLst>
          </p:cNvPr>
          <p:cNvPicPr>
            <a:picLocks noChangeAspect="1"/>
          </p:cNvPicPr>
          <p:nvPr/>
        </p:nvPicPr>
        <p:blipFill>
          <a:blip r:embed="rId2"/>
          <a:stretch>
            <a:fillRect/>
          </a:stretch>
        </p:blipFill>
        <p:spPr>
          <a:xfrm>
            <a:off x="0" y="107125"/>
            <a:ext cx="9144000" cy="6643749"/>
          </a:xfrm>
          <a:prstGeom prst="rect">
            <a:avLst/>
          </a:prstGeom>
        </p:spPr>
      </p:pic>
    </p:spTree>
    <p:extLst>
      <p:ext uri="{BB962C8B-B14F-4D97-AF65-F5344CB8AC3E}">
        <p14:creationId xmlns:p14="http://schemas.microsoft.com/office/powerpoint/2010/main" val="2056438874"/>
      </p:ext>
    </p:extLst>
  </p:cSld>
  <p:clrMapOvr>
    <a:masterClrMapping/>
  </p:clrMapOvr>
  <mc:AlternateContent xmlns:mc="http://schemas.openxmlformats.org/markup-compatibility/2006" xmlns:p14="http://schemas.microsoft.com/office/powerpoint/2010/main">
    <mc:Choice Requires="p14">
      <p:transition spd="slow" p14:dur="2000" advTm="72184"/>
    </mc:Choice>
    <mc:Fallback xmlns="">
      <p:transition spd="slow" advTm="7218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6F67DC-4E03-4370-9B8F-77E946173D23}"/>
              </a:ext>
            </a:extLst>
          </p:cNvPr>
          <p:cNvPicPr>
            <a:picLocks noChangeAspect="1"/>
          </p:cNvPicPr>
          <p:nvPr/>
        </p:nvPicPr>
        <p:blipFill>
          <a:blip r:embed="rId2"/>
          <a:stretch>
            <a:fillRect/>
          </a:stretch>
        </p:blipFill>
        <p:spPr>
          <a:xfrm>
            <a:off x="0" y="126357"/>
            <a:ext cx="9144000" cy="6605286"/>
          </a:xfrm>
          <a:prstGeom prst="rect">
            <a:avLst/>
          </a:prstGeom>
        </p:spPr>
      </p:pic>
    </p:spTree>
    <p:extLst>
      <p:ext uri="{BB962C8B-B14F-4D97-AF65-F5344CB8AC3E}">
        <p14:creationId xmlns:p14="http://schemas.microsoft.com/office/powerpoint/2010/main" val="342904274"/>
      </p:ext>
    </p:extLst>
  </p:cSld>
  <p:clrMapOvr>
    <a:masterClrMapping/>
  </p:clrMapOvr>
  <mc:AlternateContent xmlns:mc="http://schemas.openxmlformats.org/markup-compatibility/2006" xmlns:p14="http://schemas.microsoft.com/office/powerpoint/2010/main">
    <mc:Choice Requires="p14">
      <p:transition spd="slow" p14:dur="2000" advTm="52440"/>
    </mc:Choice>
    <mc:Fallback xmlns="">
      <p:transition spd="slow" advTm="5244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8191519-7EAA-4439-B3BE-11898752DB7F}"/>
              </a:ext>
            </a:extLst>
          </p:cNvPr>
          <p:cNvPicPr>
            <a:picLocks noChangeAspect="1"/>
          </p:cNvPicPr>
          <p:nvPr/>
        </p:nvPicPr>
        <p:blipFill>
          <a:blip r:embed="rId2"/>
          <a:stretch>
            <a:fillRect/>
          </a:stretch>
        </p:blipFill>
        <p:spPr>
          <a:xfrm>
            <a:off x="0" y="125286"/>
            <a:ext cx="9144000" cy="6607427"/>
          </a:xfrm>
          <a:prstGeom prst="rect">
            <a:avLst/>
          </a:prstGeom>
        </p:spPr>
      </p:pic>
    </p:spTree>
    <p:extLst>
      <p:ext uri="{BB962C8B-B14F-4D97-AF65-F5344CB8AC3E}">
        <p14:creationId xmlns:p14="http://schemas.microsoft.com/office/powerpoint/2010/main" val="1107965156"/>
      </p:ext>
    </p:extLst>
  </p:cSld>
  <p:clrMapOvr>
    <a:masterClrMapping/>
  </p:clrMapOvr>
  <mc:AlternateContent xmlns:mc="http://schemas.openxmlformats.org/markup-compatibility/2006" xmlns:p14="http://schemas.microsoft.com/office/powerpoint/2010/main">
    <mc:Choice Requires="p14">
      <p:transition spd="slow" p14:dur="2000" advTm="79468"/>
    </mc:Choice>
    <mc:Fallback xmlns="">
      <p:transition spd="slow" advTm="79468"/>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3560</Words>
  <Application>Microsoft Office PowerPoint</Application>
  <PresentationFormat>On-screen Show (4:3)</PresentationFormat>
  <Paragraphs>223</Paragraphs>
  <Slides>48</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Courier New</vt:lpstr>
      <vt:lpstr>Wingdings</vt:lpstr>
      <vt:lpstr>1_Office Theme</vt:lpstr>
      <vt:lpstr>Office Theme</vt:lpstr>
      <vt:lpstr>Preparation for Adulthood</vt:lpstr>
      <vt:lpstr>Introduction</vt:lpstr>
      <vt:lpstr>Session aims</vt:lpstr>
      <vt:lpstr>Some questions to hold in your mind whilst completing this training</vt:lpstr>
      <vt:lpstr>What is Preparation for Adulthood?</vt:lpstr>
      <vt:lpstr>PowerPoint Presentation</vt:lpstr>
      <vt:lpstr>PowerPoint Presentation</vt:lpstr>
      <vt:lpstr>PowerPoint Presentation</vt:lpstr>
      <vt:lpstr>PowerPoint Presentation</vt:lpstr>
      <vt:lpstr>Why is this important?</vt:lpstr>
      <vt:lpstr>Pause and think….</vt:lpstr>
      <vt:lpstr>What the code of practice says</vt:lpstr>
      <vt:lpstr>What the code of practice says</vt:lpstr>
      <vt:lpstr>Starting Early</vt:lpstr>
      <vt:lpstr>Support from Year 9 onwards</vt:lpstr>
      <vt:lpstr>EHC Plans: Preparing for Adulthood Reviews</vt:lpstr>
      <vt:lpstr>Support to prepare for higher education and/or employment</vt:lpstr>
      <vt:lpstr>Support to prepare for independent living</vt:lpstr>
      <vt:lpstr>Support in maintaining good health in adult life</vt:lpstr>
      <vt:lpstr>Support in participating in society</vt:lpstr>
      <vt:lpstr>EHC review</vt:lpstr>
      <vt:lpstr>What does this all mean for us?</vt:lpstr>
      <vt:lpstr>Transition planning for young people</vt:lpstr>
      <vt:lpstr>Transition planning for young people</vt:lpstr>
      <vt:lpstr>PowerPoint Presentation</vt:lpstr>
      <vt:lpstr>Parent or Young Person decision?</vt:lpstr>
      <vt:lpstr>Timeline for Preparation for Adulthood</vt:lpstr>
      <vt:lpstr>Pause and think….</vt:lpstr>
      <vt:lpstr>Types of post-16 education / training</vt:lpstr>
      <vt:lpstr>Careers guidance</vt:lpstr>
      <vt:lpstr>What is a Study Programme?</vt:lpstr>
      <vt:lpstr>Preparing for a study programme</vt:lpstr>
      <vt:lpstr>Work Experience and Partnerships – questions and challenges</vt:lpstr>
      <vt:lpstr>Pause and think….</vt:lpstr>
      <vt:lpstr>Health needs in adult life</vt:lpstr>
      <vt:lpstr>Health needs in adult life</vt:lpstr>
      <vt:lpstr>Health needs in adult life</vt:lpstr>
      <vt:lpstr>Health services</vt:lpstr>
      <vt:lpstr>Health needs in adult life</vt:lpstr>
      <vt:lpstr>Care planning</vt:lpstr>
      <vt:lpstr>What is the care Act?</vt:lpstr>
      <vt:lpstr>Mental Capacity Act</vt:lpstr>
      <vt:lpstr>Areas to consider</vt:lpstr>
      <vt:lpstr>Developing independence</vt:lpstr>
      <vt:lpstr>Community participation</vt:lpstr>
      <vt:lpstr>Pause and think….</vt:lpstr>
      <vt:lpstr>Working together to make it work</vt:lpstr>
      <vt:lpstr>Training part 2 &amp; 3</vt:lpstr>
    </vt:vector>
  </TitlesOfParts>
  <Company>SCC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Kieran Flanagan</dc:creator>
  <cp:lastModifiedBy>Tim Armstrong</cp:lastModifiedBy>
  <cp:revision>52</cp:revision>
  <dcterms:created xsi:type="dcterms:W3CDTF">2015-02-03T11:49:43Z</dcterms:created>
  <dcterms:modified xsi:type="dcterms:W3CDTF">2021-12-22T11:17:00Z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8588358-c3f1-4695-a290-e2f70d15689d_Enabled">
    <vt:lpwstr>true</vt:lpwstr>
  </property>
  <property fmtid="{D5CDD505-2E9C-101B-9397-08002B2CF9AE}" pid="3" name="MSIP_Label_c8588358-c3f1-4695-a290-e2f70d15689d_SetDate">
    <vt:lpwstr>2021-11-29T17:31:29Z</vt:lpwstr>
  </property>
  <property fmtid="{D5CDD505-2E9C-101B-9397-08002B2CF9AE}" pid="4" name="MSIP_Label_c8588358-c3f1-4695-a290-e2f70d15689d_Method">
    <vt:lpwstr>Privileged</vt:lpwstr>
  </property>
  <property fmtid="{D5CDD505-2E9C-101B-9397-08002B2CF9AE}" pid="5" name="MSIP_Label_c8588358-c3f1-4695-a290-e2f70d15689d_Name">
    <vt:lpwstr>Official – General</vt:lpwstr>
  </property>
  <property fmtid="{D5CDD505-2E9C-101B-9397-08002B2CF9AE}" pid="6" name="MSIP_Label_c8588358-c3f1-4695-a290-e2f70d15689d_SiteId">
    <vt:lpwstr>a1ba59b9-7204-48d8-a360-7770245ad4a9</vt:lpwstr>
  </property>
  <property fmtid="{D5CDD505-2E9C-101B-9397-08002B2CF9AE}" pid="7" name="MSIP_Label_c8588358-c3f1-4695-a290-e2f70d15689d_ActionId">
    <vt:lpwstr>dc3dcf7e-2b29-4a3a-b818-c5ad45bb0d49</vt:lpwstr>
  </property>
  <property fmtid="{D5CDD505-2E9C-101B-9397-08002B2CF9AE}" pid="8" name="MSIP_Label_c8588358-c3f1-4695-a290-e2f70d15689d_ContentBits">
    <vt:lpwstr>0</vt:lpwstr>
  </property>
</Properties>
</file>