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4" r:id="rId2"/>
    <p:sldMasterId id="2147483710" r:id="rId3"/>
    <p:sldMasterId id="2147483758" r:id="rId4"/>
    <p:sldMasterId id="2147483770" r:id="rId5"/>
    <p:sldMasterId id="2147483818" r:id="rId6"/>
  </p:sldMasterIdLst>
  <p:notesMasterIdLst>
    <p:notesMasterId r:id="rId17"/>
  </p:notesMasterIdLst>
  <p:handoutMasterIdLst>
    <p:handoutMasterId r:id="rId18"/>
  </p:handoutMasterIdLst>
  <p:sldIdLst>
    <p:sldId id="570" r:id="rId7"/>
    <p:sldId id="594" r:id="rId8"/>
    <p:sldId id="591" r:id="rId9"/>
    <p:sldId id="608" r:id="rId10"/>
    <p:sldId id="588" r:id="rId11"/>
    <p:sldId id="592" r:id="rId12"/>
    <p:sldId id="589" r:id="rId13"/>
    <p:sldId id="590" r:id="rId14"/>
    <p:sldId id="593" r:id="rId15"/>
    <p:sldId id="59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F1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3" autoAdjust="0"/>
    <p:restoredTop sz="96092" autoAdjust="0"/>
  </p:normalViewPr>
  <p:slideViewPr>
    <p:cSldViewPr snapToGrid="0" snapToObjects="1">
      <p:cViewPr>
        <p:scale>
          <a:sx n="66" d="100"/>
          <a:sy n="66" d="100"/>
        </p:scale>
        <p:origin x="-5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20"/>
    </p:cViewPr>
  </p:sorterViewPr>
  <p:notesViewPr>
    <p:cSldViewPr snapToGrid="0" snapToObjects="1">
      <p:cViewPr varScale="1">
        <p:scale>
          <a:sx n="52" d="100"/>
          <a:sy n="52" d="100"/>
        </p:scale>
        <p:origin x="-259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5032-AAC9-4C37-A94C-CB31BF35F23C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6C130-7DB0-4E9A-8954-4B0CA97801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500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F1293-8144-401F-B352-B15D24C08590}" type="datetimeFigureOut">
              <a:rPr lang="en-GB" smtClean="0"/>
              <a:t>13/03/2020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2203-A62D-4D5A-8F25-B91CA7A5EC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0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If useful:</a:t>
            </a:r>
          </a:p>
          <a:p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The processes are not about judging the quality of the SENCO’s work.  Their purpose is to provide additional support and advice from a range of professionals.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People at panel won’t always have the same opinion – as happens for all panels – but professional challenge and dialogue is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2203-A62D-4D5A-8F25-B91CA7A5EC8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58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5883-EEFA-984A-B50A-CB75302A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A13018-1F49-F94D-80E8-C0D1B7E56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A9087-43B9-7740-93F6-7BAF42CD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3DF2-C51F-46FB-A87D-1AE3A84024E0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93774B-C557-0246-8174-DE13D6CF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82CFA-F0A8-8440-ABCD-C7DDDB36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2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E383C-9842-DB4A-BDA9-78061AFF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5CBDC8-4B26-CA41-B6BC-851080EE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0E8F4-3C6E-894C-AB27-59EC667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30E9-1E96-4C13-97FF-EBFE2B28F3E0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4650A-EC1A-D94B-A950-47B865D4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F8F50-5E6E-844E-BFB4-2B7AC592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2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463620-DEE0-974E-A83E-013A26FA2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EA0F2A-5954-C24C-BB31-024009170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7834A-1A23-CD41-8949-548BA13A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BFAB-D53D-4255-B35F-95ABFFFB940F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3ED0B-0CCE-604A-B643-507E1585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B0972-F30D-B844-A5AE-119F088B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1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5883-EEFA-984A-B50A-CB75302A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A13018-1F49-F94D-80E8-C0D1B7E56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A9087-43B9-7740-93F6-7BAF42CD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9F25-F276-409E-A128-CF224844F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93774B-C557-0246-8174-DE13D6CF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82CFA-F0A8-8440-ABCD-C7DDDB36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2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9AA55-D6DB-BC41-AA30-D11925D6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EA1D6-89B3-5C49-ADBC-F7403008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D8A374-DC1E-F947-80DF-625141C1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BEA1-3D83-42B3-9D3A-F528A9C4E5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9DCFA-D012-FC41-9A45-55E6C6D3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AA8940-B421-8547-AEB8-53281E32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1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DC956-2F76-EE4A-963E-3CD0B790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DF64B-F786-1A4A-84BF-790C21123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3A62A-47C5-A04A-93DF-A0812D19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574A-2E08-4588-BF92-C05F3A414F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1C3BE5-3EC1-E148-9DB3-9937D8F1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63177-9FF4-BF4C-B7FD-8D193933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3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B7B28-14BD-464D-BC3D-A34BEDA6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3D9BA-8D66-A848-A6A9-83240DB23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0C818-882A-1341-8EF0-C9E3DE98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8F396F-5036-4E4C-9147-768410F4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8452-BDDA-4AF9-90D6-BF0622388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1FEC17-4CE0-104B-B2A2-D9292421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45571-10ED-6848-8545-927C3E80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A8DA4-0EE4-DC4A-8EEA-10A5A8CF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6837DB-46F7-A643-99E9-1A1930539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19BF7-7D08-664F-BF2E-3BA91C51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1700C0-1D32-FF46-8324-8DBB79B1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21E4C3-F5FE-6C4A-B8D3-EF51D52E3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014A47-87B0-824B-8746-8F664FEE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278F-CB1D-4AA2-A4A1-1B9306D9D6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C362DB-B258-E440-AD48-FD2DD924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0758CE-B8DB-1048-A832-3CB94726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2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2F728-BE06-6445-8942-FD63B3D2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276A1F-8140-3E4E-9628-C36E9F48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5C89-6DFF-427A-A49E-1C37E11F83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EB74C3-76B9-4744-AA51-898DDB4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372627-FC26-614B-9763-268355C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6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A0998F-EE98-8D44-B5C5-DA5BAC64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1953-AEBF-4A5F-BCED-95E9D876A6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D5B829-DB6F-094A-AB5A-1A80965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3D25E7-B9E2-3949-A5D3-0F831C27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A01D9-00C5-2447-91B6-7D0FF082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ED520-5DEC-0243-86DF-C84452AF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03CAFA-A227-B242-B35E-CC6F52EC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5B97B0-A062-7B49-AB2C-B7F81B98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FBD9-F38D-4A13-842D-CB6786458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82A7B-89B5-114A-A011-A875AF40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318574-DD2B-9649-AF68-F5C9BB5D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9AA55-D6DB-BC41-AA30-D11925D6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EA1D6-89B3-5C49-ADBC-F7403008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D8A374-DC1E-F947-80DF-625141C1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C429-FC55-44C2-A1E5-4F67B2C5C083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9DCFA-D012-FC41-9A45-55E6C6D3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AA8940-B421-8547-AEB8-53281E32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2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E86DD-83D6-6145-9B72-7FAB28CD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3540B3-CBA5-5D43-9F52-0106DDB84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16FE3B-A674-8A49-9EA2-56D4AE43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7E630-0E39-984B-AE6B-ADD2D3E8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3FB2-E0B6-42A9-9D7A-83C9EC38F5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89F8B7-28DC-AF44-85DB-0B232911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C0AF20-FDE1-9A4E-8DFE-2E46B446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5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E383C-9842-DB4A-BDA9-78061AFF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5CBDC8-4B26-CA41-B6BC-851080EE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0E8F4-3C6E-894C-AB27-59EC667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C328-CB52-4DD4-B0ED-B18F4DC37D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4650A-EC1A-D94B-A950-47B865D4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F8F50-5E6E-844E-BFB4-2B7AC592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3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463620-DEE0-974E-A83E-013A26FA2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EA0F2A-5954-C24C-BB31-024009170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7834A-1A23-CD41-8949-548BA13A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BCB8-B8DC-4E18-80C9-479AE963F8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3ED0B-0CCE-604A-B643-507E1585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B0972-F30D-B844-A5AE-119F088B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59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F1B1-9503-492F-A26F-7EEB3C1235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35F8-6227-4B76-BA94-3D36CA16AE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099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4B12-B3DA-4B0F-95D7-B0062E80DF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05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2C65-7553-47B8-8CB5-140C4724F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72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031-73FE-48EF-BD26-E195B2E01B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70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30B8-C3F2-477A-89FA-B40801F265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6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BEA7-BE35-40F5-AE5D-A8D57E2559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7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BCAA-1B64-41EC-AB7B-4DE0717C2D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2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DC956-2F76-EE4A-963E-3CD0B790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DF64B-F786-1A4A-84BF-790C21123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3A62A-47C5-A04A-93DF-A0812D19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30A1-137E-4268-A5F6-B30C33A1FB6A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1C3BE5-3EC1-E148-9DB3-9937D8F1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63177-9FF4-BF4C-B7FD-8D193933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78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840A-1616-45DC-BF60-D6DB399F11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10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DE96-A1FD-4E29-928E-51FA5A74F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99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B80E-F38B-4DC4-9CF7-5020537E54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98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8471-9173-4286-8E30-511C29360C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97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7FB0-C6A6-433A-B4E3-EF73115D68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8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5883-EEFA-984A-B50A-CB75302A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A13018-1F49-F94D-80E8-C0D1B7E56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A9087-43B9-7740-93F6-7BAF42CD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A2C1-89CF-45E4-B129-44CCD863F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93774B-C557-0246-8174-DE13D6CF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82CFA-F0A8-8440-ABCD-C7DDDB36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4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9AA55-D6DB-BC41-AA30-D11925D6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EA1D6-89B3-5C49-ADBC-F7403008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D8A374-DC1E-F947-80DF-625141C1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F29-41A4-4F38-9DF3-717C1CCD4E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9DCFA-D012-FC41-9A45-55E6C6D3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AA8940-B421-8547-AEB8-53281E32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36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DC956-2F76-EE4A-963E-3CD0B790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DF64B-F786-1A4A-84BF-790C21123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3A62A-47C5-A04A-93DF-A0812D19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87D8-CF4E-404F-BE29-1121529BF9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1C3BE5-3EC1-E148-9DB3-9937D8F1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63177-9FF4-BF4C-B7FD-8D193933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32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B7B28-14BD-464D-BC3D-A34BEDA6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3D9BA-8D66-A848-A6A9-83240DB23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0C818-882A-1341-8EF0-C9E3DE98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8F396F-5036-4E4C-9147-768410F4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BB2-7711-4DC4-8C22-9DB6B2D244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1FEC17-4CE0-104B-B2A2-D9292421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45571-10ED-6848-8545-927C3E80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5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A8DA4-0EE4-DC4A-8EEA-10A5A8CF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6837DB-46F7-A643-99E9-1A1930539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19BF7-7D08-664F-BF2E-3BA91C51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1700C0-1D32-FF46-8324-8DBB79B1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21E4C3-F5FE-6C4A-B8D3-EF51D52E3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014A47-87B0-824B-8746-8F664FEE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7B63-CE5B-4110-806E-745B429895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C362DB-B258-E440-AD48-FD2DD924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0758CE-B8DB-1048-A832-3CB94726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2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B7B28-14BD-464D-BC3D-A34BEDA6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3D9BA-8D66-A848-A6A9-83240DB23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0C818-882A-1341-8EF0-C9E3DE98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8F396F-5036-4E4C-9147-768410F4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E38B-64CB-41EA-9E6B-A789827416F7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1FEC17-4CE0-104B-B2A2-D9292421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45571-10ED-6848-8545-927C3E80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60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2F728-BE06-6445-8942-FD63B3D2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276A1F-8140-3E4E-9628-C36E9F48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607E-FCBA-42EA-9726-CDD47C7C20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EB74C3-76B9-4744-AA51-898DDB4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372627-FC26-614B-9763-268355C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22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A0998F-EE98-8D44-B5C5-DA5BAC64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FA18-93E9-4F81-81CD-2B4BEA8A88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D5B829-DB6F-094A-AB5A-1A80965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3D25E7-B9E2-3949-A5D3-0F831C27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27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A01D9-00C5-2447-91B6-7D0FF082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ED520-5DEC-0243-86DF-C84452AF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03CAFA-A227-B242-B35E-CC6F52EC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5B97B0-A062-7B49-AB2C-B7F81B98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7E2E-71A7-455D-A538-8229575719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82A7B-89B5-114A-A011-A875AF40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318574-DD2B-9649-AF68-F5C9BB5D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0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E86DD-83D6-6145-9B72-7FAB28CD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3540B3-CBA5-5D43-9F52-0106DDB84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16FE3B-A674-8A49-9EA2-56D4AE43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7E630-0E39-984B-AE6B-ADD2D3E8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CD53-D051-4AD5-9194-55B5ED6633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89F8B7-28DC-AF44-85DB-0B232911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C0AF20-FDE1-9A4E-8DFE-2E46B446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74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E383C-9842-DB4A-BDA9-78061AFF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5CBDC8-4B26-CA41-B6BC-851080EE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0E8F4-3C6E-894C-AB27-59EC667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D5E5-975E-47EF-8695-EF111A9870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4650A-EC1A-D94B-A950-47B865D4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F8F50-5E6E-844E-BFB4-2B7AC592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86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463620-DEE0-974E-A83E-013A26FA2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EA0F2A-5954-C24C-BB31-024009170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7834A-1A23-CD41-8949-548BA13A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B1D4-E41B-40F7-965F-C5DBE5F076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3ED0B-0CCE-604A-B643-507E1585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B0972-F30D-B844-A5AE-119F088B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98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1B88-2E86-4CA9-94F1-80777BF71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26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AC53-C138-40AB-83E8-C61E4419F0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5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8EAD-1DB3-4C53-9334-3EC55B1BC2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4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A8A8-B148-4B00-A51F-07A093DDEE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A8DA4-0EE4-DC4A-8EEA-10A5A8CF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6837DB-46F7-A643-99E9-1A1930539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19BF7-7D08-664F-BF2E-3BA91C51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1700C0-1D32-FF46-8324-8DBB79B1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21E4C3-F5FE-6C4A-B8D3-EF51D52E3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014A47-87B0-824B-8746-8F664FEE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6ACE-A1DF-4D4F-A9F9-1A1099168915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C362DB-B258-E440-AD48-FD2DD924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0758CE-B8DB-1048-A832-3CB94726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01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C666-8199-4403-807E-59EB15CB6F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6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1564-D157-4F40-96C0-257C939AB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94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79B2-4CEC-40B1-9537-EE4AD2FA25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51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2CA6-35DD-4D15-A2C8-88CBDA75E9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25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A499-8448-4C1F-A2BE-1CEFFB5CF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50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5072-EF9F-42FB-ADE5-8DDDB8ECD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4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2EE1-ECAE-4C00-B115-76641FB7E7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12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05883-EEFA-984A-B50A-CB75302A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A13018-1F49-F94D-80E8-C0D1B7E56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AA9087-43B9-7740-93F6-7BAF42CD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6E0E-09BE-4D13-9A52-077F1F1BA2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93774B-C557-0246-8174-DE13D6CF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82CFA-F0A8-8440-ABCD-C7DDDB36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27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9AA55-D6DB-BC41-AA30-D11925D6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EA1D6-89B3-5C49-ADBC-F7403008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D8A374-DC1E-F947-80DF-625141C1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DAE5-D107-4B91-818F-1B1171F120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9DCFA-D012-FC41-9A45-55E6C6D3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AA8940-B421-8547-AEB8-53281E32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9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DC956-2F76-EE4A-963E-3CD0B790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DF64B-F786-1A4A-84BF-790C21123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3A62A-47C5-A04A-93DF-A0812D19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B47-693E-4F8D-BD4F-FC4B673829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1C3BE5-3EC1-E148-9DB3-9937D8F1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63177-9FF4-BF4C-B7FD-8D193933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0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2F728-BE06-6445-8942-FD63B3D2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276A1F-8140-3E4E-9628-C36E9F48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AC7C-E27A-4A64-8BC6-7692758E3A1B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EB74C3-76B9-4744-AA51-898DDB4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372627-FC26-614B-9763-268355C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26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B7B28-14BD-464D-BC3D-A34BEDA6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3D9BA-8D66-A848-A6A9-83240DB23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00C818-882A-1341-8EF0-C9E3DE98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8F396F-5036-4E4C-9147-768410F4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776B-DCE9-4EC6-BBA6-61DD4E01D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1FEC17-4CE0-104B-B2A2-D9292421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45571-10ED-6848-8545-927C3E80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34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A8DA4-0EE4-DC4A-8EEA-10A5A8CF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6837DB-46F7-A643-99E9-1A1930539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719BF7-7D08-664F-BF2E-3BA91C51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1700C0-1D32-FF46-8324-8DBB79B1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21E4C3-F5FE-6C4A-B8D3-EF51D52E3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014A47-87B0-824B-8746-8F664FEE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69C9-A414-4A37-80ED-74B56C0E6F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C362DB-B258-E440-AD48-FD2DD924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0758CE-B8DB-1048-A832-3CB94726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68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2F728-BE06-6445-8942-FD63B3D2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276A1F-8140-3E4E-9628-C36E9F48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FAB1-E4B0-4DB7-8CF1-8DC8BE8598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EB74C3-76B9-4744-AA51-898DDB4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372627-FC26-614B-9763-268355C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95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A0998F-EE98-8D44-B5C5-DA5BAC64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AFC5-4416-401A-890B-4E6945B6C7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D5B829-DB6F-094A-AB5A-1A80965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3D25E7-B9E2-3949-A5D3-0F831C27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87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A01D9-00C5-2447-91B6-7D0FF082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ED520-5DEC-0243-86DF-C84452AF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03CAFA-A227-B242-B35E-CC6F52EC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5B97B0-A062-7B49-AB2C-B7F81B98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E3259-9DEB-40EC-96ED-B276DC319E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82A7B-89B5-114A-A011-A875AF40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318574-DD2B-9649-AF68-F5C9BB5D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22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E86DD-83D6-6145-9B72-7FAB28CD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3540B3-CBA5-5D43-9F52-0106DDB84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16FE3B-A674-8A49-9EA2-56D4AE43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7E630-0E39-984B-AE6B-ADD2D3E8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453B-E7F8-4105-990C-1337968AD4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89F8B7-28DC-AF44-85DB-0B232911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C0AF20-FDE1-9A4E-8DFE-2E46B446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34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E383C-9842-DB4A-BDA9-78061AFF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5CBDC8-4B26-CA41-B6BC-851080EE3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70E8F4-3C6E-894C-AB27-59EC6670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54E2-C5ED-4DE7-8C9F-FE333DC77A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4650A-EC1A-D94B-A950-47B865D4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F8F50-5E6E-844E-BFB4-2B7AC592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463620-DEE0-974E-A83E-013A26FA2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EA0F2A-5954-C24C-BB31-024009170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7834A-1A23-CD41-8949-548BA13A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9187-D58B-4CF9-ADBE-9B7496165C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3ED0B-0CCE-604A-B643-507E1585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B0972-F30D-B844-A5AE-119F088B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8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A0998F-EE98-8D44-B5C5-DA5BAC64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2277-D802-4E00-8A3C-887CC8DB8217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D5B829-DB6F-094A-AB5A-1A80965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3D25E7-B9E2-3949-A5D3-0F831C27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5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A01D9-00C5-2447-91B6-7D0FF082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CED520-5DEC-0243-86DF-C84452AF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03CAFA-A227-B242-B35E-CC6F52EC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5B97B0-A062-7B49-AB2C-B7F81B98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A8C5-045A-4618-AA3B-72A38DABA12D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82A7B-89B5-114A-A011-A875AF40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318574-DD2B-9649-AF68-F5C9BB5D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E86DD-83D6-6145-9B72-7FAB28CD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3540B3-CBA5-5D43-9F52-0106DDB84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16FE3B-A674-8A49-9EA2-56D4AE43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77E630-0E39-984B-AE6B-ADD2D3E8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66F8-463C-4D36-A5DE-572ECB4C3C3F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89F8B7-28DC-AF44-85DB-0B232911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C0AF20-FDE1-9A4E-8DFE-2E46B446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3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741213-47F7-0648-895D-66628C13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39899A-B3A8-7C4B-9E2B-4221E8BD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AE07C-EBD1-5846-A9B5-C7711A997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1CC4-AC31-4CA9-B6D0-A11F301B71D5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20104-641E-BA46-A022-473E5C86C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EFE710-BE0A-A048-A74E-4A585829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C477-110A-5C43-9444-542D4C9D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741213-47F7-0648-895D-66628C13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39899A-B3A8-7C4B-9E2B-4221E8BD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AE07C-EBD1-5846-A9B5-C7711A997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F9E4-9344-4016-AD68-526C5C610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20104-641E-BA46-A022-473E5C86C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EFE710-BE0A-A048-A74E-4A585829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A6B4-F6A0-4F5F-B31F-0335C394DB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12B6-403B-45A1-A6BA-2C7DBDC407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741213-47F7-0648-895D-66628C13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39899A-B3A8-7C4B-9E2B-4221E8BD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AE07C-EBD1-5846-A9B5-C7711A997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56B69-97C5-469E-883C-86ECFA016D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20104-641E-BA46-A022-473E5C86C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EFE710-BE0A-A048-A74E-4A585829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  <a14:imgEffect>
                      <a14:saturation sa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F92779-E3DA-475E-AD21-1C4B40450C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7F3B96-8B7D-3044-BCDC-00BF43526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741213-47F7-0648-895D-66628C13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39899A-B3A8-7C4B-9E2B-4221E8BD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AE07C-EBD1-5846-A9B5-C7711A997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9FBA-973F-4386-A4D7-9FE22BC9E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20104-641E-BA46-A022-473E5C86C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EFE710-BE0A-A048-A74E-4A585829C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sheffield.co.uk/inclusiontaskfor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3899" y="2786617"/>
            <a:ext cx="8434316" cy="1636191"/>
          </a:xfrm>
        </p:spPr>
        <p:txBody>
          <a:bodyPr>
            <a:normAutofit fontScale="90000"/>
          </a:bodyPr>
          <a:lstStyle/>
          <a:p>
            <a:r>
              <a:rPr lang="en-GB" sz="5600" b="1" dirty="0" smtClean="0">
                <a:cs typeface="Calibri" panose="020F0502020204030204" pitchFamily="34" charset="0"/>
              </a:rPr>
              <a:t>SEND locality </a:t>
            </a:r>
            <a:r>
              <a:rPr lang="en-GB" sz="5600" b="1" dirty="0" smtClean="0">
                <a:cs typeface="Calibri" panose="020F0502020204030204" pitchFamily="34" charset="0"/>
              </a:rPr>
              <a:t>processes</a:t>
            </a:r>
            <a:r>
              <a:rPr lang="en-GB" sz="5600" b="1" dirty="0" smtClean="0">
                <a:cs typeface="Calibri" panose="020F0502020204030204" pitchFamily="34" charset="0"/>
              </a:rPr>
              <a:t/>
            </a:r>
            <a:br>
              <a:rPr lang="en-GB" sz="5600" b="1" dirty="0" smtClean="0">
                <a:cs typeface="Calibri" panose="020F0502020204030204" pitchFamily="34" charset="0"/>
              </a:rPr>
            </a:br>
            <a:r>
              <a:rPr lang="en-GB" b="1" dirty="0">
                <a:cs typeface="Calibri" panose="020F0502020204030204" pitchFamily="34" charset="0"/>
              </a:rPr>
              <a:t/>
            </a:r>
            <a:br>
              <a:rPr lang="en-GB" b="1" dirty="0">
                <a:cs typeface="Calibri" panose="020F0502020204030204" pitchFamily="34" charset="0"/>
              </a:rPr>
            </a:br>
            <a:r>
              <a:rPr lang="en-GB" sz="3300" b="1" dirty="0">
                <a:cs typeface="Calibri" panose="020F0502020204030204" pitchFamily="34" charset="0"/>
              </a:rPr>
              <a:t>March 2020</a:t>
            </a:r>
            <a:endParaRPr lang="en-GB" sz="33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30" y="5299461"/>
            <a:ext cx="2864963" cy="13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426583"/>
            <a:ext cx="8221436" cy="10541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cs typeface="Calibri" panose="020F0502020204030204" pitchFamily="34" charset="0"/>
              </a:rPr>
              <a:t>Agreeing and allocating funding</a:t>
            </a:r>
            <a:endParaRPr lang="en-GB" sz="3600" b="1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610435"/>
            <a:ext cx="8221436" cy="5111039"/>
          </a:xfrm>
        </p:spPr>
        <p:txBody>
          <a:bodyPr>
            <a:normAutofit/>
          </a:bodyPr>
          <a:lstStyle/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894978" cy="8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3914" y="1610435"/>
            <a:ext cx="8221436" cy="4367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Element 3 / top up funding continues to be delegated to localities to distribute in line with need</a:t>
            </a:r>
          </a:p>
          <a:p>
            <a:r>
              <a:rPr lang="en-US" sz="2400" dirty="0"/>
              <a:t>Funding increase to £3.4 million for financial year 2020/21</a:t>
            </a:r>
          </a:p>
          <a:p>
            <a:r>
              <a:rPr lang="en-US" sz="2400" dirty="0"/>
              <a:t>Funding put in place in line with the </a:t>
            </a:r>
            <a:r>
              <a:rPr lang="en-US" sz="2400" dirty="0" err="1" smtClean="0"/>
              <a:t>SSGe</a:t>
            </a:r>
            <a:r>
              <a:rPr lang="en-US" sz="2400" dirty="0" smtClean="0"/>
              <a:t>. </a:t>
            </a:r>
            <a:r>
              <a:rPr lang="en-GB" sz="2400" dirty="0" smtClean="0"/>
              <a:t>Per </a:t>
            </a:r>
            <a:r>
              <a:rPr lang="en-GB" sz="2400" dirty="0"/>
              <a:t>pupil funding levels:    </a:t>
            </a:r>
          </a:p>
          <a:p>
            <a:pPr lvl="1" fontAlgn="ctr"/>
            <a:r>
              <a:rPr lang="en-GB" dirty="0"/>
              <a:t>Pupils at Level 4: Average of £1,500 per pupil, with a range of £0-3,000.</a:t>
            </a:r>
          </a:p>
          <a:p>
            <a:pPr lvl="1" fontAlgn="ctr"/>
            <a:r>
              <a:rPr lang="en-GB" dirty="0"/>
              <a:t>Pupils at Level 5: Average of £4,500 per pupil, with a range of £3,000-6,000.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locality to determine how </a:t>
            </a:r>
            <a:r>
              <a:rPr lang="en-US" sz="2400" dirty="0" smtClean="0"/>
              <a:t>allocated</a:t>
            </a:r>
          </a:p>
          <a:p>
            <a:r>
              <a:rPr lang="en-GB" sz="2400" dirty="0"/>
              <a:t>Funding decisions can be made at stage one, stage two or via a locality funding panel, depending on the arrangements already in place in each locality.</a:t>
            </a:r>
          </a:p>
          <a:p>
            <a:endParaRPr lang="en-GB" sz="2200" dirty="0"/>
          </a:p>
          <a:p>
            <a:endParaRPr lang="en-GB" sz="2000" dirty="0"/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426583"/>
            <a:ext cx="8221436" cy="10541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cs typeface="Calibri" panose="020F0502020204030204" pitchFamily="34" charset="0"/>
              </a:rPr>
              <a:t>Locality SEND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494330"/>
            <a:ext cx="8221436" cy="5111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Locality SEND processes support schools in their duty to take “</a:t>
            </a:r>
            <a:r>
              <a:rPr lang="en-US" sz="2200" dirty="0"/>
              <a:t>relevant and purposeful action to identify, assess and meet the SEN of the child or young person.” (Code of Practice, 6.63)</a:t>
            </a:r>
          </a:p>
          <a:p>
            <a:pPr marL="0" indent="0">
              <a:buNone/>
            </a:pPr>
            <a:endParaRPr lang="en-US" sz="1000" dirty="0"/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Support SENCOs in developing high quality provision matched to individual needs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Involve educational psychologists to add expertise and capacity, and enable a deeper local knowledge of our children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Are the mechanism to allocate top-up funding to schools and individuals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Allow localities to plan and deliver CPD aligned to their locality’s needs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200" dirty="0"/>
              <a:t>Support the graduated approach and contribute to consistent practice across the city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12" y="5965371"/>
            <a:ext cx="1641437" cy="7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06" y="5800299"/>
            <a:ext cx="1806592" cy="8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426583"/>
            <a:ext cx="8221436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cs typeface="Calibri" panose="020F0502020204030204" pitchFamily="34" charset="0"/>
              </a:rPr>
              <a:t>How Locality SEND processes have developed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727425"/>
            <a:ext cx="8221436" cy="4735706"/>
          </a:xfrm>
        </p:spPr>
        <p:txBody>
          <a:bodyPr>
            <a:normAutofit fontScale="70000" lnSpcReduction="20000"/>
          </a:bodyPr>
          <a:lstStyle/>
          <a:p>
            <a:r>
              <a:rPr lang="en-GB" sz="3000" dirty="0"/>
              <a:t>2015: Element 3, top up funding, was delegated to localities to </a:t>
            </a:r>
            <a:r>
              <a:rPr lang="en-GB" sz="3000" dirty="0" smtClean="0"/>
              <a:t>distribute. </a:t>
            </a:r>
            <a:endParaRPr lang="en-GB" sz="3000" dirty="0"/>
          </a:p>
          <a:p>
            <a:pPr>
              <a:lnSpc>
                <a:spcPct val="100000"/>
              </a:lnSpc>
            </a:pPr>
            <a:r>
              <a:rPr lang="en-GB" sz="3000" dirty="0" smtClean="0"/>
              <a:t>2015 </a:t>
            </a:r>
            <a:r>
              <a:rPr lang="en-GB" sz="3000" dirty="0"/>
              <a:t>to 2016: Localities asked to innovate and use funding to best meet the needs of the children in their locality. Each locality took a different approach</a:t>
            </a:r>
          </a:p>
          <a:p>
            <a:pPr>
              <a:lnSpc>
                <a:spcPct val="100000"/>
              </a:lnSpc>
            </a:pPr>
            <a:r>
              <a:rPr lang="en-GB" sz="3000" dirty="0" smtClean="0"/>
              <a:t>2016: </a:t>
            </a:r>
            <a:r>
              <a:rPr lang="en-GB" sz="3000" dirty="0"/>
              <a:t>Inclusion Taskforce (ITF) formed in response to concerns about our ability as a city to consistently and effectively meet the need of SEND pupils in mainstream</a:t>
            </a:r>
          </a:p>
          <a:p>
            <a:pPr>
              <a:lnSpc>
                <a:spcPct val="100000"/>
              </a:lnSpc>
            </a:pPr>
            <a:r>
              <a:rPr lang="en-GB" sz="3000" dirty="0" smtClean="0"/>
              <a:t>2016 to </a:t>
            </a:r>
            <a:r>
              <a:rPr lang="en-GB" sz="3000" dirty="0"/>
              <a:t>2019: ITF reviewed and evaluated work in localities and the city’s advice services. SSG/</a:t>
            </a:r>
            <a:r>
              <a:rPr lang="en-GB" sz="3000" dirty="0" err="1"/>
              <a:t>SSGe</a:t>
            </a:r>
            <a:r>
              <a:rPr lang="en-GB" sz="3000" dirty="0"/>
              <a:t> developed as a consistent tool</a:t>
            </a:r>
          </a:p>
          <a:p>
            <a:pPr>
              <a:lnSpc>
                <a:spcPct val="100000"/>
              </a:lnSpc>
            </a:pPr>
            <a:r>
              <a:rPr lang="en-GB" sz="3000" dirty="0" smtClean="0"/>
              <a:t>2019</a:t>
            </a:r>
            <a:r>
              <a:rPr lang="en-GB" sz="3000" dirty="0"/>
              <a:t>: Locality SEND processes developed and agreed at Inclusion Taskforce to establish consistent systems to support schools and SENCOs in taking “</a:t>
            </a:r>
            <a:r>
              <a:rPr lang="en-US" sz="3000" dirty="0"/>
              <a:t>relevant and purposeful action to identify, assess and meet the SEN of the child or young person.”(Code of Practice, 6.63)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0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426583"/>
            <a:ext cx="8221436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cs typeface="Calibri" panose="020F0502020204030204" pitchFamily="34" charset="0"/>
              </a:rPr>
              <a:t>Where are locality processes and paperwork saved?</a:t>
            </a:r>
            <a:endParaRPr lang="en-GB" sz="3600" b="1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494330"/>
            <a:ext cx="8221436" cy="5111039"/>
          </a:xfrm>
        </p:spPr>
        <p:txBody>
          <a:bodyPr>
            <a:normAutofit/>
          </a:bodyPr>
          <a:lstStyle/>
          <a:p>
            <a:r>
              <a:rPr lang="en-GB" sz="2200" dirty="0" smtClean="0"/>
              <a:t>All information is on the Learn Sheffield website under Inclusion </a:t>
            </a:r>
            <a:r>
              <a:rPr lang="en-GB" sz="2200" dirty="0" smtClean="0"/>
              <a:t>Taskforce: </a:t>
            </a:r>
            <a:r>
              <a:rPr lang="en-GB" sz="2200" dirty="0" smtClean="0">
                <a:hlinkClick r:id="rId3"/>
              </a:rPr>
              <a:t>ww.learnsheffield.co.uk/</a:t>
            </a:r>
            <a:r>
              <a:rPr lang="en-GB" sz="2200" dirty="0" err="1" smtClean="0">
                <a:hlinkClick r:id="rId3"/>
              </a:rPr>
              <a:t>inclusiontaskforce</a:t>
            </a:r>
            <a:endParaRPr lang="en-GB" sz="2200" dirty="0" smtClean="0"/>
          </a:p>
          <a:p>
            <a:endParaRPr lang="en-GB" sz="1800" dirty="0" smtClean="0"/>
          </a:p>
          <a:p>
            <a:endParaRPr lang="en-US" sz="18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10855"/>
            <a:ext cx="1894978" cy="8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" y="2721428"/>
            <a:ext cx="4968875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3" y="3616930"/>
            <a:ext cx="401637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2890" y="2510971"/>
            <a:ext cx="2182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Click on the SEND support red tab</a:t>
            </a:r>
            <a:endParaRPr lang="en-GB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64561" y="3396543"/>
            <a:ext cx="0" cy="336518"/>
          </a:xfrm>
          <a:prstGeom prst="straightConnector1">
            <a:avLst/>
          </a:prstGeom>
          <a:ln w="28575">
            <a:solidFill>
              <a:srgbClr val="020F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189686"/>
            <a:ext cx="8221436" cy="10541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cs typeface="Calibri" panose="020F0502020204030204" pitchFamily="34" charset="0"/>
              </a:rPr>
              <a:t>Locality SEND processes – Stage </a:t>
            </a:r>
            <a:r>
              <a:rPr lang="en-GB" sz="3600" b="1" dirty="0" smtClean="0">
                <a:cs typeface="Calibri" panose="020F0502020204030204" pitchFamily="34" charset="0"/>
              </a:rPr>
              <a:t>1: Consultation and Quality Assurance</a:t>
            </a:r>
            <a:endParaRPr lang="en-GB" sz="3600" b="1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610435"/>
            <a:ext cx="8221436" cy="5111039"/>
          </a:xfrm>
        </p:spPr>
        <p:txBody>
          <a:bodyPr>
            <a:normAutofit/>
          </a:bodyPr>
          <a:lstStyle/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64" y="6168571"/>
            <a:ext cx="1200305" cy="5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4589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.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b="46968"/>
          <a:stretch/>
        </p:blipFill>
        <p:spPr>
          <a:xfrm>
            <a:off x="92068" y="1243786"/>
            <a:ext cx="8871044" cy="270041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2068" y="3983796"/>
            <a:ext cx="9051932" cy="2779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1000"/>
              </a:spcBef>
            </a:pPr>
            <a:r>
              <a:rPr lang="en-GB" sz="1900" dirty="0"/>
              <a:t>Stage </a:t>
            </a:r>
            <a:r>
              <a:rPr lang="en-GB" sz="1900" dirty="0" smtClean="0"/>
              <a:t>1 </a:t>
            </a:r>
            <a:r>
              <a:rPr lang="en-GB" sz="1900" dirty="0"/>
              <a:t>helps SENCOs with next steps for complex children. </a:t>
            </a:r>
            <a:r>
              <a:rPr lang="en-GB" sz="1900" dirty="0" smtClean="0"/>
              <a:t>It </a:t>
            </a:r>
            <a:r>
              <a:rPr lang="en-GB" sz="1900" dirty="0"/>
              <a:t>provides:</a:t>
            </a:r>
          </a:p>
          <a:p>
            <a:pPr marL="685800" lvl="2">
              <a:spcBef>
                <a:spcPts val="1000"/>
              </a:spcBef>
            </a:pPr>
            <a:r>
              <a:rPr lang="en-GB" sz="1900" dirty="0"/>
              <a:t>Guidance to ensure accurate identification of needs</a:t>
            </a:r>
          </a:p>
          <a:p>
            <a:pPr marL="685800" lvl="2">
              <a:spcBef>
                <a:spcPts val="1000"/>
              </a:spcBef>
            </a:pPr>
            <a:r>
              <a:rPr lang="en-GB" sz="1900" dirty="0"/>
              <a:t>Advice and support about appropriate provision</a:t>
            </a:r>
          </a:p>
          <a:p>
            <a:pPr marL="685800" lvl="2">
              <a:spcBef>
                <a:spcPts val="1000"/>
              </a:spcBef>
            </a:pPr>
            <a:r>
              <a:rPr lang="en-GB" sz="1900" dirty="0"/>
              <a:t>Supports SENCOs in reviewing children’s </a:t>
            </a:r>
            <a:r>
              <a:rPr lang="en-GB" sz="1900" dirty="0" err="1"/>
              <a:t>MyPlans</a:t>
            </a:r>
            <a:r>
              <a:rPr lang="en-GB" sz="1900" dirty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en-GB" sz="1900" dirty="0"/>
              <a:t>Supports appropriate review </a:t>
            </a:r>
            <a:r>
              <a:rPr lang="en-GB" sz="1900" dirty="0" smtClean="0"/>
              <a:t>cycles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1900" dirty="0" smtClean="0"/>
              <a:t>Stage 1 </a:t>
            </a:r>
            <a:r>
              <a:rPr lang="en-GB" sz="1900" dirty="0"/>
              <a:t>is not </a:t>
            </a:r>
            <a:r>
              <a:rPr lang="en-GB" sz="1900" dirty="0" smtClean="0"/>
              <a:t>about automatically moving </a:t>
            </a:r>
            <a:r>
              <a:rPr lang="en-GB" sz="1900" dirty="0"/>
              <a:t>onto </a:t>
            </a:r>
            <a:r>
              <a:rPr lang="en-GB" sz="1900" dirty="0" smtClean="0"/>
              <a:t>stage 2. Instead it’s about good </a:t>
            </a:r>
            <a:r>
              <a:rPr lang="en-GB" sz="1900" dirty="0"/>
              <a:t>quality support at SEN support </a:t>
            </a:r>
            <a:r>
              <a:rPr lang="en-GB" sz="1900" dirty="0" smtClean="0"/>
              <a:t>level.</a:t>
            </a:r>
          </a:p>
          <a:p>
            <a:pPr marL="342900" lvl="1" indent="-342900">
              <a:spcBef>
                <a:spcPts val="1000"/>
              </a:spcBef>
            </a:pPr>
            <a:r>
              <a:rPr lang="en-GB" sz="1900" dirty="0" smtClean="0"/>
              <a:t>Outcomes will </a:t>
            </a:r>
            <a:r>
              <a:rPr lang="en-GB" sz="1900" dirty="0"/>
              <a:t>either be continue with advice given and assess-plan-do-review or progress to stage 2</a:t>
            </a:r>
          </a:p>
          <a:p>
            <a:pPr marL="342900" lvl="1" indent="-342900">
              <a:spcBef>
                <a:spcPts val="1000"/>
              </a:spcBef>
            </a:pPr>
            <a:r>
              <a:rPr lang="en-US" sz="1900" dirty="0" smtClean="0"/>
              <a:t>Localities </a:t>
            </a:r>
            <a:r>
              <a:rPr lang="en-US" sz="1900" dirty="0"/>
              <a:t>may allocate funding at </a:t>
            </a:r>
            <a:r>
              <a:rPr lang="en-US" sz="1900" dirty="0"/>
              <a:t>1</a:t>
            </a:r>
            <a:endParaRPr lang="en-US" sz="1900" dirty="0"/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6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686"/>
            <a:ext cx="9144000" cy="1054100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>
                <a:cs typeface="Calibri" panose="020F0502020204030204" pitchFamily="34" charset="0"/>
              </a:rPr>
              <a:t>Locality SEND processes – Stage </a:t>
            </a:r>
            <a:r>
              <a:rPr lang="en-GB" sz="3000" b="1" dirty="0" smtClean="0">
                <a:cs typeface="Calibri" panose="020F0502020204030204" pitchFamily="34" charset="0"/>
              </a:rPr>
              <a:t>2: Considering progression to EHC Needs Assessment  </a:t>
            </a:r>
            <a:endParaRPr lang="en-GB" sz="3000" b="1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610435"/>
            <a:ext cx="8221436" cy="5111039"/>
          </a:xfrm>
        </p:spPr>
        <p:txBody>
          <a:bodyPr>
            <a:normAutofit/>
          </a:bodyPr>
          <a:lstStyle/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51" y="6269349"/>
            <a:ext cx="1126989" cy="5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4589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.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5047" y="4194569"/>
            <a:ext cx="8516417" cy="2779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Stage </a:t>
            </a:r>
            <a:r>
              <a:rPr lang="en-GB" sz="2400" dirty="0" smtClean="0"/>
              <a:t>2: </a:t>
            </a:r>
            <a:endParaRPr lang="en-GB" sz="2400" dirty="0"/>
          </a:p>
          <a:p>
            <a:pPr marL="228600" lvl="1">
              <a:spcBef>
                <a:spcPts val="1000"/>
              </a:spcBef>
            </a:pPr>
            <a:r>
              <a:rPr lang="en-GB" dirty="0" smtClean="0"/>
              <a:t>Provides advice </a:t>
            </a:r>
            <a:r>
              <a:rPr lang="en-GB" dirty="0"/>
              <a:t>and support about appropriate provision</a:t>
            </a:r>
          </a:p>
          <a:p>
            <a:pPr marL="228600" lvl="1">
              <a:spcBef>
                <a:spcPts val="1000"/>
              </a:spcBef>
            </a:pPr>
            <a:r>
              <a:rPr lang="en-GB" dirty="0" smtClean="0"/>
              <a:t>Supports </a:t>
            </a:r>
            <a:r>
              <a:rPr lang="en-GB" dirty="0"/>
              <a:t>SENCOs and schools to demonstrate they have taken “</a:t>
            </a:r>
            <a:r>
              <a:rPr lang="en-US" dirty="0"/>
              <a:t>relevant and purposeful action to identify, assess and meet the SEN of the child or young person.”</a:t>
            </a:r>
          </a:p>
          <a:p>
            <a:pPr marL="228600" lvl="1">
              <a:spcBef>
                <a:spcPts val="1000"/>
              </a:spcBef>
            </a:pPr>
            <a:r>
              <a:rPr lang="en-GB" dirty="0"/>
              <a:t>Makes recommendations from the locality to the EHC Panel regarding the need for statutory assessment</a:t>
            </a:r>
          </a:p>
          <a:p>
            <a:pPr marL="228600" lvl="1">
              <a:spcBef>
                <a:spcPts val="1000"/>
              </a:spcBef>
            </a:pPr>
            <a:r>
              <a:rPr lang="en-GB" dirty="0"/>
              <a:t>Outcomes at Stage 2 will either be a recommendation for the school to request a statutory assessment from the EHC Panel or to continue with assess-plan-do-review</a:t>
            </a:r>
            <a:endParaRPr lang="en-US" dirty="0"/>
          </a:p>
          <a:p>
            <a:pPr marL="0" indent="0">
              <a:buNone/>
            </a:pPr>
            <a:r>
              <a:rPr lang="en-GB" sz="2400" dirty="0"/>
              <a:t>Localities </a:t>
            </a:r>
            <a:r>
              <a:rPr lang="en-GB" sz="2400" dirty="0"/>
              <a:t>may allocate funding at Stage 2</a:t>
            </a:r>
          </a:p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3298" t="53314"/>
          <a:stretch/>
        </p:blipFill>
        <p:spPr>
          <a:xfrm>
            <a:off x="115046" y="1227912"/>
            <a:ext cx="8841333" cy="285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426583"/>
            <a:ext cx="8221436" cy="10541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cs typeface="Calibri" panose="020F0502020204030204" pitchFamily="34" charset="0"/>
              </a:rPr>
              <a:t>Locality SEND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610435"/>
            <a:ext cx="8221436" cy="5111039"/>
          </a:xfrm>
        </p:spPr>
        <p:txBody>
          <a:bodyPr>
            <a:normAutofit/>
          </a:bodyPr>
          <a:lstStyle/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894978" cy="8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3914" y="1610435"/>
            <a:ext cx="8221436" cy="436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Locality SEND processes are </a:t>
            </a:r>
            <a:r>
              <a:rPr lang="en-GB" sz="2200" u="sng" dirty="0"/>
              <a:t>not part </a:t>
            </a:r>
            <a:r>
              <a:rPr lang="en-GB" sz="2200" dirty="0"/>
              <a:t>of the 20 week EHC Plan statutory process</a:t>
            </a:r>
          </a:p>
          <a:p>
            <a:r>
              <a:rPr lang="en-GB" sz="2200" dirty="0"/>
              <a:t>But they help make the citywide statutory 20 week process more effective</a:t>
            </a:r>
          </a:p>
          <a:p>
            <a:endParaRPr lang="en-GB" sz="2200" dirty="0"/>
          </a:p>
          <a:p>
            <a:r>
              <a:rPr lang="en-GB" sz="2200" dirty="0"/>
              <a:t>If a Stage 2 Panel recommends a statutory assessment should be considered, it is the school’s responsibility to make the request to SENDSARS. </a:t>
            </a:r>
          </a:p>
          <a:p>
            <a:r>
              <a:rPr lang="en-GB" sz="2200" dirty="0"/>
              <a:t>The school’s request to assess starts the 20 week process.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227404"/>
            <a:ext cx="8221436" cy="10541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cs typeface="Calibri" panose="020F0502020204030204" pitchFamily="34" charset="0"/>
              </a:rPr>
              <a:t>Feedback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22" y="5985106"/>
            <a:ext cx="1894978" cy="8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3772" y="1073645"/>
            <a:ext cx="8884693" cy="476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Feedback to date has come from the Inclusion Taskforce and SENCO survey.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1282" y="1550398"/>
            <a:ext cx="7886700" cy="530760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Strengths</a:t>
            </a:r>
          </a:p>
          <a:p>
            <a:r>
              <a:rPr lang="en-GB" sz="2000" dirty="0"/>
              <a:t>Greater collaboration and school-to-school support</a:t>
            </a:r>
          </a:p>
          <a:p>
            <a:r>
              <a:rPr lang="en-GB" sz="2000" dirty="0"/>
              <a:t>Access to advice</a:t>
            </a:r>
          </a:p>
          <a:p>
            <a:r>
              <a:rPr lang="en-GB" sz="2000" dirty="0"/>
              <a:t>Good quality advice for parents</a:t>
            </a:r>
          </a:p>
          <a:p>
            <a:r>
              <a:rPr lang="en-GB" sz="2000" dirty="0"/>
              <a:t>Increased confidence in understanding processes and graduated approach paperwork</a:t>
            </a:r>
          </a:p>
          <a:p>
            <a:r>
              <a:rPr lang="en-GB" sz="2000" dirty="0"/>
              <a:t>Increased confidence (that a request is EHC Panel ready)</a:t>
            </a:r>
          </a:p>
          <a:p>
            <a:r>
              <a:rPr lang="en-GB" sz="2000" dirty="0"/>
              <a:t>Much greater consistency across the city</a:t>
            </a:r>
          </a:p>
          <a:p>
            <a:r>
              <a:rPr lang="en-GB" sz="2000" dirty="0"/>
              <a:t>Improved quality of information  submitted to EHC Panel</a:t>
            </a:r>
          </a:p>
          <a:p>
            <a:endParaRPr lang="en-GB" sz="2000" dirty="0"/>
          </a:p>
          <a:p>
            <a:pPr marL="1077913" indent="-354013">
              <a:buNone/>
            </a:pPr>
            <a:r>
              <a:rPr lang="en-GB" sz="2000" b="1" dirty="0"/>
              <a:t>Weaknesses</a:t>
            </a:r>
          </a:p>
          <a:p>
            <a:pPr marL="982663" indent="-258763"/>
            <a:r>
              <a:rPr lang="en-GB" sz="2000" dirty="0"/>
              <a:t>Experienced SENCOs may feel they can progress cases faster on their own</a:t>
            </a:r>
          </a:p>
          <a:p>
            <a:pPr marL="982663" indent="-258763"/>
            <a:r>
              <a:rPr lang="en-GB" sz="2000" dirty="0"/>
              <a:t>Huge amounts of paperwork are being uploading via </a:t>
            </a:r>
            <a:r>
              <a:rPr lang="en-GB" sz="2000" dirty="0" err="1"/>
              <a:t>AnyComms</a:t>
            </a:r>
            <a:endParaRPr lang="en-GB" sz="2000" dirty="0"/>
          </a:p>
          <a:p>
            <a:pPr marL="982663" indent="-258763"/>
            <a:r>
              <a:rPr lang="en-US" sz="2000" dirty="0" smtClean="0"/>
              <a:t>Legacy </a:t>
            </a:r>
            <a:r>
              <a:rPr lang="en-US" sz="2000" dirty="0"/>
              <a:t>issues, </a:t>
            </a:r>
            <a:r>
              <a:rPr lang="en-US" sz="2000" dirty="0" smtClean="0"/>
              <a:t>the </a:t>
            </a:r>
            <a:r>
              <a:rPr lang="en-US" sz="2000" dirty="0"/>
              <a:t>level of need in some localities linked with limited advice services has left a significant back log</a:t>
            </a:r>
          </a:p>
          <a:p>
            <a:pPr marL="982663" indent="-258763"/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597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426583"/>
            <a:ext cx="8221436" cy="10541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1610435"/>
            <a:ext cx="8221436" cy="5111039"/>
          </a:xfrm>
        </p:spPr>
        <p:txBody>
          <a:bodyPr>
            <a:normAutofit/>
          </a:bodyPr>
          <a:lstStyle/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C477-110A-5C43-9444-542D4C9D6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G:\People\Business Strategy\Projects\Inclusion Change Programme\Projects\ITF projects\Misc\Inclusion Task Forc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05264"/>
            <a:ext cx="1894978" cy="8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3914" y="1610435"/>
            <a:ext cx="8221436" cy="436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Use information </a:t>
            </a:r>
            <a:r>
              <a:rPr lang="en-GB" sz="2200" dirty="0"/>
              <a:t>gathered from the Stage </a:t>
            </a:r>
            <a:r>
              <a:rPr lang="en-GB" sz="2200" dirty="0" smtClean="0"/>
              <a:t>1 and 2 processes to </a:t>
            </a:r>
            <a:r>
              <a:rPr lang="en-GB" sz="2200" dirty="0"/>
              <a:t>inform training, within FOS, Localities and Citywide. </a:t>
            </a:r>
          </a:p>
          <a:p>
            <a:r>
              <a:rPr lang="en-GB" sz="2200" dirty="0"/>
              <a:t>Review the Locality SENCO job role to better understand and provide support in delivering high quality processes and guidance to school SENCOs. </a:t>
            </a:r>
          </a:p>
          <a:p>
            <a:r>
              <a:rPr lang="en-GB" sz="2200" dirty="0"/>
              <a:t>Ongoing discussions/QA with outside professionals to develop their role in providing quality advice, ensuring we are moving towards having access to the right people at the right time.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0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17575</TotalTime>
  <Words>919</Words>
  <Application>Microsoft Office PowerPoint</Application>
  <PresentationFormat>On-screen Show (4:3)</PresentationFormat>
  <Paragraphs>138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Custom Design</vt:lpstr>
      <vt:lpstr>1_Custom Design</vt:lpstr>
      <vt:lpstr>1_Office Theme</vt:lpstr>
      <vt:lpstr>3_Custom Design</vt:lpstr>
      <vt:lpstr>4_Office Theme</vt:lpstr>
      <vt:lpstr>7_Custom Design</vt:lpstr>
      <vt:lpstr>SEND locality processes  March 2020</vt:lpstr>
      <vt:lpstr>Locality SEND processes</vt:lpstr>
      <vt:lpstr>How Locality SEND processes have developed</vt:lpstr>
      <vt:lpstr>Where are locality processes and paperwork saved?</vt:lpstr>
      <vt:lpstr>Locality SEND processes – Stage 1: Consultation and Quality Assurance</vt:lpstr>
      <vt:lpstr>Locality SEND processes – Stage 2: Considering progression to EHC Needs Assessment  </vt:lpstr>
      <vt:lpstr>Locality SEND Processes</vt:lpstr>
      <vt:lpstr>Feedback </vt:lpstr>
      <vt:lpstr>Next steps</vt:lpstr>
      <vt:lpstr>Agreeing and allocating funding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Hughes Kate</cp:lastModifiedBy>
  <cp:revision>565</cp:revision>
  <cp:lastPrinted>2019-11-15T13:44:44Z</cp:lastPrinted>
  <dcterms:created xsi:type="dcterms:W3CDTF">2018-08-20T08:49:35Z</dcterms:created>
  <dcterms:modified xsi:type="dcterms:W3CDTF">2020-03-13T09:28:45Z</dcterms:modified>
</cp:coreProperties>
</file>