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67" r:id="rId6"/>
    <p:sldId id="287" r:id="rId7"/>
    <p:sldId id="288" r:id="rId8"/>
    <p:sldId id="289" r:id="rId9"/>
    <p:sldId id="290" r:id="rId10"/>
    <p:sldId id="283" r:id="rId11"/>
    <p:sldId id="284" r:id="rId12"/>
    <p:sldId id="291" r:id="rId13"/>
    <p:sldId id="285" r:id="rId14"/>
    <p:sldId id="282" r:id="rId15"/>
    <p:sldId id="286" r:id="rId16"/>
    <p:sldId id="293" r:id="rId1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SON, Colette" initials="M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4F75"/>
    <a:srgbClr val="CFDCE3"/>
    <a:srgbClr val="C6E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82" autoAdjust="0"/>
  </p:normalViewPr>
  <p:slideViewPr>
    <p:cSldViewPr showGuides="1">
      <p:cViewPr varScale="1">
        <p:scale>
          <a:sx n="112" d="100"/>
          <a:sy n="112" d="100"/>
        </p:scale>
        <p:origin x="-1590" y="-78"/>
      </p:cViewPr>
      <p:guideLst>
        <p:guide orient="horz" pos="618"/>
        <p:guide orient="horz" pos="1842"/>
        <p:guide orient="horz" pos="3702"/>
        <p:guide orient="horz" pos="1026"/>
        <p:guide orient="horz" pos="210"/>
        <p:guide orient="horz" pos="754"/>
        <p:guide orient="horz" pos="3748"/>
        <p:guide pos="431"/>
        <p:guide pos="5329"/>
        <p:guide pos="2925"/>
        <p:guide pos="283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3756" y="-72"/>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A1524-9828-47C9-89F1-958CC72781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FA5F2E5F-5123-49D6-977A-BDEC12B9D76B}">
      <dgm:prSet phldrT="[Text]" custT="1"/>
      <dgm:spPr>
        <a:solidFill>
          <a:srgbClr val="104F75"/>
        </a:solidFill>
      </dgm:spPr>
      <dgm:t>
        <a:bodyPr/>
        <a:lstStyle/>
        <a:p>
          <a:r>
            <a:rPr lang="en-GB" sz="1200" b="1" dirty="0" smtClean="0"/>
            <a:t>Excellence</a:t>
          </a:r>
          <a:endParaRPr lang="en-GB" sz="1200" b="1" dirty="0"/>
        </a:p>
      </dgm:t>
    </dgm:pt>
    <dgm:pt modelId="{5367250B-2B58-47D3-8D0C-AE63A2F8CBE5}" type="parTrans" cxnId="{EB10F64E-49BA-428F-8AED-15B7045A12AD}">
      <dgm:prSet/>
      <dgm:spPr/>
      <dgm:t>
        <a:bodyPr/>
        <a:lstStyle/>
        <a:p>
          <a:endParaRPr lang="en-GB"/>
        </a:p>
      </dgm:t>
    </dgm:pt>
    <dgm:pt modelId="{0BA51158-BD45-495B-8D73-2C41AFB0CD12}" type="sibTrans" cxnId="{EB10F64E-49BA-428F-8AED-15B7045A12AD}">
      <dgm:prSet/>
      <dgm:spPr/>
      <dgm:t>
        <a:bodyPr/>
        <a:lstStyle/>
        <a:p>
          <a:endParaRPr lang="en-GB"/>
        </a:p>
      </dgm:t>
    </dgm:pt>
    <dgm:pt modelId="{8BDD34A5-B46D-4D70-AF7C-5022459D1E81}">
      <dgm:prSet phldrT="[Text]" custT="1"/>
      <dgm:spPr>
        <a:solidFill>
          <a:srgbClr val="CFDCE3">
            <a:alpha val="89804"/>
          </a:srgbClr>
        </a:solidFill>
      </dgm:spPr>
      <dgm:t>
        <a:bodyPr/>
        <a:lstStyle/>
        <a:p>
          <a:r>
            <a:rPr lang="en-GB" sz="1200" dirty="0" smtClean="0"/>
            <a:t>Continue to set unapologetically high expectations for all children</a:t>
          </a:r>
          <a:endParaRPr lang="en-GB" sz="1200" dirty="0"/>
        </a:p>
      </dgm:t>
    </dgm:pt>
    <dgm:pt modelId="{690DB648-73D3-40EF-8255-E615A1697497}" type="parTrans" cxnId="{D61D66AB-3E0C-4A0C-B193-3441144313DA}">
      <dgm:prSet/>
      <dgm:spPr/>
      <dgm:t>
        <a:bodyPr/>
        <a:lstStyle/>
        <a:p>
          <a:endParaRPr lang="en-GB"/>
        </a:p>
      </dgm:t>
    </dgm:pt>
    <dgm:pt modelId="{48527928-5045-4A92-867A-81C163D02FF2}" type="sibTrans" cxnId="{D61D66AB-3E0C-4A0C-B193-3441144313DA}">
      <dgm:prSet/>
      <dgm:spPr/>
      <dgm:t>
        <a:bodyPr/>
        <a:lstStyle/>
        <a:p>
          <a:endParaRPr lang="en-GB"/>
        </a:p>
      </dgm:t>
    </dgm:pt>
    <dgm:pt modelId="{84DD0C97-42EF-4A9F-891C-1ECEAEF349C0}">
      <dgm:prSet phldrT="[Text]" custT="1"/>
      <dgm:spPr>
        <a:solidFill>
          <a:srgbClr val="104F75"/>
        </a:solidFill>
      </dgm:spPr>
      <dgm:t>
        <a:bodyPr/>
        <a:lstStyle/>
        <a:p>
          <a:r>
            <a:rPr lang="en-GB" sz="1200" b="1" dirty="0" smtClean="0"/>
            <a:t>Everywhere</a:t>
          </a:r>
          <a:endParaRPr lang="en-GB" sz="1200" b="1" dirty="0"/>
        </a:p>
      </dgm:t>
    </dgm:pt>
    <dgm:pt modelId="{CC558936-A17A-4DF6-888E-DC0E4C8C554C}" type="parTrans" cxnId="{CE4B7DAF-0D30-44D2-8A4C-E9F6978CE5AE}">
      <dgm:prSet/>
      <dgm:spPr/>
      <dgm:t>
        <a:bodyPr/>
        <a:lstStyle/>
        <a:p>
          <a:endParaRPr lang="en-GB"/>
        </a:p>
      </dgm:t>
    </dgm:pt>
    <dgm:pt modelId="{9ADD4404-138A-45C4-AD02-E991C713136F}" type="sibTrans" cxnId="{CE4B7DAF-0D30-44D2-8A4C-E9F6978CE5AE}">
      <dgm:prSet/>
      <dgm:spPr/>
      <dgm:t>
        <a:bodyPr/>
        <a:lstStyle/>
        <a:p>
          <a:endParaRPr lang="en-GB"/>
        </a:p>
      </dgm:t>
    </dgm:pt>
    <dgm:pt modelId="{41142AD2-6411-4ED4-B6FF-72A52896D0B0}">
      <dgm:prSet phldrT="[Text]" custT="1"/>
      <dgm:spPr>
        <a:solidFill>
          <a:srgbClr val="CFDCE3">
            <a:alpha val="90000"/>
          </a:srgbClr>
        </a:solidFill>
      </dgm:spPr>
      <dgm:t>
        <a:bodyPr/>
        <a:lstStyle/>
        <a:p>
          <a:r>
            <a:rPr lang="en-GB" sz="1200" dirty="0" smtClean="0"/>
            <a:t>Focus on tackling areas of the country that have lagged behind for too long</a:t>
          </a:r>
          <a:endParaRPr lang="en-GB" sz="1200" dirty="0"/>
        </a:p>
      </dgm:t>
    </dgm:pt>
    <dgm:pt modelId="{4E2738A6-71CE-46F6-A056-68A177192D82}" type="parTrans" cxnId="{123DDE1D-E954-4FD8-8BB4-396FCD050A94}">
      <dgm:prSet/>
      <dgm:spPr/>
      <dgm:t>
        <a:bodyPr/>
        <a:lstStyle/>
        <a:p>
          <a:endParaRPr lang="en-GB"/>
        </a:p>
      </dgm:t>
    </dgm:pt>
    <dgm:pt modelId="{B9DA2510-506D-4FFC-B81A-8D70D28F3493}" type="sibTrans" cxnId="{123DDE1D-E954-4FD8-8BB4-396FCD050A94}">
      <dgm:prSet/>
      <dgm:spPr/>
      <dgm:t>
        <a:bodyPr/>
        <a:lstStyle/>
        <a:p>
          <a:endParaRPr lang="en-GB"/>
        </a:p>
      </dgm:t>
    </dgm:pt>
    <dgm:pt modelId="{9681B4C0-FCD9-43EA-935C-246D764F551F}" type="pres">
      <dgm:prSet presAssocID="{414A1524-9828-47C9-89F1-958CC7278116}" presName="Name0" presStyleCnt="0">
        <dgm:presLayoutVars>
          <dgm:dir/>
          <dgm:animLvl val="lvl"/>
          <dgm:resizeHandles val="exact"/>
        </dgm:presLayoutVars>
      </dgm:prSet>
      <dgm:spPr/>
      <dgm:t>
        <a:bodyPr/>
        <a:lstStyle/>
        <a:p>
          <a:endParaRPr lang="en-GB"/>
        </a:p>
      </dgm:t>
    </dgm:pt>
    <dgm:pt modelId="{8CA0AF71-46FC-4FBB-AF6D-F21F927756B4}" type="pres">
      <dgm:prSet presAssocID="{FA5F2E5F-5123-49D6-977A-BDEC12B9D76B}" presName="linNode" presStyleCnt="0"/>
      <dgm:spPr/>
    </dgm:pt>
    <dgm:pt modelId="{BC3E150B-85C7-45EA-984A-3B5992DE8609}" type="pres">
      <dgm:prSet presAssocID="{FA5F2E5F-5123-49D6-977A-BDEC12B9D76B}" presName="parentText" presStyleLbl="node1" presStyleIdx="0" presStyleCnt="2" custScaleX="43678">
        <dgm:presLayoutVars>
          <dgm:chMax val="1"/>
          <dgm:bulletEnabled val="1"/>
        </dgm:presLayoutVars>
      </dgm:prSet>
      <dgm:spPr/>
      <dgm:t>
        <a:bodyPr/>
        <a:lstStyle/>
        <a:p>
          <a:endParaRPr lang="en-GB"/>
        </a:p>
      </dgm:t>
    </dgm:pt>
    <dgm:pt modelId="{D71946CA-BECE-4816-8350-AC0241FC38CA}" type="pres">
      <dgm:prSet presAssocID="{FA5F2E5F-5123-49D6-977A-BDEC12B9D76B}" presName="descendantText" presStyleLbl="alignAccFollowNode1" presStyleIdx="0" presStyleCnt="2" custScaleX="110129">
        <dgm:presLayoutVars>
          <dgm:bulletEnabled val="1"/>
        </dgm:presLayoutVars>
      </dgm:prSet>
      <dgm:spPr/>
      <dgm:t>
        <a:bodyPr/>
        <a:lstStyle/>
        <a:p>
          <a:endParaRPr lang="en-GB"/>
        </a:p>
      </dgm:t>
    </dgm:pt>
    <dgm:pt modelId="{95C00327-FFA0-4416-883B-52CD9F4C2440}" type="pres">
      <dgm:prSet presAssocID="{0BA51158-BD45-495B-8D73-2C41AFB0CD12}" presName="sp" presStyleCnt="0"/>
      <dgm:spPr/>
    </dgm:pt>
    <dgm:pt modelId="{B6C6582E-94FB-4323-8465-3A5A272943A1}" type="pres">
      <dgm:prSet presAssocID="{84DD0C97-42EF-4A9F-891C-1ECEAEF349C0}" presName="linNode" presStyleCnt="0"/>
      <dgm:spPr/>
    </dgm:pt>
    <dgm:pt modelId="{99756DD4-D408-4CCA-9D9F-C37C3A92DF6E}" type="pres">
      <dgm:prSet presAssocID="{84DD0C97-42EF-4A9F-891C-1ECEAEF349C0}" presName="parentText" presStyleLbl="node1" presStyleIdx="1" presStyleCnt="2" custScaleX="43678">
        <dgm:presLayoutVars>
          <dgm:chMax val="1"/>
          <dgm:bulletEnabled val="1"/>
        </dgm:presLayoutVars>
      </dgm:prSet>
      <dgm:spPr/>
      <dgm:t>
        <a:bodyPr/>
        <a:lstStyle/>
        <a:p>
          <a:endParaRPr lang="en-GB"/>
        </a:p>
      </dgm:t>
    </dgm:pt>
    <dgm:pt modelId="{99659FA3-27D1-494D-93D7-E62BE0F02763}" type="pres">
      <dgm:prSet presAssocID="{84DD0C97-42EF-4A9F-891C-1ECEAEF349C0}" presName="descendantText" presStyleLbl="alignAccFollowNode1" presStyleIdx="1" presStyleCnt="2" custScaleX="110129">
        <dgm:presLayoutVars>
          <dgm:bulletEnabled val="1"/>
        </dgm:presLayoutVars>
      </dgm:prSet>
      <dgm:spPr/>
      <dgm:t>
        <a:bodyPr/>
        <a:lstStyle/>
        <a:p>
          <a:endParaRPr lang="en-GB"/>
        </a:p>
      </dgm:t>
    </dgm:pt>
  </dgm:ptLst>
  <dgm:cxnLst>
    <dgm:cxn modelId="{3C407399-CA35-45A9-BB2E-713172A640C3}" type="presOf" srcId="{84DD0C97-42EF-4A9F-891C-1ECEAEF349C0}" destId="{99756DD4-D408-4CCA-9D9F-C37C3A92DF6E}" srcOrd="0" destOrd="0" presId="urn:microsoft.com/office/officeart/2005/8/layout/vList5"/>
    <dgm:cxn modelId="{EB10F64E-49BA-428F-8AED-15B7045A12AD}" srcId="{414A1524-9828-47C9-89F1-958CC7278116}" destId="{FA5F2E5F-5123-49D6-977A-BDEC12B9D76B}" srcOrd="0" destOrd="0" parTransId="{5367250B-2B58-47D3-8D0C-AE63A2F8CBE5}" sibTransId="{0BA51158-BD45-495B-8D73-2C41AFB0CD12}"/>
    <dgm:cxn modelId="{CE4B7DAF-0D30-44D2-8A4C-E9F6978CE5AE}" srcId="{414A1524-9828-47C9-89F1-958CC7278116}" destId="{84DD0C97-42EF-4A9F-891C-1ECEAEF349C0}" srcOrd="1" destOrd="0" parTransId="{CC558936-A17A-4DF6-888E-DC0E4C8C554C}" sibTransId="{9ADD4404-138A-45C4-AD02-E991C713136F}"/>
    <dgm:cxn modelId="{472AF95D-E41A-4C89-869D-EB9020E0CDE0}" type="presOf" srcId="{8BDD34A5-B46D-4D70-AF7C-5022459D1E81}" destId="{D71946CA-BECE-4816-8350-AC0241FC38CA}" srcOrd="0" destOrd="0" presId="urn:microsoft.com/office/officeart/2005/8/layout/vList5"/>
    <dgm:cxn modelId="{BE2FA1DF-8F93-43CB-85D0-F87133817D46}" type="presOf" srcId="{41142AD2-6411-4ED4-B6FF-72A52896D0B0}" destId="{99659FA3-27D1-494D-93D7-E62BE0F02763}" srcOrd="0" destOrd="0" presId="urn:microsoft.com/office/officeart/2005/8/layout/vList5"/>
    <dgm:cxn modelId="{074971EE-45B0-4571-A593-ABB6F923B52C}" type="presOf" srcId="{FA5F2E5F-5123-49D6-977A-BDEC12B9D76B}" destId="{BC3E150B-85C7-45EA-984A-3B5992DE8609}" srcOrd="0" destOrd="0" presId="urn:microsoft.com/office/officeart/2005/8/layout/vList5"/>
    <dgm:cxn modelId="{123DDE1D-E954-4FD8-8BB4-396FCD050A94}" srcId="{84DD0C97-42EF-4A9F-891C-1ECEAEF349C0}" destId="{41142AD2-6411-4ED4-B6FF-72A52896D0B0}" srcOrd="0" destOrd="0" parTransId="{4E2738A6-71CE-46F6-A056-68A177192D82}" sibTransId="{B9DA2510-506D-4FFC-B81A-8D70D28F3493}"/>
    <dgm:cxn modelId="{5EF2E6AE-3837-4300-8874-F19430199197}" type="presOf" srcId="{414A1524-9828-47C9-89F1-958CC7278116}" destId="{9681B4C0-FCD9-43EA-935C-246D764F551F}" srcOrd="0" destOrd="0" presId="urn:microsoft.com/office/officeart/2005/8/layout/vList5"/>
    <dgm:cxn modelId="{D61D66AB-3E0C-4A0C-B193-3441144313DA}" srcId="{FA5F2E5F-5123-49D6-977A-BDEC12B9D76B}" destId="{8BDD34A5-B46D-4D70-AF7C-5022459D1E81}" srcOrd="0" destOrd="0" parTransId="{690DB648-73D3-40EF-8255-E615A1697497}" sibTransId="{48527928-5045-4A92-867A-81C163D02FF2}"/>
    <dgm:cxn modelId="{1BF8D071-B97E-4491-A612-EE15F61881B1}" type="presParOf" srcId="{9681B4C0-FCD9-43EA-935C-246D764F551F}" destId="{8CA0AF71-46FC-4FBB-AF6D-F21F927756B4}" srcOrd="0" destOrd="0" presId="urn:microsoft.com/office/officeart/2005/8/layout/vList5"/>
    <dgm:cxn modelId="{BF732774-CE0C-4943-9491-CEF934F3DB4A}" type="presParOf" srcId="{8CA0AF71-46FC-4FBB-AF6D-F21F927756B4}" destId="{BC3E150B-85C7-45EA-984A-3B5992DE8609}" srcOrd="0" destOrd="0" presId="urn:microsoft.com/office/officeart/2005/8/layout/vList5"/>
    <dgm:cxn modelId="{C8E6F02A-9ED4-4FC4-AD66-463885728658}" type="presParOf" srcId="{8CA0AF71-46FC-4FBB-AF6D-F21F927756B4}" destId="{D71946CA-BECE-4816-8350-AC0241FC38CA}" srcOrd="1" destOrd="0" presId="urn:microsoft.com/office/officeart/2005/8/layout/vList5"/>
    <dgm:cxn modelId="{015B6C93-F7A8-44F3-B9B4-39325D40051C}" type="presParOf" srcId="{9681B4C0-FCD9-43EA-935C-246D764F551F}" destId="{95C00327-FFA0-4416-883B-52CD9F4C2440}" srcOrd="1" destOrd="0" presId="urn:microsoft.com/office/officeart/2005/8/layout/vList5"/>
    <dgm:cxn modelId="{BBB33024-6008-4B8D-8EA9-EBBD26DFA463}" type="presParOf" srcId="{9681B4C0-FCD9-43EA-935C-246D764F551F}" destId="{B6C6582E-94FB-4323-8465-3A5A272943A1}" srcOrd="2" destOrd="0" presId="urn:microsoft.com/office/officeart/2005/8/layout/vList5"/>
    <dgm:cxn modelId="{ED3861A0-482B-42FE-9FAF-9E5C779D81E7}" type="presParOf" srcId="{B6C6582E-94FB-4323-8465-3A5A272943A1}" destId="{99756DD4-D408-4CCA-9D9F-C37C3A92DF6E}" srcOrd="0" destOrd="0" presId="urn:microsoft.com/office/officeart/2005/8/layout/vList5"/>
    <dgm:cxn modelId="{8EBCA542-1295-4215-9C7D-EC10303D16D9}" type="presParOf" srcId="{B6C6582E-94FB-4323-8465-3A5A272943A1}" destId="{99659FA3-27D1-494D-93D7-E62BE0F027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946CA-BECE-4816-8350-AC0241FC38CA}">
      <dsp:nvSpPr>
        <dsp:cNvPr id="0" name=""/>
        <dsp:cNvSpPr/>
      </dsp:nvSpPr>
      <dsp:spPr>
        <a:xfrm rot="5400000">
          <a:off x="4580274" y="-2627537"/>
          <a:ext cx="505799" cy="5887357"/>
        </a:xfrm>
        <a:prstGeom prst="round2SameRect">
          <a:avLst/>
        </a:prstGeom>
        <a:solidFill>
          <a:srgbClr val="CFDCE3">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Continue to set unapologetically high expectations for all children</a:t>
          </a:r>
          <a:endParaRPr lang="en-GB" sz="1200" kern="1200" dirty="0"/>
        </a:p>
      </dsp:txBody>
      <dsp:txXfrm rot="-5400000">
        <a:off x="1889496" y="87932"/>
        <a:ext cx="5862666" cy="456417"/>
      </dsp:txXfrm>
    </dsp:sp>
    <dsp:sp modelId="{BC3E150B-85C7-45EA-984A-3B5992DE8609}">
      <dsp:nvSpPr>
        <dsp:cNvPr id="0" name=""/>
        <dsp:cNvSpPr/>
      </dsp:nvSpPr>
      <dsp:spPr>
        <a:xfrm>
          <a:off x="576074" y="15"/>
          <a:ext cx="1313421" cy="632249"/>
        </a:xfrm>
        <a:prstGeom prst="roundRect">
          <a:avLst/>
        </a:prstGeom>
        <a:solidFill>
          <a:srgbClr val="104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GB" sz="1200" b="1" kern="1200" dirty="0" smtClean="0"/>
            <a:t>Excellence</a:t>
          </a:r>
          <a:endParaRPr lang="en-GB" sz="1200" b="1" kern="1200" dirty="0"/>
        </a:p>
      </dsp:txBody>
      <dsp:txXfrm>
        <a:off x="606938" y="30879"/>
        <a:ext cx="1251693" cy="570521"/>
      </dsp:txXfrm>
    </dsp:sp>
    <dsp:sp modelId="{99659FA3-27D1-494D-93D7-E62BE0F02763}">
      <dsp:nvSpPr>
        <dsp:cNvPr id="0" name=""/>
        <dsp:cNvSpPr/>
      </dsp:nvSpPr>
      <dsp:spPr>
        <a:xfrm rot="5400000">
          <a:off x="4580274" y="-1963675"/>
          <a:ext cx="505799" cy="5887357"/>
        </a:xfrm>
        <a:prstGeom prst="round2SameRect">
          <a:avLst/>
        </a:prstGeom>
        <a:solidFill>
          <a:srgbClr val="CFDCE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dirty="0" smtClean="0"/>
            <a:t>Focus on tackling areas of the country that have lagged behind for too long</a:t>
          </a:r>
          <a:endParaRPr lang="en-GB" sz="1200" kern="1200" dirty="0"/>
        </a:p>
      </dsp:txBody>
      <dsp:txXfrm rot="-5400000">
        <a:off x="1889496" y="751794"/>
        <a:ext cx="5862666" cy="456417"/>
      </dsp:txXfrm>
    </dsp:sp>
    <dsp:sp modelId="{99756DD4-D408-4CCA-9D9F-C37C3A92DF6E}">
      <dsp:nvSpPr>
        <dsp:cNvPr id="0" name=""/>
        <dsp:cNvSpPr/>
      </dsp:nvSpPr>
      <dsp:spPr>
        <a:xfrm>
          <a:off x="576074" y="663878"/>
          <a:ext cx="1313421" cy="632249"/>
        </a:xfrm>
        <a:prstGeom prst="roundRect">
          <a:avLst/>
        </a:prstGeom>
        <a:solidFill>
          <a:srgbClr val="104F7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GB" sz="1200" b="1" kern="1200" dirty="0" smtClean="0"/>
            <a:t>Everywhere</a:t>
          </a:r>
          <a:endParaRPr lang="en-GB" sz="1200" b="1" kern="1200" dirty="0"/>
        </a:p>
      </dsp:txBody>
      <dsp:txXfrm>
        <a:off x="606938" y="694742"/>
        <a:ext cx="1251693" cy="5705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20440" y="9446896"/>
            <a:ext cx="1114577" cy="497206"/>
          </a:xfrm>
          <a:prstGeom prst="rect">
            <a:avLst/>
          </a:prstGeom>
        </p:spPr>
        <p:txBody>
          <a:bodyPr vert="horz" lIns="91440" tIns="45720" rIns="91440" bIns="45720" rtlCol="0"/>
          <a:lstStyle>
            <a:lvl1pPr algn="r">
              <a:defRPr sz="1200"/>
            </a:lvl1pPr>
          </a:lstStyle>
          <a:p>
            <a:pPr algn="l"/>
            <a:fld id="{63D1F4A6-7DD5-42E4-9750-A8709F395147}" type="datetimeFigureOut">
              <a:rPr lang="en-GB" smtClean="0"/>
              <a:pPr algn="l"/>
              <a:t>21/06/2016</a:t>
            </a:fld>
            <a:endParaRPr lang="en-GB" dirty="0"/>
          </a:p>
        </p:txBody>
      </p:sp>
      <p:sp>
        <p:nvSpPr>
          <p:cNvPr id="4" name="Footer Placeholder 3"/>
          <p:cNvSpPr>
            <a:spLocks noGrp="1"/>
          </p:cNvSpPr>
          <p:nvPr>
            <p:ph type="ftr" sz="quarter" idx="2"/>
          </p:nvPr>
        </p:nvSpPr>
        <p:spPr>
          <a:xfrm>
            <a:off x="1258888" y="9446896"/>
            <a:ext cx="4859320" cy="497206"/>
          </a:xfrm>
          <a:prstGeom prst="rect">
            <a:avLst/>
          </a:prstGeom>
        </p:spPr>
        <p:txBody>
          <a:bodyPr vert="horz" lIns="91440" tIns="45720" rIns="91440" bIns="45720" rtlCol="0" anchor="t" anchorCtr="0"/>
          <a:lstStyle>
            <a:lvl1pPr algn="l">
              <a:defRPr sz="1200"/>
            </a:lvl1pPr>
          </a:lstStyle>
          <a:p>
            <a:endParaRPr lang="en-GB" dirty="0"/>
          </a:p>
        </p:txBody>
      </p:sp>
      <p:sp>
        <p:nvSpPr>
          <p:cNvPr id="5" name="Slide Number Placeholder 4"/>
          <p:cNvSpPr>
            <a:spLocks noGrp="1"/>
          </p:cNvSpPr>
          <p:nvPr>
            <p:ph type="sldNum" sz="quarter" idx="3"/>
          </p:nvPr>
        </p:nvSpPr>
        <p:spPr>
          <a:xfrm>
            <a:off x="6261125" y="9445169"/>
            <a:ext cx="542914" cy="497206"/>
          </a:xfrm>
          <a:prstGeom prst="rect">
            <a:avLst/>
          </a:prstGeom>
        </p:spPr>
        <p:txBody>
          <a:bodyPr vert="horz" lIns="91440" tIns="45720" rIns="91440" bIns="45720" rtlCol="0" anchor="t" anchorCtr="0"/>
          <a:lstStyle>
            <a:lvl1pPr algn="r">
              <a:defRPr sz="1200"/>
            </a:lvl1pPr>
          </a:lstStyle>
          <a:p>
            <a:fld id="{C5ABB7FA-2627-47C9-9258-FDF90D155C04}" type="slidenum">
              <a:rPr lang="en-GB" smtClean="0"/>
              <a:t>‹#›</a:t>
            </a:fld>
            <a:endParaRPr lang="en-GB"/>
          </a:p>
        </p:txBody>
      </p:sp>
      <p:sp>
        <p:nvSpPr>
          <p:cNvPr id="7" name="Header Placeholder 6"/>
          <p:cNvSpPr>
            <a:spLocks noGrp="1"/>
          </p:cNvSpPr>
          <p:nvPr>
            <p:ph type="hdr" sz="quarter"/>
          </p:nvPr>
        </p:nvSpPr>
        <p:spPr>
          <a:xfrm>
            <a:off x="1544901" y="195220"/>
            <a:ext cx="4716224" cy="548161"/>
          </a:xfrm>
          <a:prstGeom prst="rect">
            <a:avLst/>
          </a:prstGeom>
        </p:spPr>
        <p:txBody>
          <a:bodyPr vert="horz" lIns="91440" tIns="45720" rIns="91440" bIns="45720" rtlCol="0"/>
          <a:lstStyle>
            <a:lvl1pPr algn="l">
              <a:defRPr sz="1200"/>
            </a:lvl1pPr>
          </a:lstStyle>
          <a:p>
            <a:endParaRPr lang="en-GB" dirty="0"/>
          </a:p>
        </p:txBody>
      </p:sp>
      <p:pic>
        <p:nvPicPr>
          <p:cNvPr id="8" name="Picture 7" descr="Department for Education" title="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00" y="195220"/>
            <a:ext cx="857495" cy="55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54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0213" y="273050"/>
            <a:ext cx="5872162" cy="44053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7405" y="4723449"/>
            <a:ext cx="5359346" cy="4474845"/>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Date Placeholder 2"/>
          <p:cNvSpPr>
            <a:spLocks noGrp="1"/>
          </p:cNvSpPr>
          <p:nvPr>
            <p:ph type="dt" sz="quarter" idx="1"/>
          </p:nvPr>
        </p:nvSpPr>
        <p:spPr>
          <a:xfrm>
            <a:off x="-20440" y="9446896"/>
            <a:ext cx="1114577" cy="497206"/>
          </a:xfrm>
          <a:prstGeom prst="rect">
            <a:avLst/>
          </a:prstGeom>
        </p:spPr>
        <p:txBody>
          <a:bodyPr vert="horz" lIns="91440" tIns="45720" rIns="91440" bIns="45720" rtlCol="0"/>
          <a:lstStyle>
            <a:lvl1pPr algn="r">
              <a:defRPr sz="1200"/>
            </a:lvl1pPr>
          </a:lstStyle>
          <a:p>
            <a:pPr algn="l"/>
            <a:fld id="{63D1F4A6-7DD5-42E4-9750-A8709F395147}" type="datetimeFigureOut">
              <a:rPr lang="en-GB" smtClean="0"/>
              <a:pPr algn="l"/>
              <a:t>21/06/2016</a:t>
            </a:fld>
            <a:endParaRPr lang="en-GB" dirty="0"/>
          </a:p>
        </p:txBody>
      </p:sp>
      <p:sp>
        <p:nvSpPr>
          <p:cNvPr id="9" name="Footer Placeholder 3"/>
          <p:cNvSpPr>
            <a:spLocks noGrp="1"/>
          </p:cNvSpPr>
          <p:nvPr>
            <p:ph type="ftr" sz="quarter" idx="4"/>
          </p:nvPr>
        </p:nvSpPr>
        <p:spPr>
          <a:xfrm>
            <a:off x="1258888" y="9446896"/>
            <a:ext cx="4859320" cy="497206"/>
          </a:xfrm>
          <a:prstGeom prst="rect">
            <a:avLst/>
          </a:prstGeom>
        </p:spPr>
        <p:txBody>
          <a:bodyPr vert="horz" lIns="91440" tIns="45720" rIns="91440" bIns="45720" rtlCol="0" anchor="t" anchorCtr="0"/>
          <a:lstStyle>
            <a:lvl1pPr algn="l">
              <a:defRPr sz="1200"/>
            </a:lvl1pPr>
          </a:lstStyle>
          <a:p>
            <a:endParaRPr lang="en-GB" dirty="0"/>
          </a:p>
        </p:txBody>
      </p:sp>
      <p:sp>
        <p:nvSpPr>
          <p:cNvPr id="10" name="Slide Number Placeholder 4"/>
          <p:cNvSpPr>
            <a:spLocks noGrp="1"/>
          </p:cNvSpPr>
          <p:nvPr>
            <p:ph type="sldNum" sz="quarter" idx="5"/>
          </p:nvPr>
        </p:nvSpPr>
        <p:spPr>
          <a:xfrm>
            <a:off x="6261125" y="9445169"/>
            <a:ext cx="542914" cy="497206"/>
          </a:xfrm>
          <a:prstGeom prst="rect">
            <a:avLst/>
          </a:prstGeom>
        </p:spPr>
        <p:txBody>
          <a:bodyPr vert="horz" lIns="91440" tIns="45720" rIns="91440" bIns="45720" rtlCol="0" anchor="t" anchorCtr="0"/>
          <a:lstStyle>
            <a:lvl1pPr algn="r">
              <a:defRPr sz="1200"/>
            </a:lvl1pPr>
          </a:lstStyle>
          <a:p>
            <a:fld id="{C5ABB7FA-2627-47C9-9258-FDF90D155C04}" type="slidenum">
              <a:rPr lang="en-GB" smtClean="0"/>
              <a:t>‹#›</a:t>
            </a:fld>
            <a:endParaRPr lang="en-GB"/>
          </a:p>
        </p:txBody>
      </p:sp>
    </p:spTree>
    <p:extLst>
      <p:ext uri="{BB962C8B-B14F-4D97-AF65-F5344CB8AC3E}">
        <p14:creationId xmlns:p14="http://schemas.microsoft.com/office/powerpoint/2010/main" val="675420162"/>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200" b="1" kern="1200">
        <a:solidFill>
          <a:schemeClr val="tx1"/>
        </a:solidFill>
        <a:latin typeface="+mn-lt"/>
        <a:ea typeface="+mn-ea"/>
        <a:cs typeface="+mn-cs"/>
      </a:defRPr>
    </a:lvl1pPr>
    <a:lvl2pPr marL="36830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53340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715963"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987425" indent="-174625" algn="l" defTabSz="987425"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2162" cy="4405313"/>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a:t>
            </a:fld>
            <a:endParaRPr lang="en-GB"/>
          </a:p>
        </p:txBody>
      </p:sp>
    </p:spTree>
    <p:extLst>
      <p:ext uri="{BB962C8B-B14F-4D97-AF65-F5344CB8AC3E}">
        <p14:creationId xmlns:p14="http://schemas.microsoft.com/office/powerpoint/2010/main" val="66320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2162" cy="4405313"/>
          </a:xfrm>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10"/>
          </p:nvPr>
        </p:nvSpPr>
        <p:spPr/>
        <p:txBody>
          <a:bodyPr/>
          <a:lstStyle/>
          <a:p>
            <a:fld id="{C5ABB7FA-2627-47C9-9258-FDF90D155C04}" type="slidenum">
              <a:rPr lang="en-GB" smtClean="0"/>
              <a:t>2</a:t>
            </a:fld>
            <a:endParaRPr lang="en-GB"/>
          </a:p>
        </p:txBody>
      </p:sp>
    </p:spTree>
    <p:extLst>
      <p:ext uri="{BB962C8B-B14F-4D97-AF65-F5344CB8AC3E}">
        <p14:creationId xmlns:p14="http://schemas.microsoft.com/office/powerpoint/2010/main" val="47892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2162" cy="4405313"/>
          </a:xfrm>
        </p:spPr>
      </p:sp>
      <p:sp>
        <p:nvSpPr>
          <p:cNvPr id="3" name="Notes Placeholder 2"/>
          <p:cNvSpPr>
            <a:spLocks noGrp="1"/>
          </p:cNvSpPr>
          <p:nvPr>
            <p:ph type="body" idx="1"/>
          </p:nvPr>
        </p:nvSpPr>
        <p:spPr/>
        <p:txBody>
          <a:bodyPr/>
          <a:lstStyle/>
          <a:p>
            <a:pPr marL="196850" lvl="1" indent="0">
              <a:buNone/>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3</a:t>
            </a:fld>
            <a:endParaRPr lang="en-GB"/>
          </a:p>
        </p:txBody>
      </p:sp>
    </p:spTree>
    <p:extLst>
      <p:ext uri="{BB962C8B-B14F-4D97-AF65-F5344CB8AC3E}">
        <p14:creationId xmlns:p14="http://schemas.microsoft.com/office/powerpoint/2010/main" val="47892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2162" cy="4405313"/>
          </a:xfrm>
        </p:spPr>
      </p:sp>
      <p:sp>
        <p:nvSpPr>
          <p:cNvPr id="3" name="Notes Placeholder 2"/>
          <p:cNvSpPr>
            <a:spLocks noGrp="1"/>
          </p:cNvSpPr>
          <p:nvPr>
            <p:ph type="body" idx="1"/>
          </p:nvPr>
        </p:nvSpPr>
        <p:spPr/>
        <p:txBody>
          <a:bodyPr/>
          <a:lstStyle/>
          <a:p>
            <a:pPr marL="196850" lvl="1" indent="0">
              <a:buNone/>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4</a:t>
            </a:fld>
            <a:endParaRPr lang="en-GB"/>
          </a:p>
        </p:txBody>
      </p:sp>
    </p:spTree>
    <p:extLst>
      <p:ext uri="{BB962C8B-B14F-4D97-AF65-F5344CB8AC3E}">
        <p14:creationId xmlns:p14="http://schemas.microsoft.com/office/powerpoint/2010/main" val="478927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2162" cy="4405313"/>
          </a:xfrm>
        </p:spPr>
      </p:sp>
      <p:sp>
        <p:nvSpPr>
          <p:cNvPr id="3" name="Notes Placeholder 2"/>
          <p:cNvSpPr>
            <a:spLocks noGrp="1"/>
          </p:cNvSpPr>
          <p:nvPr>
            <p:ph type="body" idx="1"/>
          </p:nvPr>
        </p:nvSpPr>
        <p:spPr/>
        <p:txBody>
          <a:bodyPr/>
          <a:lstStyle/>
          <a:p>
            <a:pPr marL="196850" lvl="1" indent="0">
              <a:buNone/>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5</a:t>
            </a:fld>
            <a:endParaRPr lang="en-GB"/>
          </a:p>
        </p:txBody>
      </p:sp>
    </p:spTree>
    <p:extLst>
      <p:ext uri="{BB962C8B-B14F-4D97-AF65-F5344CB8AC3E}">
        <p14:creationId xmlns:p14="http://schemas.microsoft.com/office/powerpoint/2010/main" val="47892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2162" cy="4405313"/>
          </a:xfrm>
        </p:spPr>
      </p:sp>
      <p:sp>
        <p:nvSpPr>
          <p:cNvPr id="3" name="Notes Placeholder 2"/>
          <p:cNvSpPr>
            <a:spLocks noGrp="1"/>
          </p:cNvSpPr>
          <p:nvPr>
            <p:ph type="body" idx="1"/>
          </p:nvPr>
        </p:nvSpPr>
        <p:spPr/>
        <p:txBody>
          <a:bodyPr/>
          <a:lstStyle/>
          <a:p>
            <a:pPr marL="196850" lvl="1" indent="0">
              <a:buNone/>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6</a:t>
            </a:fld>
            <a:endParaRPr lang="en-GB"/>
          </a:p>
        </p:txBody>
      </p:sp>
    </p:spTree>
    <p:extLst>
      <p:ext uri="{BB962C8B-B14F-4D97-AF65-F5344CB8AC3E}">
        <p14:creationId xmlns:p14="http://schemas.microsoft.com/office/powerpoint/2010/main" val="47892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2162" cy="4405313"/>
          </a:xfrm>
        </p:spPr>
      </p:sp>
      <p:sp>
        <p:nvSpPr>
          <p:cNvPr id="3" name="Notes Placeholder 2"/>
          <p:cNvSpPr>
            <a:spLocks noGrp="1"/>
          </p:cNvSpPr>
          <p:nvPr>
            <p:ph type="body" idx="1"/>
          </p:nvPr>
        </p:nvSpPr>
        <p:spPr/>
        <p:txBody>
          <a:bodyPr/>
          <a:lstStyle/>
          <a:p>
            <a:pPr marL="196850" lvl="1" indent="0">
              <a:buNone/>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7</a:t>
            </a:fld>
            <a:endParaRPr lang="en-GB"/>
          </a:p>
        </p:txBody>
      </p:sp>
    </p:spTree>
    <p:extLst>
      <p:ext uri="{BB962C8B-B14F-4D97-AF65-F5344CB8AC3E}">
        <p14:creationId xmlns:p14="http://schemas.microsoft.com/office/powerpoint/2010/main" val="47892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273050"/>
            <a:ext cx="5872162" cy="4405313"/>
          </a:xfrm>
        </p:spPr>
      </p:sp>
      <p:sp>
        <p:nvSpPr>
          <p:cNvPr id="3" name="Notes Placeholder 2"/>
          <p:cNvSpPr>
            <a:spLocks noGrp="1"/>
          </p:cNvSpPr>
          <p:nvPr>
            <p:ph type="body" idx="1"/>
          </p:nvPr>
        </p:nvSpPr>
        <p:spPr/>
        <p:txBody>
          <a:bodyPr/>
          <a:lstStyle/>
          <a:p>
            <a:pPr marL="196850" lvl="1" indent="0">
              <a:buNone/>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5ABB7FA-2627-47C9-9258-FDF90D155C04}" type="slidenum">
              <a:rPr lang="en-GB" smtClean="0"/>
              <a:t>13</a:t>
            </a:fld>
            <a:endParaRPr lang="en-GB"/>
          </a:p>
        </p:txBody>
      </p:sp>
    </p:spTree>
    <p:extLst>
      <p:ext uri="{BB962C8B-B14F-4D97-AF65-F5344CB8AC3E}">
        <p14:creationId xmlns:p14="http://schemas.microsoft.com/office/powerpoint/2010/main" val="47892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1075"/>
            <a:ext cx="7772400" cy="1470025"/>
          </a:xfrm>
        </p:spPr>
        <p:txBody>
          <a:bodyPr>
            <a:noAutofit/>
          </a:bodyPr>
          <a:lstStyle>
            <a:lvl1pPr algn="l">
              <a:defRPr lang="en-GB" sz="5400" b="1" kern="1200" noProof="0" dirty="0" smtClean="0">
                <a:solidFill>
                  <a:srgbClr val="104F75"/>
                </a:solidFill>
                <a:latin typeface="+mj-lt"/>
                <a:ea typeface="+mn-ea"/>
                <a:cs typeface="+mn-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2924944"/>
            <a:ext cx="6400800" cy="1752600"/>
          </a:xfrm>
        </p:spPr>
        <p:txBody>
          <a:bodyPr>
            <a:noAutofit/>
          </a:bodyPr>
          <a:lstStyle>
            <a:lvl1pPr marL="0" indent="0" algn="l">
              <a:buNone/>
              <a:defRPr sz="20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12"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13"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4"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8722737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6"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7"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5366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2" y="335919"/>
            <a:ext cx="7775575" cy="645155"/>
          </a:xfrm>
        </p:spPr>
        <p:txBody>
          <a:bodyPr vert="horz" lIns="91440" tIns="45720" rIns="91440" bIns="45720" rtlCol="0" anchor="ctr">
            <a:noAutofit/>
          </a:bodyPr>
          <a:lstStyle>
            <a:lvl1pPr>
              <a:defRPr lang="en-GB" dirty="0"/>
            </a:lvl1pPr>
          </a:lstStyle>
          <a:p>
            <a:pPr lvl="0"/>
            <a:r>
              <a:rPr lang="en-US" dirty="0" smtClean="0"/>
              <a:t>Click to edit Master title style</a:t>
            </a:r>
            <a:endParaRPr lang="en-GB" dirty="0"/>
          </a:p>
        </p:txBody>
      </p:sp>
      <p:sp>
        <p:nvSpPr>
          <p:cNvPr id="3" name="Picture Placeholder 2"/>
          <p:cNvSpPr>
            <a:spLocks noGrp="1"/>
          </p:cNvSpPr>
          <p:nvPr>
            <p:ph type="pic" idx="1"/>
          </p:nvPr>
        </p:nvSpPr>
        <p:spPr>
          <a:xfrm>
            <a:off x="1872271" y="1187202"/>
            <a:ext cx="5256584" cy="4112369"/>
          </a:xfr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63688" y="5445571"/>
            <a:ext cx="5486400" cy="359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348787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B5E69749-5551-4F5F-A3EA-C88943F21456}" type="datetimeFigureOut">
              <a:rPr lang="en-GB" smtClean="0"/>
              <a:pPr/>
              <a:t>21/06/2016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71037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333374"/>
            <a:ext cx="7775575" cy="647701"/>
          </a:xfrm>
        </p:spPr>
        <p:txBody>
          <a:bodyPr/>
          <a:lstStyle/>
          <a:p>
            <a:r>
              <a:rPr lang="en-US" smtClean="0"/>
              <a:t>Click to edit Master title style</a:t>
            </a:r>
            <a:endParaRPr lang="en-GB"/>
          </a:p>
        </p:txBody>
      </p:sp>
      <p:sp>
        <p:nvSpPr>
          <p:cNvPr id="3" name="Content Placeholder 2"/>
          <p:cNvSpPr>
            <a:spLocks noGrp="1"/>
          </p:cNvSpPr>
          <p:nvPr>
            <p:ph idx="1"/>
          </p:nvPr>
        </p:nvSpPr>
        <p:spPr>
          <a:xfrm>
            <a:off x="684212" y="1196976"/>
            <a:ext cx="7775575" cy="4679949"/>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0175966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8921" y="981075"/>
            <a:ext cx="7775575" cy="1253337"/>
          </a:xfrm>
        </p:spPr>
        <p:txBody>
          <a:bodyPr anchor="t"/>
          <a:lstStyle>
            <a:lvl1pPr algn="l">
              <a:defRPr sz="40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691109" y="2420888"/>
            <a:ext cx="7775575" cy="1500187"/>
          </a:xfrm>
        </p:spPr>
        <p:txBody>
          <a:bodyPr anchor="t" anchorCtr="0"/>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0032981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2" y="1196975"/>
            <a:ext cx="3811587"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679950"/>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420449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Emphasis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4213" y="1196975"/>
            <a:ext cx="3811587" cy="4679950"/>
          </a:xfrm>
        </p:spPr>
        <p:txBody>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1" y="1339474"/>
            <a:ext cx="3811588" cy="830997"/>
          </a:xfrm>
          <a:solidFill>
            <a:srgbClr val="C6E0E4"/>
          </a:solidFill>
          <a:ln>
            <a:solidFill>
              <a:schemeClr val="tx2"/>
            </a:solidFill>
          </a:ln>
        </p:spPr>
        <p:txBody>
          <a:bodyPr vert="horz" lIns="108000" tIns="45720" rIns="91440" bIns="45720" rtlCol="0">
            <a:spAutoFit/>
          </a:bodyPr>
          <a:lstStyle>
            <a:lvl1pPr marL="0" marR="0" indent="0" algn="l" defTabSz="914400" rtl="0" eaLnBrk="1" fontAlgn="auto" latinLnBrk="0" hangingPunct="1">
              <a:lnSpc>
                <a:spcPct val="120000"/>
              </a:lnSpc>
              <a:spcBef>
                <a:spcPts val="0"/>
              </a:spcBef>
              <a:spcAft>
                <a:spcPts val="600"/>
              </a:spcAft>
              <a:buClr>
                <a:srgbClr val="1F497D"/>
              </a:buClr>
              <a:buSzTx/>
              <a:buFontTx/>
              <a:buNone/>
              <a:tabLst/>
              <a:defRPr lang="en-US" dirty="0" smtClean="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lvl5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51180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84213" y="1196975"/>
            <a:ext cx="3813175"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smtClean="0"/>
              <a:t>Click to edit Master text styles</a:t>
            </a:r>
          </a:p>
        </p:txBody>
      </p:sp>
      <p:sp>
        <p:nvSpPr>
          <p:cNvPr id="4" name="Content Placeholder 3"/>
          <p:cNvSpPr>
            <a:spLocks noGrp="1"/>
          </p:cNvSpPr>
          <p:nvPr>
            <p:ph sz="half" idx="2"/>
          </p:nvPr>
        </p:nvSpPr>
        <p:spPr>
          <a:xfrm>
            <a:off x="684213" y="1845072"/>
            <a:ext cx="3813175"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6" y="1196975"/>
            <a:ext cx="3814763" cy="648097"/>
          </a:xfrm>
          <a:solidFill>
            <a:srgbClr val="C6E0E4"/>
          </a:solidFill>
          <a:ln>
            <a:solidFill>
              <a:schemeClr val="tx2"/>
            </a:solidFill>
          </a:ln>
        </p:spPr>
        <p:txBody>
          <a:bodyPr vert="horz" lIns="91440" tIns="45720" rIns="91440" bIns="45720" rtlCol="0">
            <a:noAutofit/>
          </a:bodyPr>
          <a:lstStyle>
            <a:lvl1pPr>
              <a:defRPr lang="en-US" dirty="0" smtClean="0"/>
            </a:lvl1pPr>
          </a:lstStyle>
          <a:p>
            <a:pPr lvl="0"/>
            <a:r>
              <a:rPr lang="en-US" dirty="0" smtClean="0"/>
              <a:t>Click to edit Master text styles</a:t>
            </a:r>
          </a:p>
        </p:txBody>
      </p:sp>
      <p:sp>
        <p:nvSpPr>
          <p:cNvPr id="6" name="Content Placeholder 5"/>
          <p:cNvSpPr>
            <a:spLocks noGrp="1"/>
          </p:cNvSpPr>
          <p:nvPr>
            <p:ph sz="quarter" idx="4"/>
          </p:nvPr>
        </p:nvSpPr>
        <p:spPr>
          <a:xfrm>
            <a:off x="4645026" y="1845072"/>
            <a:ext cx="3814763" cy="4031853"/>
          </a:xfrm>
          <a:ln>
            <a:solidFill>
              <a:schemeClr val="tx2"/>
            </a:solidFill>
          </a:ln>
        </p:spPr>
        <p:txBody>
          <a:bodyPr/>
          <a:lstStyle>
            <a:lvl1pPr>
              <a:defRPr sz="2000"/>
            </a:lvl1pPr>
            <a:lvl2pPr>
              <a:defRPr sz="20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11" name="Footer Placeholder 4"/>
          <p:cNvSpPr>
            <a:spLocks noGrp="1"/>
          </p:cNvSpPr>
          <p:nvPr>
            <p:ph type="ftr" sz="quarter" idx="11"/>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2" name="Slide Number Placeholder 5"/>
          <p:cNvSpPr>
            <a:spLocks noGrp="1"/>
          </p:cNvSpPr>
          <p:nvPr>
            <p:ph type="sldNum" sz="quarter" idx="12"/>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82222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84212" y="1196975"/>
            <a:ext cx="3811587" cy="4752976"/>
          </a:xfrm>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Content Placeholder 3"/>
          <p:cNvSpPr>
            <a:spLocks noGrp="1"/>
          </p:cNvSpPr>
          <p:nvPr>
            <p:ph sz="half" idx="2"/>
          </p:nvPr>
        </p:nvSpPr>
        <p:spPr>
          <a:xfrm>
            <a:off x="4648200" y="1196975"/>
            <a:ext cx="3811588" cy="4752976"/>
          </a:xfrm>
          <a:ln>
            <a:solidFill>
              <a:schemeClr val="tx2"/>
            </a:solidFill>
          </a:ln>
        </p:spPr>
        <p:txBody>
          <a:bodyPr/>
          <a:lstStyle>
            <a:lvl1pPr marL="342900" marR="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1pPr>
            <a:lvl2pPr marL="742950" marR="0"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2pPr>
            <a:lvl3pPr marL="11430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2000"/>
            </a:lvl3pPr>
            <a:lvl4pPr marL="16002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4pPr>
            <a:lvl5pPr marL="2057400" marR="0"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sz="16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1"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20000"/>
              </a:lnSpc>
              <a:spcBef>
                <a:spcPts val="0"/>
              </a:spcBef>
              <a:spcAft>
                <a:spcPts val="600"/>
              </a:spcAft>
              <a:buClr>
                <a:srgbClr val="1F497D"/>
              </a:buClr>
              <a:buSzTx/>
              <a:buFont typeface="Wingdings"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8" name="Date Placeholder 3"/>
          <p:cNvSpPr>
            <a:spLocks noGrp="1"/>
          </p:cNvSpPr>
          <p:nvPr>
            <p:ph type="dt" sz="half" idx="10"/>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9"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10"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179626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7"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8"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spTree>
    <p:extLst>
      <p:ext uri="{BB962C8B-B14F-4D97-AF65-F5344CB8AC3E}">
        <p14:creationId xmlns:p14="http://schemas.microsoft.com/office/powerpoint/2010/main" val="2476900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332656"/>
            <a:ext cx="7775575" cy="648419"/>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84212" y="1196976"/>
            <a:ext cx="7775575" cy="467994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2123728" y="6334125"/>
            <a:ext cx="1224136" cy="365125"/>
          </a:xfrm>
          <a:prstGeom prst="rect">
            <a:avLst/>
          </a:prstGeom>
        </p:spPr>
        <p:txBody>
          <a:bodyPr/>
          <a:lstStyle>
            <a:lvl1pPr>
              <a:defRPr sz="1200">
                <a:solidFill>
                  <a:schemeClr val="tx1">
                    <a:lumMod val="50000"/>
                    <a:lumOff val="50000"/>
                  </a:schemeClr>
                </a:solidFill>
              </a:defRPr>
            </a:lvl1pPr>
          </a:lstStyle>
          <a:p>
            <a:fld id="{B5E69749-5551-4F5F-A3EA-C88943F21456}" type="datetimeFigureOut">
              <a:rPr lang="en-GB" smtClean="0"/>
              <a:pPr/>
              <a:t>21/06/2016</a:t>
            </a:fld>
            <a:endParaRPr lang="en-GB" dirty="0"/>
          </a:p>
        </p:txBody>
      </p:sp>
      <p:sp>
        <p:nvSpPr>
          <p:cNvPr id="8" name="Footer Placeholder 4"/>
          <p:cNvSpPr>
            <a:spLocks noGrp="1"/>
          </p:cNvSpPr>
          <p:nvPr>
            <p:ph type="ftr" sz="quarter" idx="3"/>
          </p:nvPr>
        </p:nvSpPr>
        <p:spPr>
          <a:xfrm>
            <a:off x="3419872" y="6334125"/>
            <a:ext cx="4464496" cy="365125"/>
          </a:xfrm>
          <a:prstGeom prst="rect">
            <a:avLst/>
          </a:prstGeom>
        </p:spPr>
        <p:txBody>
          <a:bodyPr/>
          <a:lstStyle>
            <a:lvl1pPr>
              <a:defRPr lang="en-GB" sz="1200" kern="1200" dirty="0">
                <a:solidFill>
                  <a:schemeClr val="tx1">
                    <a:lumMod val="50000"/>
                    <a:lumOff val="50000"/>
                  </a:schemeClr>
                </a:solidFill>
                <a:latin typeface="+mn-lt"/>
                <a:ea typeface="+mn-ea"/>
                <a:cs typeface="+mn-cs"/>
              </a:defRPr>
            </a:lvl1pPr>
          </a:lstStyle>
          <a:p>
            <a:endParaRPr lang="en-GB" dirty="0"/>
          </a:p>
        </p:txBody>
      </p:sp>
      <p:sp>
        <p:nvSpPr>
          <p:cNvPr id="9" name="Slide Number Placeholder 5"/>
          <p:cNvSpPr>
            <a:spLocks noGrp="1"/>
          </p:cNvSpPr>
          <p:nvPr>
            <p:ph type="sldNum" sz="quarter" idx="4"/>
          </p:nvPr>
        </p:nvSpPr>
        <p:spPr>
          <a:xfrm>
            <a:off x="7945388" y="6334125"/>
            <a:ext cx="514400" cy="365125"/>
          </a:xfrm>
          <a:prstGeom prst="rect">
            <a:avLst/>
          </a:prstGeom>
        </p:spPr>
        <p:txBody>
          <a:bodyPr/>
          <a:lstStyle>
            <a:lvl1pPr>
              <a:defRPr sz="1200">
                <a:solidFill>
                  <a:schemeClr val="tx1">
                    <a:lumMod val="50000"/>
                    <a:lumOff val="50000"/>
                  </a:schemeClr>
                </a:solidFill>
              </a:defRPr>
            </a:lvl1pPr>
          </a:lstStyle>
          <a:p>
            <a:fld id="{5DB98E5A-76C0-453E-B1E0-BC4AB04722D5}" type="slidenum">
              <a:rPr lang="en-GB" smtClean="0"/>
              <a:pPr/>
              <a:t>‹#›</a:t>
            </a:fld>
            <a:endParaRPr lang="en-GB" dirty="0"/>
          </a:p>
        </p:txBody>
      </p:sp>
      <p:pic>
        <p:nvPicPr>
          <p:cNvPr id="10" name="Picture 9" descr="Department for Education" title="Logo"/>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4213" y="5937814"/>
            <a:ext cx="1296194" cy="76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34683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8" r:id="rId6"/>
    <p:sldLayoutId id="2147483653" r:id="rId7"/>
    <p:sldLayoutId id="2147483659" r:id="rId8"/>
    <p:sldLayoutId id="2147483654" r:id="rId9"/>
    <p:sldLayoutId id="2147483655" r:id="rId10"/>
    <p:sldLayoutId id="2147483657" r:id="rId11"/>
  </p:sldLayoutIdLst>
  <p:txStyles>
    <p:titleStyle>
      <a:lvl1pPr algn="l" defTabSz="914400" rtl="0" eaLnBrk="1" latinLnBrk="0" hangingPunct="1">
        <a:spcBef>
          <a:spcPct val="0"/>
        </a:spcBef>
        <a:buNone/>
        <a:defRPr lang="en-GB" sz="3200" b="1" kern="1200" dirty="0">
          <a:solidFill>
            <a:srgbClr val="104F75"/>
          </a:solidFill>
          <a:latin typeface="+mj-lt"/>
          <a:ea typeface="+mj-ea"/>
          <a:cs typeface="+mj-cs"/>
        </a:defRPr>
      </a:lvl1pPr>
    </p:titleStyle>
    <p:bodyStyle>
      <a:lvl1pPr marL="342900" indent="-342900" algn="l" defTabSz="914400" rtl="0" eaLnBrk="1" latinLnBrk="0" hangingPunct="1">
        <a:lnSpc>
          <a:spcPct val="120000"/>
        </a:lnSpc>
        <a:spcBef>
          <a:spcPts val="0"/>
        </a:spcBef>
        <a:spcAft>
          <a:spcPts val="600"/>
        </a:spcAft>
        <a:buClr>
          <a:schemeClr val="tx2"/>
        </a:buClr>
        <a:buFont typeface="Wingdings" pitchFamily="2" charset="2"/>
        <a:buChar char="§"/>
        <a:defRPr sz="2000" b="1" kern="1200">
          <a:solidFill>
            <a:schemeClr val="tx1"/>
          </a:solidFill>
          <a:latin typeface="+mn-lt"/>
          <a:ea typeface="+mn-ea"/>
          <a:cs typeface="+mn-cs"/>
        </a:defRPr>
      </a:lvl1pPr>
      <a:lvl2pPr marL="742950" indent="-28575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spcAft>
          <a:spcPts val="600"/>
        </a:spcAft>
        <a:buClr>
          <a:schemeClr val="tx2"/>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spcAft>
          <a:spcPts val="600"/>
        </a:spcAft>
        <a:buClr>
          <a:schemeClr val="tx2"/>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educational-excellence-everywher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schools-causing-concern--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692696"/>
            <a:ext cx="7772400" cy="2736303"/>
          </a:xfrm>
        </p:spPr>
        <p:txBody>
          <a:bodyPr/>
          <a:lstStyle/>
          <a:p>
            <a:r>
              <a:rPr lang="en-GB" sz="4000" dirty="0" smtClean="0"/>
              <a:t>Educational </a:t>
            </a:r>
            <a:br>
              <a:rPr lang="en-GB" sz="4000" dirty="0" smtClean="0"/>
            </a:br>
            <a:r>
              <a:rPr lang="en-GB" sz="4000" dirty="0" smtClean="0"/>
              <a:t>Excellence </a:t>
            </a:r>
            <a:br>
              <a:rPr lang="en-GB" sz="4000" dirty="0" smtClean="0"/>
            </a:br>
            <a:r>
              <a:rPr lang="en-GB" sz="4000" dirty="0" smtClean="0"/>
              <a:t>Everywhere</a:t>
            </a:r>
            <a:endParaRPr lang="en-GB" sz="4000" dirty="0"/>
          </a:p>
        </p:txBody>
      </p:sp>
      <p:sp>
        <p:nvSpPr>
          <p:cNvPr id="5" name="Subtitle 4"/>
          <p:cNvSpPr>
            <a:spLocks noGrp="1"/>
          </p:cNvSpPr>
          <p:nvPr>
            <p:ph type="subTitle" idx="1"/>
          </p:nvPr>
        </p:nvSpPr>
        <p:spPr>
          <a:xfrm>
            <a:off x="683568" y="4077072"/>
            <a:ext cx="6400800" cy="1104528"/>
          </a:xfrm>
        </p:spPr>
        <p:txBody>
          <a:bodyPr/>
          <a:lstStyle/>
          <a:p>
            <a:pPr>
              <a:lnSpc>
                <a:spcPct val="100000"/>
              </a:lnSpc>
            </a:pPr>
            <a:endParaRPr lang="en-GB" i="1" dirty="0" smtClean="0">
              <a:solidFill>
                <a:srgbClr val="104F75"/>
              </a:solidFill>
            </a:endParaRPr>
          </a:p>
          <a:p>
            <a:pPr>
              <a:lnSpc>
                <a:spcPct val="100000"/>
              </a:lnSpc>
            </a:pPr>
            <a:r>
              <a:rPr lang="en-GB" sz="1600" i="1" dirty="0" smtClean="0">
                <a:solidFill>
                  <a:srgbClr val="104F75"/>
                </a:solidFill>
              </a:rPr>
              <a:t>Alison </a:t>
            </a:r>
            <a:r>
              <a:rPr lang="en-GB" sz="1600" i="1" dirty="0" err="1" smtClean="0">
                <a:solidFill>
                  <a:srgbClr val="104F75"/>
                </a:solidFill>
              </a:rPr>
              <a:t>Biddulph</a:t>
            </a:r>
            <a:r>
              <a:rPr lang="en-GB" sz="1600" i="1" dirty="0" smtClean="0">
                <a:solidFill>
                  <a:srgbClr val="104F75"/>
                </a:solidFill>
              </a:rPr>
              <a:t>, </a:t>
            </a:r>
          </a:p>
          <a:p>
            <a:pPr>
              <a:lnSpc>
                <a:spcPct val="100000"/>
              </a:lnSpc>
            </a:pPr>
            <a:r>
              <a:rPr lang="en-GB" sz="1600" i="1" dirty="0" smtClean="0">
                <a:solidFill>
                  <a:srgbClr val="104F75"/>
                </a:solidFill>
              </a:rPr>
              <a:t>Academies, East Midlands &amp; Humber</a:t>
            </a:r>
          </a:p>
          <a:p>
            <a:pPr>
              <a:lnSpc>
                <a:spcPct val="100000"/>
              </a:lnSpc>
            </a:pPr>
            <a:r>
              <a:rPr lang="en-GB" sz="1600" i="1" dirty="0" smtClean="0">
                <a:solidFill>
                  <a:srgbClr val="104F75"/>
                </a:solidFill>
              </a:rPr>
              <a:t>June 2016</a:t>
            </a:r>
          </a:p>
          <a:p>
            <a:endParaRPr lang="en-GB" dirty="0"/>
          </a:p>
        </p:txBody>
      </p:sp>
    </p:spTree>
    <p:extLst>
      <p:ext uri="{BB962C8B-B14F-4D97-AF65-F5344CB8AC3E}">
        <p14:creationId xmlns:p14="http://schemas.microsoft.com/office/powerpoint/2010/main" val="307813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Educational Excellence Everywhere</a:t>
            </a:r>
            <a:endParaRPr lang="en-GB"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108"/>
          <a:stretch/>
        </p:blipFill>
        <p:spPr bwMode="auto">
          <a:xfrm>
            <a:off x="24780" y="1406301"/>
            <a:ext cx="4316032" cy="360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46277" y="1406302"/>
            <a:ext cx="4797723" cy="4416594"/>
          </a:xfrm>
          <a:prstGeom prst="rect">
            <a:avLst/>
          </a:prstGeom>
          <a:noFill/>
        </p:spPr>
        <p:txBody>
          <a:bodyPr wrap="square" rtlCol="0">
            <a:spAutoFit/>
          </a:bodyPr>
          <a:lstStyle/>
          <a:p>
            <a:pPr>
              <a:spcAft>
                <a:spcPts val="600"/>
              </a:spcAft>
              <a:buClr>
                <a:srgbClr val="104F75"/>
              </a:buClr>
            </a:pPr>
            <a:r>
              <a:rPr lang="en-GB" b="1" dirty="0">
                <a:solidFill>
                  <a:srgbClr val="104F75"/>
                </a:solidFill>
              </a:rPr>
              <a:t>High expectations and fair accountability</a:t>
            </a:r>
            <a:endParaRPr lang="en-GB" b="1" dirty="0" smtClean="0">
              <a:solidFill>
                <a:srgbClr val="104F75"/>
              </a:solidFill>
            </a:endParaRPr>
          </a:p>
          <a:p>
            <a:pPr marL="285750" indent="-285750">
              <a:spcAft>
                <a:spcPts val="600"/>
              </a:spcAft>
              <a:buClr>
                <a:srgbClr val="104F75"/>
              </a:buClr>
              <a:buFont typeface="Arial" panose="020B0604020202020204" pitchFamily="34" charset="0"/>
              <a:buChar char="•"/>
            </a:pPr>
            <a:r>
              <a:rPr lang="en-GB" sz="1600" dirty="0" smtClean="0"/>
              <a:t>Continue to embed our world-leading knowledge-based </a:t>
            </a:r>
            <a:r>
              <a:rPr lang="en-GB" sz="1600" b="1" dirty="0" smtClean="0"/>
              <a:t>curricula</a:t>
            </a:r>
            <a:r>
              <a:rPr lang="en-GB" sz="1600" dirty="0" smtClean="0"/>
              <a:t>, changes to </a:t>
            </a:r>
            <a:r>
              <a:rPr lang="en-GB" sz="1600" b="1" dirty="0" smtClean="0"/>
              <a:t>assessment</a:t>
            </a:r>
            <a:r>
              <a:rPr lang="en-GB" sz="1600" dirty="0" smtClean="0"/>
              <a:t> and fairer </a:t>
            </a:r>
            <a:r>
              <a:rPr lang="en-GB" sz="1600" b="1" dirty="0" smtClean="0"/>
              <a:t>accountability</a:t>
            </a:r>
            <a:r>
              <a:rPr lang="en-GB" sz="1600" dirty="0" smtClean="0"/>
              <a:t> measures</a:t>
            </a:r>
          </a:p>
          <a:p>
            <a:pPr marL="285750" indent="-285750">
              <a:spcAft>
                <a:spcPts val="600"/>
              </a:spcAft>
              <a:buClr>
                <a:srgbClr val="104F75"/>
              </a:buClr>
              <a:buFont typeface="Arial" panose="020B0604020202020204" pitchFamily="34" charset="0"/>
              <a:buChar char="•"/>
            </a:pPr>
            <a:r>
              <a:rPr lang="en-GB" sz="1600" dirty="0" smtClean="0"/>
              <a:t>Support for schools to expand evidence-based </a:t>
            </a:r>
            <a:r>
              <a:rPr lang="en-GB" sz="1600" b="1" dirty="0" smtClean="0"/>
              <a:t>character-building</a:t>
            </a:r>
            <a:r>
              <a:rPr lang="en-GB" sz="1600" dirty="0" smtClean="0"/>
              <a:t> opportunities and a </a:t>
            </a:r>
            <a:r>
              <a:rPr lang="en-GB" sz="1600" b="1" dirty="0" smtClean="0"/>
              <a:t>longer school day</a:t>
            </a:r>
          </a:p>
          <a:p>
            <a:pPr marL="285750" indent="-285750">
              <a:spcAft>
                <a:spcPts val="600"/>
              </a:spcAft>
              <a:buClr>
                <a:srgbClr val="104F75"/>
              </a:buClr>
              <a:buFont typeface="Arial" panose="020B0604020202020204" pitchFamily="34" charset="0"/>
              <a:buChar char="•"/>
            </a:pPr>
            <a:r>
              <a:rPr lang="en-GB" sz="1600" dirty="0" smtClean="0"/>
              <a:t>Boost attainment of </a:t>
            </a:r>
            <a:r>
              <a:rPr lang="en-GB" sz="1600" b="1" dirty="0" smtClean="0"/>
              <a:t>lowest attaining </a:t>
            </a:r>
            <a:r>
              <a:rPr lang="en-GB" sz="1600" dirty="0" smtClean="0"/>
              <a:t>and </a:t>
            </a:r>
            <a:r>
              <a:rPr lang="en-GB" sz="1600" b="1" dirty="0" smtClean="0"/>
              <a:t>most academically able </a:t>
            </a:r>
            <a:r>
              <a:rPr lang="en-GB" sz="1600" dirty="0" smtClean="0"/>
              <a:t>pupils; improve support for children with </a:t>
            </a:r>
            <a:r>
              <a:rPr lang="en-GB" sz="1600" b="1" dirty="0" smtClean="0"/>
              <a:t>special educational needs</a:t>
            </a:r>
            <a:r>
              <a:rPr lang="en-GB" sz="1600" dirty="0" smtClean="0"/>
              <a:t> and disability; and reform </a:t>
            </a:r>
            <a:r>
              <a:rPr lang="en-GB" sz="1600" b="1" dirty="0" smtClean="0"/>
              <a:t>alternative provision</a:t>
            </a:r>
          </a:p>
          <a:p>
            <a:pPr marL="285750" indent="-285750">
              <a:spcAft>
                <a:spcPts val="600"/>
              </a:spcAft>
              <a:buClr>
                <a:srgbClr val="104F75"/>
              </a:buClr>
              <a:buFont typeface="Arial" panose="020B0604020202020204" pitchFamily="34" charset="0"/>
              <a:buChar char="•"/>
            </a:pPr>
            <a:r>
              <a:rPr lang="en-GB" sz="1600" dirty="0" smtClean="0"/>
              <a:t>Work with Ofsted to ensure inspection is </a:t>
            </a:r>
            <a:r>
              <a:rPr lang="en-GB" sz="1600" b="1" dirty="0" smtClean="0"/>
              <a:t>fair and focussed </a:t>
            </a:r>
            <a:r>
              <a:rPr lang="en-GB" sz="1600" dirty="0" smtClean="0"/>
              <a:t>on underperformance</a:t>
            </a:r>
          </a:p>
          <a:p>
            <a:pPr marL="285750" indent="-285750">
              <a:spcAft>
                <a:spcPts val="600"/>
              </a:spcAft>
              <a:buClr>
                <a:srgbClr val="104F75"/>
              </a:buClr>
              <a:buFont typeface="Arial" panose="020B0604020202020204" pitchFamily="34" charset="0"/>
              <a:buChar char="•"/>
            </a:pPr>
            <a:r>
              <a:rPr lang="en-GB" sz="1600" dirty="0" smtClean="0"/>
              <a:t>Launch a new accountability measure for </a:t>
            </a:r>
            <a:r>
              <a:rPr lang="en-GB" sz="1600" b="1" dirty="0" smtClean="0"/>
              <a:t>multi-academy trusts</a:t>
            </a:r>
          </a:p>
        </p:txBody>
      </p:sp>
    </p:spTree>
    <p:extLst>
      <p:ext uri="{BB962C8B-B14F-4D97-AF65-F5344CB8AC3E}">
        <p14:creationId xmlns:p14="http://schemas.microsoft.com/office/powerpoint/2010/main" val="122669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094"/>
          <a:stretch/>
        </p:blipFill>
        <p:spPr bwMode="auto">
          <a:xfrm>
            <a:off x="24780" y="1406302"/>
            <a:ext cx="4321497" cy="360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684213" y="332656"/>
            <a:ext cx="8280275" cy="648419"/>
          </a:xfrm>
        </p:spPr>
        <p:txBody>
          <a:bodyPr/>
          <a:lstStyle/>
          <a:p>
            <a:r>
              <a:rPr lang="en-GB" dirty="0" smtClean="0"/>
              <a:t>Educational Excellence Everywhere</a:t>
            </a:r>
            <a:endParaRPr lang="en-GB" dirty="0"/>
          </a:p>
        </p:txBody>
      </p:sp>
      <p:sp>
        <p:nvSpPr>
          <p:cNvPr id="6" name="TextBox 5"/>
          <p:cNvSpPr txBox="1"/>
          <p:nvPr/>
        </p:nvSpPr>
        <p:spPr>
          <a:xfrm>
            <a:off x="4346277" y="1406302"/>
            <a:ext cx="4797723" cy="4170372"/>
          </a:xfrm>
          <a:prstGeom prst="rect">
            <a:avLst/>
          </a:prstGeom>
          <a:noFill/>
        </p:spPr>
        <p:txBody>
          <a:bodyPr wrap="square" rtlCol="0">
            <a:spAutoFit/>
          </a:bodyPr>
          <a:lstStyle/>
          <a:p>
            <a:pPr>
              <a:spcAft>
                <a:spcPts val="600"/>
              </a:spcAft>
              <a:buClr>
                <a:srgbClr val="104F75"/>
              </a:buClr>
            </a:pPr>
            <a:r>
              <a:rPr lang="en-GB" b="1" dirty="0">
                <a:solidFill>
                  <a:srgbClr val="104F75"/>
                </a:solidFill>
              </a:rPr>
              <a:t>Great teachers and great leaders</a:t>
            </a:r>
            <a:endParaRPr lang="en-GB" b="1" dirty="0" smtClean="0">
              <a:solidFill>
                <a:srgbClr val="104F75"/>
              </a:solidFill>
            </a:endParaRPr>
          </a:p>
          <a:p>
            <a:pPr marL="285750" indent="-285750">
              <a:spcAft>
                <a:spcPts val="600"/>
              </a:spcAft>
              <a:buClr>
                <a:srgbClr val="104F75"/>
              </a:buClr>
              <a:buFont typeface="Arial" panose="020B0604020202020204" pitchFamily="34" charset="0"/>
              <a:buChar char="•"/>
            </a:pPr>
            <a:r>
              <a:rPr lang="en-GB" sz="1600" dirty="0" smtClean="0"/>
              <a:t>Schools will continue to </a:t>
            </a:r>
            <a:r>
              <a:rPr lang="en-GB" sz="1600" b="1" dirty="0" smtClean="0"/>
              <a:t>play the central role</a:t>
            </a:r>
            <a:r>
              <a:rPr lang="en-GB" sz="1600" dirty="0" smtClean="0"/>
              <a:t> in the management, training, retention, development, pay and performance  of existing teachers</a:t>
            </a:r>
          </a:p>
          <a:p>
            <a:pPr marL="285750" indent="-285750">
              <a:spcAft>
                <a:spcPts val="600"/>
              </a:spcAft>
              <a:buClr>
                <a:srgbClr val="104F75"/>
              </a:buClr>
              <a:buFont typeface="Arial" panose="020B0604020202020204" pitchFamily="34" charset="0"/>
              <a:buChar char="•"/>
            </a:pPr>
            <a:r>
              <a:rPr lang="en-GB" sz="1600" b="1" dirty="0" smtClean="0"/>
              <a:t>QTS reform </a:t>
            </a:r>
            <a:r>
              <a:rPr lang="en-GB" sz="1600" dirty="0" smtClean="0"/>
              <a:t>will raise the quality and status of the </a:t>
            </a:r>
            <a:r>
              <a:rPr lang="en-GB" sz="1600" dirty="0"/>
              <a:t>teaching</a:t>
            </a:r>
            <a:r>
              <a:rPr lang="en-GB" sz="1600" dirty="0" smtClean="0"/>
              <a:t> profession</a:t>
            </a:r>
          </a:p>
          <a:p>
            <a:pPr marL="285750" indent="-285750">
              <a:spcAft>
                <a:spcPts val="600"/>
              </a:spcAft>
              <a:buClr>
                <a:srgbClr val="104F75"/>
              </a:buClr>
              <a:buFont typeface="Arial" panose="020B0604020202020204" pitchFamily="34" charset="0"/>
              <a:buChar char="•"/>
            </a:pPr>
            <a:r>
              <a:rPr lang="en-GB" sz="1600" dirty="0" smtClean="0"/>
              <a:t>The </a:t>
            </a:r>
            <a:r>
              <a:rPr lang="en-GB" sz="1600" b="1" dirty="0" smtClean="0"/>
              <a:t>National Teaching Service </a:t>
            </a:r>
            <a:r>
              <a:rPr lang="en-GB" sz="1600" dirty="0" smtClean="0"/>
              <a:t>will help ensure the best teachers and middle leaders work in the most challenging areas</a:t>
            </a:r>
          </a:p>
          <a:p>
            <a:pPr marL="285750" indent="-285750">
              <a:spcAft>
                <a:spcPts val="600"/>
              </a:spcAft>
              <a:buClr>
                <a:srgbClr val="104F75"/>
              </a:buClr>
              <a:buFont typeface="Arial" panose="020B0604020202020204" pitchFamily="34" charset="0"/>
              <a:buChar char="•"/>
            </a:pPr>
            <a:r>
              <a:rPr lang="en-GB" sz="1600" dirty="0" smtClean="0"/>
              <a:t>The </a:t>
            </a:r>
            <a:r>
              <a:rPr lang="en-GB" sz="1600" b="1" dirty="0" smtClean="0"/>
              <a:t>growth of multi-academy trusts </a:t>
            </a:r>
            <a:r>
              <a:rPr lang="en-GB" sz="1600" dirty="0" smtClean="0"/>
              <a:t>will expand the reach and influence of the most successful leaders</a:t>
            </a:r>
          </a:p>
          <a:p>
            <a:pPr marL="285750" indent="-285750">
              <a:spcAft>
                <a:spcPts val="600"/>
              </a:spcAft>
              <a:buClr>
                <a:srgbClr val="104F75"/>
              </a:buClr>
              <a:buFont typeface="Arial" panose="020B0604020202020204" pitchFamily="34" charset="0"/>
              <a:buChar char="•"/>
            </a:pPr>
            <a:r>
              <a:rPr lang="en-GB" sz="1600" dirty="0" smtClean="0"/>
              <a:t>Encourage great leaders to work in challenging schools and areas</a:t>
            </a:r>
            <a:endParaRPr lang="en-GB" sz="1600" dirty="0"/>
          </a:p>
        </p:txBody>
      </p:sp>
    </p:spTree>
    <p:extLst>
      <p:ext uri="{BB962C8B-B14F-4D97-AF65-F5344CB8AC3E}">
        <p14:creationId xmlns:p14="http://schemas.microsoft.com/office/powerpoint/2010/main" val="382852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Educational Excellence Everywhere</a:t>
            </a:r>
            <a:endParaRPr lang="en-GB" dirty="0"/>
          </a:p>
        </p:txBody>
      </p:sp>
      <p:sp>
        <p:nvSpPr>
          <p:cNvPr id="3" name="TextBox 2"/>
          <p:cNvSpPr txBox="1"/>
          <p:nvPr/>
        </p:nvSpPr>
        <p:spPr>
          <a:xfrm>
            <a:off x="692284" y="900914"/>
            <a:ext cx="7560839" cy="2693045"/>
          </a:xfrm>
          <a:prstGeom prst="rect">
            <a:avLst/>
          </a:prstGeom>
          <a:noFill/>
        </p:spPr>
        <p:txBody>
          <a:bodyPr wrap="square" rtlCol="0">
            <a:spAutoFit/>
          </a:bodyPr>
          <a:lstStyle/>
          <a:p>
            <a:pPr>
              <a:spcAft>
                <a:spcPts val="600"/>
              </a:spcAft>
              <a:buClr>
                <a:srgbClr val="104F75"/>
              </a:buClr>
            </a:pPr>
            <a:endParaRPr lang="en-GB" b="1" dirty="0" smtClean="0">
              <a:solidFill>
                <a:srgbClr val="104F75"/>
              </a:solidFill>
            </a:endParaRPr>
          </a:p>
          <a:p>
            <a:pPr>
              <a:spcAft>
                <a:spcPts val="600"/>
              </a:spcAft>
              <a:buClr>
                <a:srgbClr val="104F75"/>
              </a:buClr>
            </a:pPr>
            <a:r>
              <a:rPr lang="en-GB" b="1" dirty="0" smtClean="0">
                <a:solidFill>
                  <a:srgbClr val="104F75"/>
                </a:solidFill>
              </a:rPr>
              <a:t>The right resources in the right hands</a:t>
            </a:r>
          </a:p>
          <a:p>
            <a:pPr marL="285750" indent="-285750">
              <a:spcAft>
                <a:spcPts val="600"/>
              </a:spcAft>
              <a:buClr>
                <a:srgbClr val="104F75"/>
              </a:buClr>
              <a:buFont typeface="Arial" panose="020B0604020202020204" pitchFamily="34" charset="0"/>
              <a:buChar char="•"/>
            </a:pPr>
            <a:r>
              <a:rPr lang="en-GB" dirty="0" smtClean="0"/>
              <a:t>Implementation of new </a:t>
            </a:r>
            <a:r>
              <a:rPr lang="en-GB" b="1" dirty="0" smtClean="0"/>
              <a:t>national funding </a:t>
            </a:r>
            <a:r>
              <a:rPr lang="en-GB" b="1" dirty="0"/>
              <a:t>formulae</a:t>
            </a:r>
            <a:r>
              <a:rPr lang="en-GB" dirty="0"/>
              <a:t> for school and high needs</a:t>
            </a:r>
          </a:p>
          <a:p>
            <a:pPr marL="285750" indent="-285750">
              <a:spcAft>
                <a:spcPts val="600"/>
              </a:spcAft>
              <a:buClr>
                <a:srgbClr val="104F75"/>
              </a:buClr>
              <a:buFont typeface="Arial" panose="020B0604020202020204" pitchFamily="34" charset="0"/>
              <a:buChar char="•"/>
            </a:pPr>
            <a:r>
              <a:rPr lang="en-GB" dirty="0"/>
              <a:t>Improve the effectiveness of the </a:t>
            </a:r>
            <a:r>
              <a:rPr lang="en-GB" b="1" dirty="0"/>
              <a:t>pupil premium</a:t>
            </a:r>
          </a:p>
          <a:p>
            <a:pPr marL="285750" indent="-285750">
              <a:spcAft>
                <a:spcPts val="600"/>
              </a:spcAft>
              <a:buClr>
                <a:srgbClr val="104F75"/>
              </a:buClr>
              <a:buFont typeface="Arial" panose="020B0604020202020204" pitchFamily="34" charset="0"/>
              <a:buChar char="•"/>
            </a:pPr>
            <a:r>
              <a:rPr lang="en-GB" dirty="0" smtClean="0"/>
              <a:t>Ensure that school leaders have the right tools and expertise to </a:t>
            </a:r>
            <a:r>
              <a:rPr lang="en-GB" b="1" dirty="0" smtClean="0"/>
              <a:t>manage their budgets</a:t>
            </a:r>
            <a:r>
              <a:rPr lang="en-GB" dirty="0" smtClean="0"/>
              <a:t> well</a:t>
            </a:r>
          </a:p>
          <a:p>
            <a:pPr marL="285750" indent="-285750">
              <a:spcAft>
                <a:spcPts val="600"/>
              </a:spcAft>
              <a:buClr>
                <a:srgbClr val="104F75"/>
              </a:buClr>
              <a:buFont typeface="Arial" panose="020B0604020202020204" pitchFamily="34" charset="0"/>
              <a:buChar char="•"/>
            </a:pPr>
            <a:r>
              <a:rPr lang="en-GB" dirty="0" smtClean="0"/>
              <a:t>Continue to improve and maintain the condition of the </a:t>
            </a:r>
            <a:r>
              <a:rPr lang="en-GB" b="1" dirty="0" smtClean="0"/>
              <a:t>school estate</a:t>
            </a:r>
            <a:endParaRPr lang="en-GB" b="1" dirty="0"/>
          </a:p>
        </p:txBody>
      </p:sp>
      <p:sp>
        <p:nvSpPr>
          <p:cNvPr id="4" name="TextBox 3"/>
          <p:cNvSpPr txBox="1"/>
          <p:nvPr/>
        </p:nvSpPr>
        <p:spPr>
          <a:xfrm>
            <a:off x="682411" y="3906493"/>
            <a:ext cx="7560839" cy="1554272"/>
          </a:xfrm>
          <a:prstGeom prst="rect">
            <a:avLst/>
          </a:prstGeom>
          <a:noFill/>
        </p:spPr>
        <p:txBody>
          <a:bodyPr wrap="square" rtlCol="0">
            <a:spAutoFit/>
          </a:bodyPr>
          <a:lstStyle/>
          <a:p>
            <a:pPr>
              <a:spcAft>
                <a:spcPts val="600"/>
              </a:spcAft>
              <a:buClr>
                <a:srgbClr val="104F75"/>
              </a:buClr>
            </a:pPr>
            <a:endParaRPr lang="en-GB" dirty="0" smtClean="0"/>
          </a:p>
          <a:p>
            <a:pPr marL="285750" indent="-285750">
              <a:spcAft>
                <a:spcPts val="600"/>
              </a:spcAft>
              <a:buClr>
                <a:srgbClr val="104F75"/>
              </a:buClr>
              <a:buFont typeface="Arial" panose="020B0604020202020204" pitchFamily="34" charset="0"/>
              <a:buChar char="•"/>
            </a:pPr>
            <a:r>
              <a:rPr lang="en-GB" dirty="0" smtClean="0"/>
              <a:t>Through the reforms set out in the white paper, we will deliver </a:t>
            </a:r>
            <a:r>
              <a:rPr lang="en-GB" b="1" dirty="0" smtClean="0"/>
              <a:t>educational excellence everywhere</a:t>
            </a:r>
            <a:r>
              <a:rPr lang="en-GB" dirty="0" smtClean="0"/>
              <a:t>, so that parents and pupils across the country are able to benefit from the outstanding education that is already available in many schools</a:t>
            </a:r>
            <a:endParaRPr lang="en-GB" dirty="0"/>
          </a:p>
        </p:txBody>
      </p:sp>
      <p:sp>
        <p:nvSpPr>
          <p:cNvPr id="5" name="Title 1"/>
          <p:cNvSpPr txBox="1">
            <a:spLocks/>
          </p:cNvSpPr>
          <p:nvPr/>
        </p:nvSpPr>
        <p:spPr>
          <a:xfrm>
            <a:off x="683568" y="3284637"/>
            <a:ext cx="7775575" cy="648419"/>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endParaRPr lang="en-GB" sz="1800" dirty="0" smtClean="0"/>
          </a:p>
          <a:p>
            <a:endParaRPr lang="en-GB" sz="1800" dirty="0" smtClean="0"/>
          </a:p>
          <a:p>
            <a:endParaRPr lang="en-GB" sz="1800" dirty="0" smtClean="0"/>
          </a:p>
          <a:p>
            <a:r>
              <a:rPr lang="en-GB" sz="1800" dirty="0" smtClean="0"/>
              <a:t>Conclusion</a:t>
            </a:r>
            <a:endParaRPr lang="en-GB" sz="1800" dirty="0"/>
          </a:p>
        </p:txBody>
      </p:sp>
    </p:spTree>
    <p:extLst>
      <p:ext uri="{BB962C8B-B14F-4D97-AF65-F5344CB8AC3E}">
        <p14:creationId xmlns:p14="http://schemas.microsoft.com/office/powerpoint/2010/main" val="334817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3568" y="476672"/>
            <a:ext cx="7775575" cy="1008112"/>
          </a:xfrm>
        </p:spPr>
        <p:txBody>
          <a:bodyPr/>
          <a:lstStyle/>
          <a:p>
            <a:r>
              <a:rPr lang="en-GB" dirty="0" smtClean="0"/>
              <a:t>Educational Excellence Everywhere </a:t>
            </a:r>
            <a:endParaRPr lang="en-GB" dirty="0"/>
          </a:p>
        </p:txBody>
      </p:sp>
      <p:sp>
        <p:nvSpPr>
          <p:cNvPr id="11" name="Content Placeholder 10"/>
          <p:cNvSpPr>
            <a:spLocks noGrp="1"/>
          </p:cNvSpPr>
          <p:nvPr>
            <p:ph idx="1"/>
          </p:nvPr>
        </p:nvSpPr>
        <p:spPr>
          <a:xfrm>
            <a:off x="683568" y="1628800"/>
            <a:ext cx="7775575" cy="4176117"/>
          </a:xfrm>
        </p:spPr>
        <p:txBody>
          <a:bodyPr/>
          <a:lstStyle/>
          <a:p>
            <a:pPr marL="0" lvl="0" indent="0">
              <a:buNone/>
            </a:pPr>
            <a:endParaRPr lang="en-GB" sz="1800" b="0" dirty="0" smtClean="0"/>
          </a:p>
          <a:p>
            <a:pPr marL="0" lvl="0" indent="0">
              <a:buNone/>
            </a:pPr>
            <a:endParaRPr lang="en-GB" sz="1800" b="0" dirty="0"/>
          </a:p>
          <a:p>
            <a:pPr marL="0" lvl="0" indent="0">
              <a:buNone/>
            </a:pPr>
            <a:r>
              <a:rPr lang="en-GB" sz="1800" b="0" dirty="0" smtClean="0"/>
              <a:t>For more information</a:t>
            </a:r>
          </a:p>
          <a:p>
            <a:pPr marL="0" lvl="0" indent="0">
              <a:buNone/>
            </a:pPr>
            <a:endParaRPr lang="en-GB" sz="1800" b="0" dirty="0"/>
          </a:p>
          <a:p>
            <a:pPr marL="0" lvl="0" indent="0">
              <a:buNone/>
            </a:pPr>
            <a:r>
              <a:rPr lang="en-GB" sz="1800" b="0" dirty="0">
                <a:hlinkClick r:id="rId3"/>
              </a:rPr>
              <a:t>https://</a:t>
            </a:r>
            <a:r>
              <a:rPr lang="en-GB" sz="1800" b="0" dirty="0" smtClean="0">
                <a:hlinkClick r:id="rId3"/>
              </a:rPr>
              <a:t>www.gov.uk/government/publications/educational-excellence-everywhere</a:t>
            </a:r>
            <a:endParaRPr lang="en-GB" sz="1800" b="0" dirty="0" smtClean="0"/>
          </a:p>
          <a:p>
            <a:pPr marL="0" lvl="0" indent="0">
              <a:buNone/>
            </a:pPr>
            <a:endParaRPr lang="en-GB" sz="1800" b="0" dirty="0"/>
          </a:p>
          <a:p>
            <a:pPr marL="0" lvl="0" indent="0">
              <a:buNone/>
            </a:pPr>
            <a:endParaRPr lang="en-GB" sz="1800" b="0" dirty="0" smtClean="0"/>
          </a:p>
          <a:p>
            <a:pPr marL="0" lvl="0" indent="0">
              <a:buNone/>
            </a:pPr>
            <a:endParaRPr lang="en-GB" sz="1800" b="0" dirty="0" smtClean="0"/>
          </a:p>
          <a:p>
            <a:pPr marL="0" lvl="0" indent="0">
              <a:buNone/>
            </a:pPr>
            <a:endParaRPr lang="en-GB" sz="1800" b="0" dirty="0"/>
          </a:p>
          <a:p>
            <a:pPr marL="0" lvl="0" indent="0">
              <a:buNone/>
            </a:pPr>
            <a:endParaRPr lang="en-GB" sz="1800" b="0" dirty="0" smtClean="0"/>
          </a:p>
        </p:txBody>
      </p:sp>
    </p:spTree>
    <p:extLst>
      <p:ext uri="{BB962C8B-B14F-4D97-AF65-F5344CB8AC3E}">
        <p14:creationId xmlns:p14="http://schemas.microsoft.com/office/powerpoint/2010/main" val="2689085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0"/>
          <p:cNvSpPr>
            <a:spLocks noGrp="1"/>
          </p:cNvSpPr>
          <p:nvPr>
            <p:ph idx="1"/>
          </p:nvPr>
        </p:nvSpPr>
        <p:spPr>
          <a:xfrm>
            <a:off x="684212" y="1628799"/>
            <a:ext cx="7775575" cy="1872209"/>
          </a:xfrm>
        </p:spPr>
        <p:txBody>
          <a:bodyPr/>
          <a:lstStyle/>
          <a:p>
            <a:pPr marL="0" indent="0">
              <a:buNone/>
            </a:pPr>
            <a:r>
              <a:rPr lang="en-GB" sz="1400" dirty="0" smtClean="0"/>
              <a:t>The </a:t>
            </a:r>
            <a:r>
              <a:rPr lang="en-GB" sz="1400" dirty="0"/>
              <a:t>government's education reform programme since 2010</a:t>
            </a:r>
            <a:r>
              <a:rPr lang="en-GB" sz="1400" b="0" dirty="0"/>
              <a:t> </a:t>
            </a:r>
            <a:r>
              <a:rPr lang="en-GB" sz="1400" b="0" dirty="0" smtClean="0"/>
              <a:t>tackled </a:t>
            </a:r>
            <a:r>
              <a:rPr lang="en-GB" sz="1400" b="0" dirty="0"/>
              <a:t>grade inflation and restored the integrity of our qualifications, introduced a </a:t>
            </a:r>
            <a:r>
              <a:rPr lang="en-GB" sz="1400" b="0" dirty="0" smtClean="0"/>
              <a:t>more </a:t>
            </a:r>
            <a:r>
              <a:rPr lang="en-GB" sz="1400" b="0" dirty="0"/>
              <a:t>ambitious national curriculum, raised the bar for entry to the teaching profession, and gave more </a:t>
            </a:r>
            <a:r>
              <a:rPr lang="en-GB" sz="1400" b="0" dirty="0" smtClean="0"/>
              <a:t>autonomy </a:t>
            </a:r>
            <a:r>
              <a:rPr lang="en-GB" sz="1400" b="0" dirty="0"/>
              <a:t>to headteachers and leaders through the academies and free schools </a:t>
            </a:r>
            <a:r>
              <a:rPr lang="en-GB" sz="1400" b="0" dirty="0" smtClean="0"/>
              <a:t>programmes. </a:t>
            </a:r>
          </a:p>
          <a:p>
            <a:pPr marL="0" indent="0">
              <a:buNone/>
            </a:pPr>
            <a:r>
              <a:rPr lang="en-GB" sz="1400" dirty="0" smtClean="0"/>
              <a:t>Educational Excellence Everywhere </a:t>
            </a:r>
            <a:r>
              <a:rPr lang="en-GB" sz="1400" dirty="0"/>
              <a:t>is the </a:t>
            </a:r>
            <a:r>
              <a:rPr lang="en-GB" sz="1400" dirty="0" smtClean="0"/>
              <a:t>latest step in this journey</a:t>
            </a:r>
            <a:r>
              <a:rPr lang="en-GB" sz="1400" b="0" dirty="0" smtClean="0"/>
              <a:t>, and one of the Department’s key system goals (published alongside the White Paper). </a:t>
            </a:r>
            <a:r>
              <a:rPr lang="en-GB" sz="1400" b="0" dirty="0"/>
              <a:t>Where great schools, great leaders and great teachers exist, we will let them do what they do best – ensure every child achieves their full potential. Where they do not, we will step in to build capacity, raise standards and provide confidence for parents and children. </a:t>
            </a:r>
            <a:r>
              <a:rPr lang="en-GB" sz="1400" b="0" dirty="0" smtClean="0"/>
              <a:t>We want every </a:t>
            </a:r>
            <a:r>
              <a:rPr lang="en-GB" sz="1400" b="0" dirty="0"/>
              <a:t>child and young person </a:t>
            </a:r>
            <a:r>
              <a:rPr lang="en-GB" sz="1400" b="0" dirty="0" smtClean="0"/>
              <a:t>to have access to world </a:t>
            </a:r>
            <a:r>
              <a:rPr lang="en-GB" sz="1400" b="0" dirty="0"/>
              <a:t>class </a:t>
            </a:r>
            <a:r>
              <a:rPr lang="en-GB" sz="1400" b="0" dirty="0" smtClean="0"/>
              <a:t>provision so they can achieve to the </a:t>
            </a:r>
            <a:r>
              <a:rPr lang="en-GB" sz="1400" b="0" dirty="0"/>
              <a:t>best of </a:t>
            </a:r>
            <a:r>
              <a:rPr lang="en-GB" sz="1400" b="0" dirty="0" smtClean="0"/>
              <a:t>their </a:t>
            </a:r>
            <a:r>
              <a:rPr lang="en-GB" sz="1400" b="0" dirty="0"/>
              <a:t>ability regardless of </a:t>
            </a:r>
            <a:r>
              <a:rPr lang="en-GB" sz="1400" b="0" dirty="0" smtClean="0"/>
              <a:t>location, prior </a:t>
            </a:r>
            <a:r>
              <a:rPr lang="en-GB" sz="1400" b="0" dirty="0"/>
              <a:t>attainment and background</a:t>
            </a:r>
            <a:r>
              <a:rPr lang="en-GB" sz="1400" b="0" dirty="0" smtClean="0"/>
              <a:t>.</a:t>
            </a:r>
            <a:endParaRPr lang="en-GB" sz="1400" b="0" dirty="0"/>
          </a:p>
        </p:txBody>
      </p:sp>
      <p:graphicFrame>
        <p:nvGraphicFramePr>
          <p:cNvPr id="8" name="Diagram 7"/>
          <p:cNvGraphicFramePr/>
          <p:nvPr>
            <p:extLst>
              <p:ext uri="{D42A27DB-BD31-4B8C-83A1-F6EECF244321}">
                <p14:modId xmlns:p14="http://schemas.microsoft.com/office/powerpoint/2010/main" val="1333607108"/>
              </p:ext>
            </p:extLst>
          </p:nvPr>
        </p:nvGraphicFramePr>
        <p:xfrm>
          <a:off x="755576" y="4653136"/>
          <a:ext cx="8352928"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7"/>
          <p:cNvSpPr txBox="1">
            <a:spLocks/>
          </p:cNvSpPr>
          <p:nvPr/>
        </p:nvSpPr>
        <p:spPr>
          <a:xfrm>
            <a:off x="684213" y="477043"/>
            <a:ext cx="7775575" cy="647701"/>
          </a:xfrm>
          <a:prstGeom prst="rect">
            <a:avLst/>
          </a:prstGeom>
        </p:spPr>
        <p:txBody>
          <a:bodyPr vert="horz" lIns="91440" tIns="45720" rIns="91440" bIns="45720" rtlCol="0" anchor="t">
            <a:noAutofit/>
          </a:bodyPr>
          <a:lstStyle>
            <a:lvl1pPr algn="l" defTabSz="914400" rtl="0" eaLnBrk="1" latinLnBrk="0" hangingPunct="1">
              <a:spcBef>
                <a:spcPct val="0"/>
              </a:spcBef>
              <a:buNone/>
              <a:defRPr lang="en-GB" sz="3200" b="1" kern="1200" dirty="0">
                <a:solidFill>
                  <a:srgbClr val="104F75"/>
                </a:solidFill>
                <a:latin typeface="+mj-lt"/>
                <a:ea typeface="+mj-ea"/>
                <a:cs typeface="+mj-cs"/>
              </a:defRPr>
            </a:lvl1pPr>
          </a:lstStyle>
          <a:p>
            <a:r>
              <a:rPr lang="en-GB" dirty="0"/>
              <a:t>Aims of the </a:t>
            </a:r>
            <a:r>
              <a:rPr lang="en-GB" dirty="0" smtClean="0"/>
              <a:t>education reform programme</a:t>
            </a:r>
            <a:endParaRPr lang="en-GB" dirty="0"/>
          </a:p>
        </p:txBody>
      </p:sp>
    </p:spTree>
    <p:extLst>
      <p:ext uri="{BB962C8B-B14F-4D97-AF65-F5344CB8AC3E}">
        <p14:creationId xmlns:p14="http://schemas.microsoft.com/office/powerpoint/2010/main" val="1757424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3568" y="476672"/>
            <a:ext cx="7775575" cy="1008112"/>
          </a:xfrm>
        </p:spPr>
        <p:txBody>
          <a:bodyPr/>
          <a:lstStyle/>
          <a:p>
            <a:r>
              <a:rPr lang="en-GB" dirty="0" smtClean="0"/>
              <a:t>The Academies Context  </a:t>
            </a:r>
            <a:endParaRPr lang="en-GB" dirty="0"/>
          </a:p>
        </p:txBody>
      </p:sp>
      <p:sp>
        <p:nvSpPr>
          <p:cNvPr id="11" name="Content Placeholder 10"/>
          <p:cNvSpPr>
            <a:spLocks noGrp="1"/>
          </p:cNvSpPr>
          <p:nvPr>
            <p:ph idx="1"/>
          </p:nvPr>
        </p:nvSpPr>
        <p:spPr>
          <a:xfrm>
            <a:off x="684212" y="1700808"/>
            <a:ext cx="7775575" cy="4176117"/>
          </a:xfrm>
        </p:spPr>
        <p:txBody>
          <a:bodyPr/>
          <a:lstStyle/>
          <a:p>
            <a:pPr marL="285750" lvl="0" indent="-285750">
              <a:lnSpc>
                <a:spcPct val="100000"/>
              </a:lnSpc>
              <a:buFont typeface="Arial" panose="020B0604020202020204" pitchFamily="34" charset="0"/>
              <a:buChar char="•"/>
            </a:pPr>
            <a:r>
              <a:rPr lang="en-GB" sz="1600" dirty="0" smtClean="0"/>
              <a:t>The Education and Adoption Act 2016 – </a:t>
            </a:r>
            <a:r>
              <a:rPr lang="en-GB" sz="1600" b="0" dirty="0" smtClean="0"/>
              <a:t>Effective April 16</a:t>
            </a:r>
            <a:r>
              <a:rPr lang="en-GB" sz="1600" dirty="0" smtClean="0"/>
              <a:t>.  </a:t>
            </a:r>
            <a:r>
              <a:rPr lang="en-GB" sz="1600" b="0" dirty="0" smtClean="0"/>
              <a:t>A stepping stone.  Improving schools </a:t>
            </a:r>
            <a:r>
              <a:rPr lang="en-GB" sz="1600" b="0" dirty="0"/>
              <a:t>through new powers to intervene more swiftly in failing schools and to </a:t>
            </a:r>
            <a:r>
              <a:rPr lang="en-GB" sz="1600" b="0" dirty="0" smtClean="0"/>
              <a:t>tackle</a:t>
            </a:r>
            <a:r>
              <a:rPr lang="en-GB" sz="1600" b="0" dirty="0"/>
              <a:t>, for the first time, schools that have been coasting</a:t>
            </a:r>
            <a:r>
              <a:rPr lang="en-GB" sz="1600" b="0" dirty="0" smtClean="0"/>
              <a:t>. </a:t>
            </a:r>
          </a:p>
          <a:p>
            <a:pPr marL="0" lvl="0" indent="0">
              <a:lnSpc>
                <a:spcPct val="100000"/>
              </a:lnSpc>
              <a:buNone/>
            </a:pPr>
            <a:endParaRPr lang="en-GB" sz="1600" b="0" dirty="0"/>
          </a:p>
          <a:p>
            <a:pPr marL="285750" lvl="0" indent="-285750">
              <a:lnSpc>
                <a:spcPct val="100000"/>
              </a:lnSpc>
              <a:buFont typeface="Arial" panose="020B0604020202020204" pitchFamily="34" charset="0"/>
              <a:buChar char="•"/>
            </a:pPr>
            <a:r>
              <a:rPr lang="en-GB" sz="1600" dirty="0" smtClean="0"/>
              <a:t>Educational Excellence Everywhere White Paper 2016 – </a:t>
            </a:r>
            <a:r>
              <a:rPr lang="en-GB" sz="1600" b="0" dirty="0" smtClean="0"/>
              <a:t>every child and young person can access world class education, achieving to the best of his or her ability regardless of location, prior attainment and background.  </a:t>
            </a:r>
          </a:p>
          <a:p>
            <a:pPr marL="285750" lvl="0" indent="-285750">
              <a:buFont typeface="Arial" panose="020B0604020202020204" pitchFamily="34" charset="0"/>
              <a:buChar char="•"/>
            </a:pPr>
            <a:endParaRPr lang="en-GB" b="0" dirty="0"/>
          </a:p>
        </p:txBody>
      </p:sp>
    </p:spTree>
    <p:extLst>
      <p:ext uri="{BB962C8B-B14F-4D97-AF65-F5344CB8AC3E}">
        <p14:creationId xmlns:p14="http://schemas.microsoft.com/office/powerpoint/2010/main" val="3835750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3568" y="476672"/>
            <a:ext cx="7775575" cy="1008112"/>
          </a:xfrm>
        </p:spPr>
        <p:txBody>
          <a:bodyPr/>
          <a:lstStyle/>
          <a:p>
            <a:r>
              <a:rPr lang="en-GB" dirty="0" smtClean="0"/>
              <a:t>The Education and Adoption Act 2016</a:t>
            </a:r>
            <a:endParaRPr lang="en-GB" dirty="0"/>
          </a:p>
        </p:txBody>
      </p:sp>
      <p:sp>
        <p:nvSpPr>
          <p:cNvPr id="11" name="Content Placeholder 10"/>
          <p:cNvSpPr>
            <a:spLocks noGrp="1"/>
          </p:cNvSpPr>
          <p:nvPr>
            <p:ph idx="1"/>
          </p:nvPr>
        </p:nvSpPr>
        <p:spPr>
          <a:xfrm>
            <a:off x="683568" y="1628800"/>
            <a:ext cx="7775575" cy="4176117"/>
          </a:xfrm>
        </p:spPr>
        <p:txBody>
          <a:bodyPr/>
          <a:lstStyle/>
          <a:p>
            <a:pPr marL="0" lvl="0" indent="0">
              <a:buNone/>
            </a:pPr>
            <a:r>
              <a:rPr lang="en-GB" sz="1600" dirty="0" smtClean="0"/>
              <a:t>Inadequate schools</a:t>
            </a:r>
          </a:p>
          <a:p>
            <a:pPr lvl="0">
              <a:lnSpc>
                <a:spcPct val="100000"/>
              </a:lnSpc>
              <a:buFont typeface="Arial" panose="020B0604020202020204" pitchFamily="34" charset="0"/>
              <a:buChar char="•"/>
            </a:pPr>
            <a:r>
              <a:rPr lang="en-GB" sz="1600" b="0" dirty="0" smtClean="0"/>
              <a:t>Places a duty on </a:t>
            </a:r>
            <a:r>
              <a:rPr lang="en-GB" sz="1600" b="0" dirty="0" err="1" smtClean="0"/>
              <a:t>SoS</a:t>
            </a:r>
            <a:r>
              <a:rPr lang="en-GB" sz="1600" b="0" dirty="0" smtClean="0"/>
              <a:t> to make an Academy Order (AO) for all inadequate schools.</a:t>
            </a:r>
          </a:p>
          <a:p>
            <a:pPr marL="0" lvl="0" indent="0">
              <a:lnSpc>
                <a:spcPct val="100000"/>
              </a:lnSpc>
              <a:buNone/>
            </a:pPr>
            <a:endParaRPr lang="en-GB" sz="1600" b="0" dirty="0"/>
          </a:p>
          <a:p>
            <a:pPr lvl="0">
              <a:lnSpc>
                <a:spcPct val="100000"/>
              </a:lnSpc>
              <a:buFont typeface="Arial" panose="020B0604020202020204" pitchFamily="34" charset="0"/>
              <a:buChar char="•"/>
            </a:pPr>
            <a:r>
              <a:rPr lang="en-GB" sz="1600" b="0" dirty="0" smtClean="0"/>
              <a:t>Where an AO is made the Act removes requirement for consultation on whether a school should become an academy.  However, it also introduces a requirement to consult on sponsor choice for certain schools (church schools) and places a duty on sponsors to communicate with parents about their plans for improving a school.</a:t>
            </a:r>
          </a:p>
          <a:p>
            <a:pPr marL="0" lvl="0" indent="0">
              <a:lnSpc>
                <a:spcPct val="100000"/>
              </a:lnSpc>
              <a:buNone/>
            </a:pPr>
            <a:endParaRPr lang="en-GB" sz="1600" b="0" dirty="0" smtClean="0"/>
          </a:p>
          <a:p>
            <a:pPr lvl="0">
              <a:lnSpc>
                <a:spcPct val="100000"/>
              </a:lnSpc>
              <a:buFont typeface="Arial" panose="020B0604020202020204" pitchFamily="34" charset="0"/>
              <a:buChar char="•"/>
            </a:pPr>
            <a:r>
              <a:rPr lang="en-GB" sz="1600" b="0" dirty="0" smtClean="0"/>
              <a:t>It puts the Governing Body and Local Authority (LA) under a duty to progress conversion where an AO is made using the powers in the Bill.</a:t>
            </a:r>
            <a:endParaRPr lang="en-GB" sz="1600" b="0" dirty="0"/>
          </a:p>
        </p:txBody>
      </p:sp>
    </p:spTree>
    <p:extLst>
      <p:ext uri="{BB962C8B-B14F-4D97-AF65-F5344CB8AC3E}">
        <p14:creationId xmlns:p14="http://schemas.microsoft.com/office/powerpoint/2010/main" val="1985713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3568" y="476672"/>
            <a:ext cx="7775575" cy="1008112"/>
          </a:xfrm>
        </p:spPr>
        <p:txBody>
          <a:bodyPr/>
          <a:lstStyle/>
          <a:p>
            <a:r>
              <a:rPr lang="en-GB" dirty="0" smtClean="0"/>
              <a:t>The Education and Adoption Act 2016</a:t>
            </a:r>
            <a:endParaRPr lang="en-GB" dirty="0"/>
          </a:p>
        </p:txBody>
      </p:sp>
      <p:sp>
        <p:nvSpPr>
          <p:cNvPr id="11" name="Content Placeholder 10"/>
          <p:cNvSpPr>
            <a:spLocks noGrp="1"/>
          </p:cNvSpPr>
          <p:nvPr>
            <p:ph idx="1"/>
          </p:nvPr>
        </p:nvSpPr>
        <p:spPr>
          <a:xfrm>
            <a:off x="683568" y="1628800"/>
            <a:ext cx="7775575" cy="4176117"/>
          </a:xfrm>
        </p:spPr>
        <p:txBody>
          <a:bodyPr/>
          <a:lstStyle/>
          <a:p>
            <a:pPr marL="0" lvl="0" indent="0">
              <a:buNone/>
            </a:pPr>
            <a:r>
              <a:rPr lang="en-GB" sz="1600" dirty="0" smtClean="0"/>
              <a:t>Under-performing schools/academies</a:t>
            </a:r>
          </a:p>
          <a:p>
            <a:pPr lvl="0">
              <a:lnSpc>
                <a:spcPct val="100000"/>
              </a:lnSpc>
              <a:buFont typeface="Arial" panose="020B0604020202020204" pitchFamily="34" charset="0"/>
              <a:buChar char="•"/>
            </a:pPr>
            <a:r>
              <a:rPr lang="en-GB" sz="1600" b="0" dirty="0" smtClean="0"/>
              <a:t>RSCs with the same powers to give warning notices to maintained schools.</a:t>
            </a:r>
          </a:p>
          <a:p>
            <a:pPr lvl="0">
              <a:lnSpc>
                <a:spcPct val="100000"/>
              </a:lnSpc>
              <a:buFont typeface="Arial" panose="020B0604020202020204" pitchFamily="34" charset="0"/>
              <a:buChar char="•"/>
            </a:pPr>
            <a:endParaRPr lang="en-GB" sz="1600" b="0" dirty="0" smtClean="0"/>
          </a:p>
          <a:p>
            <a:pPr lvl="0">
              <a:lnSpc>
                <a:spcPct val="100000"/>
              </a:lnSpc>
              <a:buFont typeface="Arial" panose="020B0604020202020204" pitchFamily="34" charset="0"/>
              <a:buChar char="•"/>
            </a:pPr>
            <a:r>
              <a:rPr lang="en-GB" sz="1600" b="0" dirty="0" smtClean="0"/>
              <a:t>RSCs with the same powers as LAs already have to require the governing body of a maintained school to enter into arrangements with a view to improving the school.</a:t>
            </a:r>
          </a:p>
          <a:p>
            <a:pPr lvl="0">
              <a:lnSpc>
                <a:spcPct val="100000"/>
              </a:lnSpc>
              <a:buFont typeface="Arial" panose="020B0604020202020204" pitchFamily="34" charset="0"/>
              <a:buChar char="•"/>
            </a:pPr>
            <a:endParaRPr lang="en-GB" sz="1600" b="0" dirty="0" smtClean="0"/>
          </a:p>
          <a:p>
            <a:pPr lvl="0">
              <a:lnSpc>
                <a:spcPct val="100000"/>
              </a:lnSpc>
              <a:buFont typeface="Arial" panose="020B0604020202020204" pitchFamily="34" charset="0"/>
              <a:buChar char="•"/>
            </a:pPr>
            <a:r>
              <a:rPr lang="en-GB" sz="1600" b="0" dirty="0" smtClean="0"/>
              <a:t>Schools which meet a new coasting definition will be subject of formal action (will apply when 2016 results are published).</a:t>
            </a:r>
          </a:p>
          <a:p>
            <a:pPr lvl="0">
              <a:lnSpc>
                <a:spcPct val="100000"/>
              </a:lnSpc>
              <a:buFont typeface="Arial" panose="020B0604020202020204" pitchFamily="34" charset="0"/>
              <a:buChar char="•"/>
            </a:pPr>
            <a:endParaRPr lang="en-GB" sz="1600" b="0" dirty="0" smtClean="0"/>
          </a:p>
          <a:p>
            <a:pPr lvl="0">
              <a:lnSpc>
                <a:spcPct val="100000"/>
              </a:lnSpc>
              <a:buFont typeface="Arial" panose="020B0604020202020204" pitchFamily="34" charset="0"/>
              <a:buChar char="•"/>
            </a:pPr>
            <a:r>
              <a:rPr lang="en-GB" sz="1600" b="0" dirty="0" smtClean="0"/>
              <a:t>RSCs with consistent powers to take action in inadequate academies moving them to a new sponsor if necessary</a:t>
            </a:r>
          </a:p>
        </p:txBody>
      </p:sp>
    </p:spTree>
    <p:extLst>
      <p:ext uri="{BB962C8B-B14F-4D97-AF65-F5344CB8AC3E}">
        <p14:creationId xmlns:p14="http://schemas.microsoft.com/office/powerpoint/2010/main" val="4269720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3568" y="476672"/>
            <a:ext cx="7775575" cy="1008112"/>
          </a:xfrm>
        </p:spPr>
        <p:txBody>
          <a:bodyPr/>
          <a:lstStyle/>
          <a:p>
            <a:r>
              <a:rPr lang="en-GB" dirty="0" smtClean="0"/>
              <a:t>The Education and Adoption Act 2016</a:t>
            </a:r>
            <a:endParaRPr lang="en-GB" dirty="0"/>
          </a:p>
        </p:txBody>
      </p:sp>
      <p:sp>
        <p:nvSpPr>
          <p:cNvPr id="11" name="Content Placeholder 10"/>
          <p:cNvSpPr>
            <a:spLocks noGrp="1"/>
          </p:cNvSpPr>
          <p:nvPr>
            <p:ph idx="1"/>
          </p:nvPr>
        </p:nvSpPr>
        <p:spPr>
          <a:xfrm>
            <a:off x="683568" y="1628800"/>
            <a:ext cx="7775575" cy="4176117"/>
          </a:xfrm>
        </p:spPr>
        <p:txBody>
          <a:bodyPr/>
          <a:lstStyle/>
          <a:p>
            <a:pPr marL="0" lvl="0" indent="0">
              <a:buNone/>
            </a:pPr>
            <a:endParaRPr lang="en-GB" sz="1800" b="0" dirty="0" smtClean="0"/>
          </a:p>
          <a:p>
            <a:pPr marL="0" lvl="0" indent="0">
              <a:buNone/>
            </a:pPr>
            <a:endParaRPr lang="en-GB" sz="1800" b="0" dirty="0"/>
          </a:p>
          <a:p>
            <a:pPr marL="0" lvl="0" indent="0">
              <a:buNone/>
            </a:pPr>
            <a:r>
              <a:rPr lang="en-GB" sz="1800" b="0" dirty="0" smtClean="0"/>
              <a:t>For more information</a:t>
            </a:r>
          </a:p>
          <a:p>
            <a:pPr marL="0" lvl="0" indent="0">
              <a:buNone/>
            </a:pPr>
            <a:endParaRPr lang="en-GB" sz="1800" b="0" dirty="0"/>
          </a:p>
          <a:p>
            <a:pPr marL="0" lvl="0" indent="0">
              <a:buNone/>
            </a:pPr>
            <a:r>
              <a:rPr lang="en-GB" sz="1800" b="0" dirty="0">
                <a:hlinkClick r:id="rId3"/>
              </a:rPr>
              <a:t>https://www.gov.uk/government/publications/schools-causing-concern--</a:t>
            </a:r>
            <a:r>
              <a:rPr lang="en-GB" sz="1800" b="0" dirty="0" smtClean="0">
                <a:hlinkClick r:id="rId3"/>
              </a:rPr>
              <a:t>2</a:t>
            </a:r>
            <a:endParaRPr lang="en-GB" sz="1800" b="0" dirty="0" smtClean="0"/>
          </a:p>
          <a:p>
            <a:pPr marL="0" lvl="0" indent="0">
              <a:buNone/>
            </a:pPr>
            <a:endParaRPr lang="en-GB" sz="1800" b="0" dirty="0"/>
          </a:p>
          <a:p>
            <a:pPr marL="0" lvl="0" indent="0">
              <a:buNone/>
            </a:pPr>
            <a:endParaRPr lang="en-GB" sz="1800" b="0" dirty="0"/>
          </a:p>
          <a:p>
            <a:pPr marL="0" lvl="0" indent="0">
              <a:buNone/>
            </a:pPr>
            <a:endParaRPr lang="en-GB" sz="1800" b="0" dirty="0" smtClean="0"/>
          </a:p>
          <a:p>
            <a:pPr marL="0" lvl="0" indent="0">
              <a:buNone/>
            </a:pPr>
            <a:endParaRPr lang="en-GB" sz="1800" b="0" dirty="0"/>
          </a:p>
          <a:p>
            <a:pPr marL="0" lvl="0" indent="0">
              <a:buNone/>
            </a:pPr>
            <a:endParaRPr lang="en-GB" sz="1800" b="0" dirty="0" smtClean="0"/>
          </a:p>
        </p:txBody>
      </p:sp>
    </p:spTree>
    <p:extLst>
      <p:ext uri="{BB962C8B-B14F-4D97-AF65-F5344CB8AC3E}">
        <p14:creationId xmlns:p14="http://schemas.microsoft.com/office/powerpoint/2010/main" val="1459300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3568" y="476672"/>
            <a:ext cx="7775575" cy="1008112"/>
          </a:xfrm>
        </p:spPr>
        <p:txBody>
          <a:bodyPr/>
          <a:lstStyle/>
          <a:p>
            <a:r>
              <a:rPr lang="en-GB" dirty="0" smtClean="0"/>
              <a:t>Educational Excellence Everywhere</a:t>
            </a:r>
            <a:endParaRPr lang="en-GB" dirty="0"/>
          </a:p>
        </p:txBody>
      </p:sp>
      <p:sp>
        <p:nvSpPr>
          <p:cNvPr id="11" name="Content Placeholder 10"/>
          <p:cNvSpPr>
            <a:spLocks noGrp="1"/>
          </p:cNvSpPr>
          <p:nvPr>
            <p:ph idx="1"/>
          </p:nvPr>
        </p:nvSpPr>
        <p:spPr>
          <a:xfrm>
            <a:off x="684212" y="1700808"/>
            <a:ext cx="7775575" cy="4176117"/>
          </a:xfrm>
        </p:spPr>
        <p:txBody>
          <a:bodyPr/>
          <a:lstStyle/>
          <a:p>
            <a:pPr marL="0" lvl="0" indent="0">
              <a:buNone/>
            </a:pPr>
            <a:r>
              <a:rPr lang="en-GB" sz="1600" dirty="0">
                <a:solidFill>
                  <a:srgbClr val="104F75"/>
                </a:solidFill>
              </a:rPr>
              <a:t>Supported autonomy to drive up standards </a:t>
            </a:r>
            <a:r>
              <a:rPr lang="en-GB" sz="1600" dirty="0" smtClean="0">
                <a:solidFill>
                  <a:srgbClr val="104F75"/>
                </a:solidFill>
              </a:rPr>
              <a:t>for all</a:t>
            </a:r>
            <a:endParaRPr lang="en-GB" sz="1600" b="0" dirty="0"/>
          </a:p>
          <a:p>
            <a:pPr marL="285750" lvl="0" indent="-285750">
              <a:buFont typeface="Arial" panose="020B0604020202020204" pitchFamily="34" charset="0"/>
              <a:buChar char="•"/>
            </a:pPr>
            <a:r>
              <a:rPr lang="en-GB" sz="1600" b="0" dirty="0" smtClean="0"/>
              <a:t>Historic </a:t>
            </a:r>
            <a:r>
              <a:rPr lang="en-GB" sz="1600" dirty="0" smtClean="0"/>
              <a:t>devolution of power </a:t>
            </a:r>
            <a:r>
              <a:rPr lang="en-GB" sz="1600" b="0" dirty="0" smtClean="0"/>
              <a:t>from local and central government to the best school leaders</a:t>
            </a:r>
          </a:p>
          <a:p>
            <a:pPr marL="285750" lvl="0" indent="-285750">
              <a:buFont typeface="Arial" panose="020B0604020202020204" pitchFamily="34" charset="0"/>
              <a:buChar char="•"/>
            </a:pPr>
            <a:r>
              <a:rPr lang="en-GB" sz="1600" dirty="0" smtClean="0"/>
              <a:t>Supports improvement </a:t>
            </a:r>
            <a:r>
              <a:rPr lang="en-GB" sz="1600" b="0" dirty="0" smtClean="0"/>
              <a:t>by building capacity and putting the best leaders at the heart of a smarter school system</a:t>
            </a:r>
          </a:p>
          <a:p>
            <a:pPr marL="285750" lvl="0" indent="-285750">
              <a:buFont typeface="Arial" panose="020B0604020202020204" pitchFamily="34" charset="0"/>
              <a:buChar char="•"/>
            </a:pPr>
            <a:r>
              <a:rPr lang="en-GB" sz="1600" b="0" dirty="0"/>
              <a:t>Sets </a:t>
            </a:r>
            <a:r>
              <a:rPr lang="en-GB" sz="1600" dirty="0"/>
              <a:t>high expectations </a:t>
            </a:r>
            <a:r>
              <a:rPr lang="en-GB" sz="1600" b="0" dirty="0"/>
              <a:t>for all – supported by fair, stretching </a:t>
            </a:r>
            <a:r>
              <a:rPr lang="en-GB" sz="1600" dirty="0"/>
              <a:t>accountability</a:t>
            </a:r>
            <a:r>
              <a:rPr lang="en-GB" sz="1600" b="0" dirty="0"/>
              <a:t> measures; and </a:t>
            </a:r>
          </a:p>
          <a:p>
            <a:pPr marL="285750" lvl="0" indent="-285750">
              <a:buFont typeface="Arial" panose="020B0604020202020204" pitchFamily="34" charset="0"/>
              <a:buChar char="•"/>
            </a:pPr>
            <a:r>
              <a:rPr lang="en-GB" sz="1600" b="0" dirty="0"/>
              <a:t>Enables </a:t>
            </a:r>
            <a:r>
              <a:rPr lang="en-GB" sz="1600" dirty="0"/>
              <a:t>pupils, parents, and communities </a:t>
            </a:r>
            <a:r>
              <a:rPr lang="en-GB" sz="1600" b="0" dirty="0"/>
              <a:t>to demand more from their schools.</a:t>
            </a:r>
          </a:p>
          <a:p>
            <a:pPr marL="285750" lvl="0" indent="-285750">
              <a:buFont typeface="Arial" panose="020B0604020202020204" pitchFamily="34" charset="0"/>
              <a:buChar char="•"/>
            </a:pPr>
            <a:endParaRPr lang="en-GB" b="0" dirty="0"/>
          </a:p>
          <a:p>
            <a:pPr marL="0" indent="0">
              <a:buNone/>
            </a:pPr>
            <a:endParaRPr lang="en-GB" dirty="0"/>
          </a:p>
        </p:txBody>
      </p:sp>
    </p:spTree>
    <p:extLst>
      <p:ext uri="{BB962C8B-B14F-4D97-AF65-F5344CB8AC3E}">
        <p14:creationId xmlns:p14="http://schemas.microsoft.com/office/powerpoint/2010/main" val="420662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920237" cy="792088"/>
          </a:xfrm>
        </p:spPr>
        <p:txBody>
          <a:bodyPr/>
          <a:lstStyle/>
          <a:p>
            <a:r>
              <a:rPr lang="en-GB" dirty="0" smtClean="0"/>
              <a:t>Educational Excellence Everywhere </a:t>
            </a:r>
            <a:endParaRPr lang="en-GB" dirty="0"/>
          </a:p>
        </p:txBody>
      </p:sp>
      <p:sp>
        <p:nvSpPr>
          <p:cNvPr id="5" name="TextBox 4"/>
          <p:cNvSpPr txBox="1"/>
          <p:nvPr/>
        </p:nvSpPr>
        <p:spPr>
          <a:xfrm>
            <a:off x="-9700" y="1323340"/>
            <a:ext cx="5733828" cy="4816703"/>
          </a:xfrm>
          <a:prstGeom prst="rect">
            <a:avLst/>
          </a:prstGeom>
          <a:noFill/>
        </p:spPr>
        <p:txBody>
          <a:bodyPr wrap="square" rtlCol="0">
            <a:spAutoFit/>
          </a:bodyPr>
          <a:lstStyle/>
          <a:p>
            <a:pPr marL="285750" indent="-285750">
              <a:spcAft>
                <a:spcPts val="600"/>
              </a:spcAft>
              <a:buClr>
                <a:srgbClr val="104F75"/>
              </a:buClr>
              <a:buFont typeface="Arial" panose="020B0604020202020204" pitchFamily="34" charset="0"/>
              <a:buChar char="•"/>
            </a:pPr>
            <a:r>
              <a:rPr lang="en-GB" sz="1600" dirty="0" smtClean="0"/>
              <a:t>Aim that every school will become an </a:t>
            </a:r>
            <a:r>
              <a:rPr lang="en-GB" sz="1600" b="1" dirty="0" smtClean="0"/>
              <a:t>academy</a:t>
            </a:r>
            <a:r>
              <a:rPr lang="en-GB" sz="1600" dirty="0" smtClean="0"/>
              <a:t>, with most in multi-academy trusts (MATs) </a:t>
            </a:r>
            <a:endParaRPr lang="en-GB" sz="1600" dirty="0"/>
          </a:p>
          <a:p>
            <a:pPr marL="285750" indent="-285750">
              <a:spcAft>
                <a:spcPts val="600"/>
              </a:spcAft>
              <a:buClr>
                <a:srgbClr val="104F75"/>
              </a:buClr>
              <a:buFont typeface="Arial" panose="020B0604020202020204" pitchFamily="34" charset="0"/>
              <a:buChar char="•"/>
            </a:pPr>
            <a:r>
              <a:rPr lang="en-GB" sz="1600" dirty="0" smtClean="0"/>
              <a:t>The </a:t>
            </a:r>
            <a:r>
              <a:rPr lang="en-GB" sz="1600" b="1" dirty="0" smtClean="0"/>
              <a:t>best MATs will expand </a:t>
            </a:r>
            <a:r>
              <a:rPr lang="en-GB" sz="1600" dirty="0" smtClean="0"/>
              <a:t>to run schools in our toughest areas</a:t>
            </a:r>
          </a:p>
          <a:p>
            <a:pPr marL="285750" indent="-285750">
              <a:spcAft>
                <a:spcPts val="600"/>
              </a:spcAft>
              <a:buClr>
                <a:srgbClr val="104F75"/>
              </a:buClr>
              <a:buFont typeface="Arial" panose="020B0604020202020204" pitchFamily="34" charset="0"/>
              <a:buChar char="•"/>
            </a:pPr>
            <a:r>
              <a:rPr lang="en-GB" sz="1600" dirty="0" smtClean="0"/>
              <a:t>Using Education and Adoption Act powers RSCs will </a:t>
            </a:r>
            <a:r>
              <a:rPr lang="en-GB" sz="1600" b="1" dirty="0" smtClean="0"/>
              <a:t>intervene promptly </a:t>
            </a:r>
            <a:r>
              <a:rPr lang="en-GB" sz="1600" dirty="0" smtClean="0"/>
              <a:t>in coasting and failing schools</a:t>
            </a:r>
          </a:p>
          <a:p>
            <a:pPr marL="285750" indent="-285750">
              <a:spcAft>
                <a:spcPts val="600"/>
              </a:spcAft>
              <a:buClr>
                <a:srgbClr val="104F75"/>
              </a:buClr>
              <a:buFont typeface="Arial" panose="020B0604020202020204" pitchFamily="34" charset="0"/>
              <a:buChar char="•"/>
            </a:pPr>
            <a:r>
              <a:rPr lang="en-GB" sz="1600" b="1" dirty="0" smtClean="0"/>
              <a:t>Empower pupils, parents </a:t>
            </a:r>
            <a:r>
              <a:rPr lang="en-GB" sz="1600" dirty="0" smtClean="0"/>
              <a:t>and local communities and establish a clearly </a:t>
            </a:r>
            <a:r>
              <a:rPr lang="en-GB" sz="1600" b="1" dirty="0" smtClean="0"/>
              <a:t>defined role for local government</a:t>
            </a:r>
          </a:p>
          <a:p>
            <a:pPr marL="285750" indent="-285750">
              <a:spcAft>
                <a:spcPts val="600"/>
              </a:spcAft>
              <a:buClr>
                <a:srgbClr val="104F75"/>
              </a:buClr>
              <a:buFont typeface="Arial" panose="020B0604020202020204" pitchFamily="34" charset="0"/>
              <a:buChar char="•"/>
            </a:pPr>
            <a:r>
              <a:rPr lang="en-GB" sz="1600" dirty="0" smtClean="0"/>
              <a:t>Shift responsibility for </a:t>
            </a:r>
            <a:r>
              <a:rPr lang="en-GB" sz="1600" b="1" dirty="0" smtClean="0"/>
              <a:t>school improvement </a:t>
            </a:r>
            <a:r>
              <a:rPr lang="en-GB" sz="1600" dirty="0" smtClean="0"/>
              <a:t>from local authorities to schools and system leaders</a:t>
            </a:r>
          </a:p>
          <a:p>
            <a:pPr marL="285750" indent="-285750">
              <a:spcAft>
                <a:spcPts val="600"/>
              </a:spcAft>
              <a:buClr>
                <a:srgbClr val="104F75"/>
              </a:buClr>
              <a:buFont typeface="Arial" panose="020B0604020202020204" pitchFamily="34" charset="0"/>
              <a:buChar char="•"/>
            </a:pPr>
            <a:r>
              <a:rPr lang="en-GB" sz="1600" b="1" dirty="0" smtClean="0"/>
              <a:t>Build </a:t>
            </a:r>
            <a:r>
              <a:rPr lang="en-GB" sz="1600" b="1" dirty="0"/>
              <a:t>on the success of the free school programme </a:t>
            </a:r>
            <a:r>
              <a:rPr lang="en-GB" sz="1600" dirty="0"/>
              <a:t>to open 500 new schools by 2020</a:t>
            </a:r>
            <a:endParaRPr lang="en-GB" sz="1600" dirty="0" smtClean="0"/>
          </a:p>
          <a:p>
            <a:pPr marL="285750" indent="-285750">
              <a:spcAft>
                <a:spcPts val="600"/>
              </a:spcAft>
              <a:buClr>
                <a:srgbClr val="104F75"/>
              </a:buClr>
              <a:buFont typeface="Arial" panose="020B0604020202020204" pitchFamily="34" charset="0"/>
              <a:buChar char="•"/>
            </a:pPr>
            <a:r>
              <a:rPr lang="en-GB" sz="1600" dirty="0"/>
              <a:t>F</a:t>
            </a:r>
            <a:r>
              <a:rPr lang="en-GB" sz="1600" dirty="0" smtClean="0"/>
              <a:t>ocus on </a:t>
            </a:r>
            <a:r>
              <a:rPr lang="en-GB" sz="1600" b="1" dirty="0" smtClean="0"/>
              <a:t>Achieving Excellence Areas</a:t>
            </a:r>
            <a:r>
              <a:rPr lang="en-GB" sz="1600" dirty="0" smtClean="0"/>
              <a:t> – where too few children have access to a good school and there are insufficient high quality teachers, leaders, system leaders and sponsors to  deliver improvement</a:t>
            </a:r>
            <a:endParaRPr lang="en-GB" sz="1600" b="1" dirty="0" smtClean="0"/>
          </a:p>
          <a:p>
            <a:pPr marL="285750" indent="-285750">
              <a:spcAft>
                <a:spcPts val="600"/>
              </a:spcAft>
              <a:buClr>
                <a:srgbClr val="104F75"/>
              </a:buClr>
              <a:buFont typeface="Arial" panose="020B0604020202020204" pitchFamily="34" charset="0"/>
              <a:buChar char="•"/>
            </a:pPr>
            <a:endParaRPr lang="en-GB" sz="1600" dirty="0" smtClean="0"/>
          </a:p>
        </p:txBody>
      </p:sp>
      <p:pic>
        <p:nvPicPr>
          <p:cNvPr id="6" name="Picture 5" descr="A map illustrating where in the country there is most to do to achieve Educational Excellence Everywhere, based on a combined measure of local school performance together with an assessment of the capacity locally to improve, which takes into account National Leader of Education and Teaching School coverage, the quality of school leadership, Initial Teacher Training provider coverage and academy sponsor coverage." title="The challenge of achieving Educational Excellence Everywhe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268760"/>
            <a:ext cx="3312368" cy="4608512"/>
          </a:xfrm>
          <a:prstGeom prst="rect">
            <a:avLst/>
          </a:prstGeom>
          <a:noFill/>
          <a:ln>
            <a:noFill/>
          </a:ln>
        </p:spPr>
      </p:pic>
    </p:spTree>
    <p:extLst>
      <p:ext uri="{BB962C8B-B14F-4D97-AF65-F5344CB8AC3E}">
        <p14:creationId xmlns:p14="http://schemas.microsoft.com/office/powerpoint/2010/main" val="70328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Educational Excellence Everywhere</a:t>
            </a:r>
            <a:endParaRPr lang="en-GB"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108"/>
          <a:stretch/>
        </p:blipFill>
        <p:spPr bwMode="auto">
          <a:xfrm>
            <a:off x="30245" y="1375718"/>
            <a:ext cx="4316032" cy="360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46277" y="1406302"/>
            <a:ext cx="4797723" cy="4478149"/>
          </a:xfrm>
          <a:prstGeom prst="rect">
            <a:avLst/>
          </a:prstGeom>
          <a:noFill/>
        </p:spPr>
        <p:txBody>
          <a:bodyPr wrap="square" rtlCol="0">
            <a:spAutoFit/>
          </a:bodyPr>
          <a:lstStyle/>
          <a:p>
            <a:pPr>
              <a:spcAft>
                <a:spcPts val="600"/>
              </a:spcAft>
              <a:buClr>
                <a:srgbClr val="104F75"/>
              </a:buClr>
            </a:pPr>
            <a:r>
              <a:rPr lang="en-GB" b="1" dirty="0" smtClean="0">
                <a:solidFill>
                  <a:srgbClr val="104F75"/>
                </a:solidFill>
              </a:rPr>
              <a:t>A </a:t>
            </a:r>
            <a:r>
              <a:rPr lang="en-GB" b="1" dirty="0">
                <a:solidFill>
                  <a:srgbClr val="104F75"/>
                </a:solidFill>
              </a:rPr>
              <a:t>school-led system with every school an academy</a:t>
            </a:r>
          </a:p>
          <a:p>
            <a:pPr marL="285750" indent="-285750">
              <a:spcAft>
                <a:spcPts val="600"/>
              </a:spcAft>
              <a:buClr>
                <a:srgbClr val="104F75"/>
              </a:buClr>
              <a:buFont typeface="Arial" panose="020B0604020202020204" pitchFamily="34" charset="0"/>
              <a:buChar char="•"/>
            </a:pPr>
            <a:r>
              <a:rPr lang="en-GB" sz="1600" dirty="0" smtClean="0"/>
              <a:t>Goal for every school to </a:t>
            </a:r>
            <a:r>
              <a:rPr lang="en-GB" sz="1600" b="1" dirty="0" smtClean="0"/>
              <a:t>become an academy.</a:t>
            </a:r>
            <a:endParaRPr lang="en-GB" sz="1600" dirty="0" smtClean="0"/>
          </a:p>
          <a:p>
            <a:pPr marL="285750" indent="-285750">
              <a:spcAft>
                <a:spcPts val="600"/>
              </a:spcAft>
              <a:buClr>
                <a:srgbClr val="104F75"/>
              </a:buClr>
              <a:buFont typeface="Arial" panose="020B0604020202020204" pitchFamily="34" charset="0"/>
              <a:buChar char="•"/>
            </a:pPr>
            <a:r>
              <a:rPr lang="en-GB" sz="1600" dirty="0" smtClean="0"/>
              <a:t>Greater collaboration between MATs which most schools will be expected to join.  </a:t>
            </a:r>
          </a:p>
          <a:p>
            <a:pPr marL="285750" indent="-285750">
              <a:spcAft>
                <a:spcPts val="600"/>
              </a:spcAft>
              <a:buClr>
                <a:srgbClr val="104F75"/>
              </a:buClr>
              <a:buFont typeface="Arial" panose="020B0604020202020204" pitchFamily="34" charset="0"/>
              <a:buChar char="•"/>
            </a:pPr>
            <a:r>
              <a:rPr lang="en-GB" sz="1600" dirty="0" smtClean="0"/>
              <a:t>LAs role will focus on:  </a:t>
            </a:r>
            <a:r>
              <a:rPr lang="en-GB" sz="1600" b="1" dirty="0" smtClean="0"/>
              <a:t>every child having a school place</a:t>
            </a:r>
            <a:r>
              <a:rPr lang="en-GB" sz="1600" dirty="0" smtClean="0"/>
              <a:t>; meeting the needs of all pupils and championing parents and the local community.  A step back from school improvement.</a:t>
            </a:r>
          </a:p>
          <a:p>
            <a:pPr marL="285750" indent="-285750">
              <a:spcAft>
                <a:spcPts val="600"/>
              </a:spcAft>
              <a:buClr>
                <a:srgbClr val="104F75"/>
              </a:buClr>
              <a:buFont typeface="Arial" panose="020B0604020202020204" pitchFamily="34" charset="0"/>
              <a:buChar char="•"/>
            </a:pPr>
            <a:r>
              <a:rPr lang="en-GB" sz="1600" b="1" dirty="0" smtClean="0"/>
              <a:t>Building sponsor capacity</a:t>
            </a:r>
            <a:r>
              <a:rPr lang="en-GB" sz="1600" dirty="0" smtClean="0"/>
              <a:t>, speeding up the conversion </a:t>
            </a:r>
            <a:r>
              <a:rPr lang="en-GB" sz="1600" dirty="0" smtClean="0"/>
              <a:t>process.</a:t>
            </a:r>
            <a:endParaRPr lang="en-GB" sz="1600" dirty="0" smtClean="0"/>
          </a:p>
          <a:p>
            <a:pPr marL="285750" indent="-285750">
              <a:spcAft>
                <a:spcPts val="600"/>
              </a:spcAft>
              <a:buClr>
                <a:srgbClr val="104F75"/>
              </a:buClr>
              <a:buFont typeface="Arial" panose="020B0604020202020204" pitchFamily="34" charset="0"/>
              <a:buChar char="•"/>
            </a:pPr>
            <a:r>
              <a:rPr lang="en-GB" sz="1600" dirty="0" smtClean="0"/>
              <a:t>Promoting excellence and strong leadership in MATs – </a:t>
            </a:r>
            <a:r>
              <a:rPr lang="en-GB" sz="1600" b="1" dirty="0" smtClean="0"/>
              <a:t>highly skilled governing boards</a:t>
            </a:r>
            <a:r>
              <a:rPr lang="en-GB" sz="1600" dirty="0" smtClean="0"/>
              <a:t>; building capacity where needed </a:t>
            </a:r>
            <a:r>
              <a:rPr lang="en-GB" sz="1600" dirty="0" err="1" smtClean="0"/>
              <a:t>eg</a:t>
            </a:r>
            <a:r>
              <a:rPr lang="en-GB" sz="1600" dirty="0" smtClean="0"/>
              <a:t> Excellence in </a:t>
            </a:r>
            <a:r>
              <a:rPr lang="en-GB" sz="1600" dirty="0" smtClean="0"/>
              <a:t>Leadership.  </a:t>
            </a:r>
            <a:r>
              <a:rPr lang="en-GB" sz="1600" b="1" dirty="0" smtClean="0"/>
              <a:t> </a:t>
            </a:r>
            <a:endParaRPr lang="en-GB" sz="1600" b="1" dirty="0" smtClean="0"/>
          </a:p>
        </p:txBody>
      </p:sp>
    </p:spTree>
    <p:extLst>
      <p:ext uri="{BB962C8B-B14F-4D97-AF65-F5344CB8AC3E}">
        <p14:creationId xmlns:p14="http://schemas.microsoft.com/office/powerpoint/2010/main" val="2041311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05671C8A9C647AD1ADE539E0F094B" ma:contentTypeVersion="1" ma:contentTypeDescription="Create a new document." ma:contentTypeScope="" ma:versionID="33346ec76ad7103888c88764067d72f7">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F500E4-AE4F-4D98-B871-ADBE728B0C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D3942E-F7FA-4AD8-9A69-5FDFB1F490D1}">
  <ds:schemaRefs>
    <ds:schemaRef ds:uri="http://schemas.microsoft.com/sharepoint/v3"/>
    <ds:schemaRef ds:uri="http://schemas.microsoft.com/office/2006/documentManagement/type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http://purl.org/dc/terms/"/>
  </ds:schemaRefs>
</ds:datastoreItem>
</file>

<file path=customXml/itemProps3.xml><?xml version="1.0" encoding="utf-8"?>
<ds:datastoreItem xmlns:ds="http://schemas.openxmlformats.org/officeDocument/2006/customXml" ds:itemID="{718918D8-6743-472F-9133-546308218B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1304</TotalTime>
  <Words>1082</Words>
  <Application>Microsoft Office PowerPoint</Application>
  <PresentationFormat>On-screen Show (4:3)</PresentationFormat>
  <Paragraphs>106</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Educational  Excellence  Everywhere</vt:lpstr>
      <vt:lpstr>PowerPoint Presentation</vt:lpstr>
      <vt:lpstr>The Academies Context  </vt:lpstr>
      <vt:lpstr>The Education and Adoption Act 2016</vt:lpstr>
      <vt:lpstr>The Education and Adoption Act 2016</vt:lpstr>
      <vt:lpstr>The Education and Adoption Act 2016</vt:lpstr>
      <vt:lpstr>Educational Excellence Everywhere</vt:lpstr>
      <vt:lpstr>Educational Excellence Everywhere </vt:lpstr>
      <vt:lpstr>Educational Excellence Everywhere</vt:lpstr>
      <vt:lpstr>Educational Excellence Everywhere</vt:lpstr>
      <vt:lpstr>Educational Excellence Everywhere</vt:lpstr>
      <vt:lpstr>Educational Excellence Everywhere</vt:lpstr>
      <vt:lpstr>Educational Excellence Everywhere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for Education</dc:title>
  <dc:creator>Publishing.TEAM@education.gsi.gov.uk</dc:creator>
  <cp:lastModifiedBy>BIDDULPH, Alison</cp:lastModifiedBy>
  <cp:revision>110</cp:revision>
  <cp:lastPrinted>2016-06-21T07:56:35Z</cp:lastPrinted>
  <dcterms:created xsi:type="dcterms:W3CDTF">2013-06-06T10:14:36Z</dcterms:created>
  <dcterms:modified xsi:type="dcterms:W3CDTF">2016-06-21T09:37:06Z</dcterms:modified>
  <cp:category>Master-Pres-v1.0</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0x010100E8C05671C8A9C647AD1ADE539E0F094B</vt:lpwstr>
  </property>
  <property fmtid="{D5CDD505-2E9C-101B-9397-08002B2CF9AE}" pid="3" name="IWPOrganisationalUnit">
    <vt:lpwstr>5;#DfE|cc08a6d4-dfde-4d0f-bd85-069ebcef80d5</vt:lpwstr>
  </property>
  <property fmtid="{D5CDD505-2E9C-101B-9397-08002B2CF9AE}" pid="4" name="IWPSiteType">
    <vt:lpwstr/>
  </property>
  <property fmtid="{D5CDD505-2E9C-101B-9397-08002B2CF9AE}" pid="5" name="IWPRightsProtectiveMarking">
    <vt:lpwstr>3;#Official|0884c477-2e62-47ea-b19c-5af6e91124c5</vt:lpwstr>
  </property>
  <property fmtid="{D5CDD505-2E9C-101B-9397-08002B2CF9AE}" pid="6" name="IWPOwner">
    <vt:lpwstr>2;#DfE|a484111e-5b24-4ad9-9778-c536c8c88985</vt:lpwstr>
  </property>
  <property fmtid="{D5CDD505-2E9C-101B-9397-08002B2CF9AE}" pid="7" name="IWPFunction">
    <vt:lpwstr/>
  </property>
  <property fmtid="{D5CDD505-2E9C-101B-9397-08002B2CF9AE}" pid="8" name="IWPSubject">
    <vt:lpwstr/>
  </property>
  <property fmtid="{D5CDD505-2E9C-101B-9397-08002B2CF9AE}" pid="9" name="_dlc_DocIdItemGuid">
    <vt:lpwstr>40643581-91ec-4c99-bb1f-a3833d12190d</vt:lpwstr>
  </property>
</Properties>
</file>